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330" r:id="rId2"/>
    <p:sldId id="849" r:id="rId3"/>
    <p:sldId id="850" r:id="rId4"/>
    <p:sldId id="851" r:id="rId5"/>
    <p:sldId id="852" r:id="rId6"/>
    <p:sldId id="687" r:id="rId7"/>
    <p:sldId id="845" r:id="rId8"/>
    <p:sldId id="854" r:id="rId9"/>
    <p:sldId id="681" r:id="rId10"/>
    <p:sldId id="698" r:id="rId11"/>
    <p:sldId id="816" r:id="rId12"/>
    <p:sldId id="817" r:id="rId13"/>
    <p:sldId id="818" r:id="rId14"/>
    <p:sldId id="853" r:id="rId15"/>
    <p:sldId id="855" r:id="rId16"/>
    <p:sldId id="856" r:id="rId17"/>
    <p:sldId id="857" r:id="rId18"/>
    <p:sldId id="844" r:id="rId19"/>
    <p:sldId id="858" r:id="rId20"/>
    <p:sldId id="882" r:id="rId21"/>
    <p:sldId id="699" r:id="rId22"/>
    <p:sldId id="700" r:id="rId23"/>
    <p:sldId id="701" r:id="rId24"/>
    <p:sldId id="859" r:id="rId25"/>
    <p:sldId id="883" r:id="rId26"/>
    <p:sldId id="860" r:id="rId27"/>
    <p:sldId id="861" r:id="rId28"/>
    <p:sldId id="884" r:id="rId29"/>
    <p:sldId id="872" r:id="rId30"/>
    <p:sldId id="885" r:id="rId31"/>
    <p:sldId id="886" r:id="rId32"/>
    <p:sldId id="887" r:id="rId33"/>
    <p:sldId id="888" r:id="rId34"/>
    <p:sldId id="862" r:id="rId35"/>
    <p:sldId id="827" r:id="rId36"/>
    <p:sldId id="829" r:id="rId37"/>
    <p:sldId id="830" r:id="rId38"/>
    <p:sldId id="831" r:id="rId39"/>
    <p:sldId id="870" r:id="rId40"/>
    <p:sldId id="863" r:id="rId41"/>
    <p:sldId id="864" r:id="rId42"/>
    <p:sldId id="889" r:id="rId43"/>
    <p:sldId id="865" r:id="rId44"/>
    <p:sldId id="866" r:id="rId45"/>
    <p:sldId id="867" r:id="rId46"/>
    <p:sldId id="868" r:id="rId47"/>
    <p:sldId id="721" r:id="rId48"/>
    <p:sldId id="819" r:id="rId49"/>
    <p:sldId id="848" r:id="rId50"/>
    <p:sldId id="895" r:id="rId51"/>
    <p:sldId id="894" r:id="rId52"/>
    <p:sldId id="893" r:id="rId53"/>
    <p:sldId id="890" r:id="rId54"/>
    <p:sldId id="891" r:id="rId55"/>
    <p:sldId id="892" r:id="rId56"/>
    <p:sldId id="820" r:id="rId57"/>
    <p:sldId id="821" r:id="rId58"/>
    <p:sldId id="869" r:id="rId59"/>
    <p:sldId id="846" r:id="rId60"/>
  </p:sldIdLst>
  <p:sldSz cx="9144000" cy="6858000" type="screen4x3"/>
  <p:notesSz cx="6881813" cy="9296400"/>
  <p:defaultTextStyle>
    <a:defPPr>
      <a:defRPr lang="en-US"/>
    </a:defPPr>
    <a:lvl1pPr algn="l" rtl="0" fontAlgn="base">
      <a:spcBef>
        <a:spcPct val="0"/>
      </a:spcBef>
      <a:spcAft>
        <a:spcPct val="0"/>
      </a:spcAft>
      <a:defRPr sz="1000" b="1" kern="1200">
        <a:solidFill>
          <a:schemeClr val="accent2"/>
        </a:solidFill>
        <a:latin typeface="Comic Sans MS" pitchFamily="66" charset="0"/>
        <a:ea typeface="+mn-ea"/>
        <a:cs typeface="+mn-cs"/>
      </a:defRPr>
    </a:lvl1pPr>
    <a:lvl2pPr marL="457200" algn="l" rtl="0" fontAlgn="base">
      <a:spcBef>
        <a:spcPct val="0"/>
      </a:spcBef>
      <a:spcAft>
        <a:spcPct val="0"/>
      </a:spcAft>
      <a:defRPr sz="1000" b="1" kern="1200">
        <a:solidFill>
          <a:schemeClr val="accent2"/>
        </a:solidFill>
        <a:latin typeface="Comic Sans MS" pitchFamily="66" charset="0"/>
        <a:ea typeface="+mn-ea"/>
        <a:cs typeface="+mn-cs"/>
      </a:defRPr>
    </a:lvl2pPr>
    <a:lvl3pPr marL="914400" algn="l" rtl="0" fontAlgn="base">
      <a:spcBef>
        <a:spcPct val="0"/>
      </a:spcBef>
      <a:spcAft>
        <a:spcPct val="0"/>
      </a:spcAft>
      <a:defRPr sz="1000" b="1" kern="1200">
        <a:solidFill>
          <a:schemeClr val="accent2"/>
        </a:solidFill>
        <a:latin typeface="Comic Sans MS" pitchFamily="66" charset="0"/>
        <a:ea typeface="+mn-ea"/>
        <a:cs typeface="+mn-cs"/>
      </a:defRPr>
    </a:lvl3pPr>
    <a:lvl4pPr marL="1371600" algn="l" rtl="0" fontAlgn="base">
      <a:spcBef>
        <a:spcPct val="0"/>
      </a:spcBef>
      <a:spcAft>
        <a:spcPct val="0"/>
      </a:spcAft>
      <a:defRPr sz="1000" b="1" kern="1200">
        <a:solidFill>
          <a:schemeClr val="accent2"/>
        </a:solidFill>
        <a:latin typeface="Comic Sans MS" pitchFamily="66" charset="0"/>
        <a:ea typeface="+mn-ea"/>
        <a:cs typeface="+mn-cs"/>
      </a:defRPr>
    </a:lvl4pPr>
    <a:lvl5pPr marL="1828800" algn="l" rtl="0" fontAlgn="base">
      <a:spcBef>
        <a:spcPct val="0"/>
      </a:spcBef>
      <a:spcAft>
        <a:spcPct val="0"/>
      </a:spcAft>
      <a:defRPr sz="1000" b="1" kern="1200">
        <a:solidFill>
          <a:schemeClr val="accent2"/>
        </a:solidFill>
        <a:latin typeface="Comic Sans MS" pitchFamily="66" charset="0"/>
        <a:ea typeface="+mn-ea"/>
        <a:cs typeface="+mn-cs"/>
      </a:defRPr>
    </a:lvl5pPr>
    <a:lvl6pPr marL="2286000" algn="l" defTabSz="914400" rtl="0" eaLnBrk="1" latinLnBrk="0" hangingPunct="1">
      <a:defRPr sz="1000" b="1" kern="1200">
        <a:solidFill>
          <a:schemeClr val="accent2"/>
        </a:solidFill>
        <a:latin typeface="Comic Sans MS" pitchFamily="66" charset="0"/>
        <a:ea typeface="+mn-ea"/>
        <a:cs typeface="+mn-cs"/>
      </a:defRPr>
    </a:lvl6pPr>
    <a:lvl7pPr marL="2743200" algn="l" defTabSz="914400" rtl="0" eaLnBrk="1" latinLnBrk="0" hangingPunct="1">
      <a:defRPr sz="1000" b="1" kern="1200">
        <a:solidFill>
          <a:schemeClr val="accent2"/>
        </a:solidFill>
        <a:latin typeface="Comic Sans MS" pitchFamily="66" charset="0"/>
        <a:ea typeface="+mn-ea"/>
        <a:cs typeface="+mn-cs"/>
      </a:defRPr>
    </a:lvl7pPr>
    <a:lvl8pPr marL="3200400" algn="l" defTabSz="914400" rtl="0" eaLnBrk="1" latinLnBrk="0" hangingPunct="1">
      <a:defRPr sz="1000" b="1" kern="1200">
        <a:solidFill>
          <a:schemeClr val="accent2"/>
        </a:solidFill>
        <a:latin typeface="Comic Sans MS" pitchFamily="66" charset="0"/>
        <a:ea typeface="+mn-ea"/>
        <a:cs typeface="+mn-cs"/>
      </a:defRPr>
    </a:lvl8pPr>
    <a:lvl9pPr marL="3657600" algn="l" defTabSz="914400" rtl="0" eaLnBrk="1" latinLnBrk="0" hangingPunct="1">
      <a:defRPr sz="1000" b="1" kern="1200">
        <a:solidFill>
          <a:schemeClr val="accent2"/>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3300"/>
    <a:srgbClr val="FFFFCC"/>
    <a:srgbClr val="FF0000"/>
    <a:srgbClr val="CCCCFF"/>
    <a:srgbClr val="CCFFFF"/>
    <a:srgbClr val="FFCCFF"/>
    <a:srgbClr val="FFFF66"/>
    <a:srgbClr val="CCE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85563" autoAdjust="0"/>
  </p:normalViewPr>
  <p:slideViewPr>
    <p:cSldViewPr>
      <p:cViewPr varScale="1">
        <p:scale>
          <a:sx n="89" d="100"/>
          <a:sy n="89" d="100"/>
        </p:scale>
        <p:origin x="1190" y="7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sorterViewPr>
    <p:cViewPr>
      <p:scale>
        <a:sx n="66" d="100"/>
        <a:sy n="66" d="100"/>
      </p:scale>
      <p:origin x="0" y="-30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8" Type="http://schemas.openxmlformats.org/officeDocument/2006/relationships/slide" Target="slides/slide27.xml"/><Relationship Id="rId13" Type="http://schemas.openxmlformats.org/officeDocument/2006/relationships/slide" Target="slides/slide37.xml"/><Relationship Id="rId18" Type="http://schemas.openxmlformats.org/officeDocument/2006/relationships/slide" Target="slides/slide43.xml"/><Relationship Id="rId26" Type="http://schemas.openxmlformats.org/officeDocument/2006/relationships/slide" Target="slides/slide52.xml"/><Relationship Id="rId3" Type="http://schemas.openxmlformats.org/officeDocument/2006/relationships/slide" Target="slides/slide22.xml"/><Relationship Id="rId21" Type="http://schemas.openxmlformats.org/officeDocument/2006/relationships/slide" Target="slides/slide46.xml"/><Relationship Id="rId7" Type="http://schemas.openxmlformats.org/officeDocument/2006/relationships/slide" Target="slides/slide26.xml"/><Relationship Id="rId12" Type="http://schemas.openxmlformats.org/officeDocument/2006/relationships/slide" Target="slides/slide36.xml"/><Relationship Id="rId17" Type="http://schemas.openxmlformats.org/officeDocument/2006/relationships/slide" Target="slides/slide42.xml"/><Relationship Id="rId25" Type="http://schemas.openxmlformats.org/officeDocument/2006/relationships/slide" Target="slides/slide51.xml"/><Relationship Id="rId2" Type="http://schemas.openxmlformats.org/officeDocument/2006/relationships/slide" Target="slides/slide21.xml"/><Relationship Id="rId16" Type="http://schemas.openxmlformats.org/officeDocument/2006/relationships/slide" Target="slides/slide41.xml"/><Relationship Id="rId20" Type="http://schemas.openxmlformats.org/officeDocument/2006/relationships/slide" Target="slides/slide45.xml"/><Relationship Id="rId29" Type="http://schemas.openxmlformats.org/officeDocument/2006/relationships/slide" Target="slides/slide55.xml"/><Relationship Id="rId1" Type="http://schemas.openxmlformats.org/officeDocument/2006/relationships/slide" Target="slides/slide8.xml"/><Relationship Id="rId6" Type="http://schemas.openxmlformats.org/officeDocument/2006/relationships/slide" Target="slides/slide25.xml"/><Relationship Id="rId11" Type="http://schemas.openxmlformats.org/officeDocument/2006/relationships/slide" Target="slides/slide34.xml"/><Relationship Id="rId24" Type="http://schemas.openxmlformats.org/officeDocument/2006/relationships/slide" Target="slides/slide50.xml"/><Relationship Id="rId5" Type="http://schemas.openxmlformats.org/officeDocument/2006/relationships/slide" Target="slides/slide24.xml"/><Relationship Id="rId15" Type="http://schemas.openxmlformats.org/officeDocument/2006/relationships/slide" Target="slides/slide40.xml"/><Relationship Id="rId23" Type="http://schemas.openxmlformats.org/officeDocument/2006/relationships/slide" Target="slides/slide49.xml"/><Relationship Id="rId28" Type="http://schemas.openxmlformats.org/officeDocument/2006/relationships/slide" Target="slides/slide54.xml"/><Relationship Id="rId10" Type="http://schemas.openxmlformats.org/officeDocument/2006/relationships/slide" Target="slides/slide33.xml"/><Relationship Id="rId19" Type="http://schemas.openxmlformats.org/officeDocument/2006/relationships/slide" Target="slides/slide44.xml"/><Relationship Id="rId4" Type="http://schemas.openxmlformats.org/officeDocument/2006/relationships/slide" Target="slides/slide23.xml"/><Relationship Id="rId9" Type="http://schemas.openxmlformats.org/officeDocument/2006/relationships/slide" Target="slides/slide28.xml"/><Relationship Id="rId14" Type="http://schemas.openxmlformats.org/officeDocument/2006/relationships/slide" Target="slides/slide38.xml"/><Relationship Id="rId22" Type="http://schemas.openxmlformats.org/officeDocument/2006/relationships/slide" Target="slides/slide48.xml"/><Relationship Id="rId2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1"/>
            <a:ext cx="2945976" cy="466033"/>
          </a:xfrm>
          <a:prstGeom prst="rect">
            <a:avLst/>
          </a:prstGeom>
          <a:noFill/>
          <a:ln w="12700">
            <a:noFill/>
            <a:miter lim="800000"/>
            <a:headEnd/>
            <a:tailEnd/>
          </a:ln>
          <a:effectLst/>
        </p:spPr>
        <p:txBody>
          <a:bodyPr vert="horz" wrap="none" lIns="92087" tIns="46044" rIns="92087" bIns="46044" numCol="1" anchor="t"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35843" name="Rectangle 3"/>
          <p:cNvSpPr>
            <a:spLocks noGrp="1" noChangeArrowheads="1"/>
          </p:cNvSpPr>
          <p:nvPr>
            <p:ph type="dt" sz="quarter" idx="1"/>
          </p:nvPr>
        </p:nvSpPr>
        <p:spPr bwMode="auto">
          <a:xfrm>
            <a:off x="3927968" y="1"/>
            <a:ext cx="2945976" cy="466033"/>
          </a:xfrm>
          <a:prstGeom prst="rect">
            <a:avLst/>
          </a:prstGeom>
          <a:noFill/>
          <a:ln w="12700">
            <a:noFill/>
            <a:miter lim="800000"/>
            <a:headEnd/>
            <a:tailEnd/>
          </a:ln>
          <a:effectLst/>
        </p:spPr>
        <p:txBody>
          <a:bodyPr vert="horz" wrap="none" lIns="92087" tIns="46044" rIns="92087" bIns="46044" numCol="1" anchor="t"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endParaRPr lang="en-US"/>
          </a:p>
        </p:txBody>
      </p:sp>
      <p:sp>
        <p:nvSpPr>
          <p:cNvPr id="35844" name="Rectangle 4"/>
          <p:cNvSpPr>
            <a:spLocks noGrp="1" noChangeArrowheads="1"/>
          </p:cNvSpPr>
          <p:nvPr>
            <p:ph type="ftr" sz="quarter" idx="2"/>
          </p:nvPr>
        </p:nvSpPr>
        <p:spPr bwMode="auto">
          <a:xfrm>
            <a:off x="1" y="8854640"/>
            <a:ext cx="2945976" cy="466033"/>
          </a:xfrm>
          <a:prstGeom prst="rect">
            <a:avLst/>
          </a:prstGeom>
          <a:noFill/>
          <a:ln w="12700">
            <a:noFill/>
            <a:miter lim="800000"/>
            <a:headEnd/>
            <a:tailEnd/>
          </a:ln>
          <a:effectLst/>
        </p:spPr>
        <p:txBody>
          <a:bodyPr vert="horz" wrap="none" lIns="92087" tIns="46044" rIns="92087" bIns="46044" numCol="1" anchor="b"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35845" name="Rectangle 5"/>
          <p:cNvSpPr>
            <a:spLocks noGrp="1" noChangeArrowheads="1"/>
          </p:cNvSpPr>
          <p:nvPr>
            <p:ph type="sldNum" sz="quarter" idx="3"/>
          </p:nvPr>
        </p:nvSpPr>
        <p:spPr bwMode="auto">
          <a:xfrm>
            <a:off x="3927968" y="8854640"/>
            <a:ext cx="2945976" cy="466033"/>
          </a:xfrm>
          <a:prstGeom prst="rect">
            <a:avLst/>
          </a:prstGeom>
          <a:noFill/>
          <a:ln w="12700">
            <a:noFill/>
            <a:miter lim="800000"/>
            <a:headEnd/>
            <a:tailEnd/>
          </a:ln>
          <a:effectLst/>
        </p:spPr>
        <p:txBody>
          <a:bodyPr vert="horz" wrap="none" lIns="92087" tIns="46044" rIns="92087" bIns="46044" numCol="1" anchor="b"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fld id="{47D258D6-BCB9-4D50-AB21-8631C66BEA3E}" type="slidenum">
              <a:rPr lang="en-US"/>
              <a:pPr>
                <a:defRPr/>
              </a:pPr>
              <a:t>‹#›</a:t>
            </a:fld>
            <a:endParaRPr lang="en-US"/>
          </a:p>
        </p:txBody>
      </p:sp>
    </p:spTree>
    <p:extLst>
      <p:ext uri="{BB962C8B-B14F-4D97-AF65-F5344CB8AC3E}">
        <p14:creationId xmlns:p14="http://schemas.microsoft.com/office/powerpoint/2010/main" val="268186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1" y="1"/>
            <a:ext cx="2945976" cy="466033"/>
          </a:xfrm>
          <a:prstGeom prst="rect">
            <a:avLst/>
          </a:prstGeom>
          <a:noFill/>
          <a:ln w="9525">
            <a:noFill/>
            <a:miter lim="800000"/>
            <a:headEnd/>
            <a:tailEnd/>
          </a:ln>
          <a:effectLst/>
        </p:spPr>
        <p:txBody>
          <a:bodyPr vert="horz" wrap="square" lIns="92087" tIns="46044" rIns="92087" bIns="46044" numCol="1" anchor="t" anchorCtr="0" compatLnSpc="1">
            <a:prstTxWarp prst="textNoShape">
              <a:avLst/>
            </a:prstTxWarp>
          </a:bodyPr>
          <a:lstStyle>
            <a:lvl1pPr algn="l" eaLnBrk="0" hangingPunct="0">
              <a:defRPr sz="1200"/>
            </a:lvl1pPr>
          </a:lstStyle>
          <a:p>
            <a:pPr>
              <a:defRPr/>
            </a:pPr>
            <a:endParaRPr lang="en-US"/>
          </a:p>
        </p:txBody>
      </p:sp>
      <p:sp>
        <p:nvSpPr>
          <p:cNvPr id="106499" name="Rectangle 3"/>
          <p:cNvSpPr>
            <a:spLocks noGrp="1" noChangeArrowheads="1"/>
          </p:cNvSpPr>
          <p:nvPr>
            <p:ph type="dt" idx="1"/>
          </p:nvPr>
        </p:nvSpPr>
        <p:spPr bwMode="auto">
          <a:xfrm>
            <a:off x="3927968" y="1"/>
            <a:ext cx="2945976" cy="466033"/>
          </a:xfrm>
          <a:prstGeom prst="rect">
            <a:avLst/>
          </a:prstGeom>
          <a:noFill/>
          <a:ln w="9525">
            <a:noFill/>
            <a:miter lim="800000"/>
            <a:headEnd/>
            <a:tailEnd/>
          </a:ln>
          <a:effectLst/>
        </p:spPr>
        <p:txBody>
          <a:bodyPr vert="horz" wrap="square" lIns="92087" tIns="46044" rIns="92087" bIns="46044" numCol="1" anchor="t" anchorCtr="0" compatLnSpc="1">
            <a:prstTxWarp prst="textNoShape">
              <a:avLst/>
            </a:prstTxWarp>
          </a:bodyPr>
          <a:lstStyle>
            <a:lvl1pPr algn="r" eaLnBrk="0" hangingPunct="0">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8075" y="700088"/>
            <a:ext cx="4657725" cy="3494087"/>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906454" y="4427319"/>
            <a:ext cx="5061036" cy="4194303"/>
          </a:xfrm>
          <a:prstGeom prst="rect">
            <a:avLst/>
          </a:prstGeom>
          <a:noFill/>
          <a:ln w="9525">
            <a:noFill/>
            <a:miter lim="800000"/>
            <a:headEnd/>
            <a:tailEnd/>
          </a:ln>
          <a:effectLst/>
        </p:spPr>
        <p:txBody>
          <a:bodyPr vert="horz" wrap="square" lIns="92087" tIns="46044" rIns="92087" bIns="460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6502" name="Rectangle 6"/>
          <p:cNvSpPr>
            <a:spLocks noGrp="1" noChangeArrowheads="1"/>
          </p:cNvSpPr>
          <p:nvPr>
            <p:ph type="ftr" sz="quarter" idx="4"/>
          </p:nvPr>
        </p:nvSpPr>
        <p:spPr bwMode="auto">
          <a:xfrm>
            <a:off x="1" y="8854640"/>
            <a:ext cx="2945976" cy="466033"/>
          </a:xfrm>
          <a:prstGeom prst="rect">
            <a:avLst/>
          </a:prstGeom>
          <a:noFill/>
          <a:ln w="9525">
            <a:noFill/>
            <a:miter lim="800000"/>
            <a:headEnd/>
            <a:tailEnd/>
          </a:ln>
          <a:effectLst/>
        </p:spPr>
        <p:txBody>
          <a:bodyPr vert="horz" wrap="square" lIns="92087" tIns="46044" rIns="92087" bIns="46044" numCol="1" anchor="b" anchorCtr="0" compatLnSpc="1">
            <a:prstTxWarp prst="textNoShape">
              <a:avLst/>
            </a:prstTxWarp>
          </a:bodyPr>
          <a:lstStyle>
            <a:lvl1pPr algn="l" eaLnBrk="0" hangingPunct="0">
              <a:defRPr sz="1200"/>
            </a:lvl1pPr>
          </a:lstStyle>
          <a:p>
            <a:pPr>
              <a:defRPr/>
            </a:pPr>
            <a:endParaRPr lang="en-US"/>
          </a:p>
        </p:txBody>
      </p:sp>
      <p:sp>
        <p:nvSpPr>
          <p:cNvPr id="106503" name="Rectangle 7"/>
          <p:cNvSpPr>
            <a:spLocks noGrp="1" noChangeArrowheads="1"/>
          </p:cNvSpPr>
          <p:nvPr>
            <p:ph type="sldNum" sz="quarter" idx="5"/>
          </p:nvPr>
        </p:nvSpPr>
        <p:spPr bwMode="auto">
          <a:xfrm>
            <a:off x="3927968" y="8854640"/>
            <a:ext cx="2945976" cy="466033"/>
          </a:xfrm>
          <a:prstGeom prst="rect">
            <a:avLst/>
          </a:prstGeom>
          <a:noFill/>
          <a:ln w="9525">
            <a:noFill/>
            <a:miter lim="800000"/>
            <a:headEnd/>
            <a:tailEnd/>
          </a:ln>
          <a:effectLst/>
        </p:spPr>
        <p:txBody>
          <a:bodyPr vert="horz" wrap="square" lIns="92087" tIns="46044" rIns="92087" bIns="46044" numCol="1" anchor="b" anchorCtr="0" compatLnSpc="1">
            <a:prstTxWarp prst="textNoShape">
              <a:avLst/>
            </a:prstTxWarp>
          </a:bodyPr>
          <a:lstStyle>
            <a:lvl1pPr algn="r" eaLnBrk="0" hangingPunct="0">
              <a:defRPr sz="1200"/>
            </a:lvl1pPr>
          </a:lstStyle>
          <a:p>
            <a:pPr>
              <a:defRPr/>
            </a:pPr>
            <a:fld id="{435DFC6C-95E9-4139-871F-4DBC4934A8D2}" type="slidenum">
              <a:rPr lang="en-US"/>
              <a:pPr>
                <a:defRPr/>
              </a:pPr>
              <a:t>‹#›</a:t>
            </a:fld>
            <a:endParaRPr lang="en-US"/>
          </a:p>
        </p:txBody>
      </p:sp>
    </p:spTree>
    <p:extLst>
      <p:ext uri="{BB962C8B-B14F-4D97-AF65-F5344CB8AC3E}">
        <p14:creationId xmlns:p14="http://schemas.microsoft.com/office/powerpoint/2010/main" val="419852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5DFC6C-95E9-4139-871F-4DBC4934A8D2}" type="slidenum">
              <a:rPr lang="en-US" smtClean="0"/>
              <a:pPr>
                <a:defRPr/>
              </a:pPr>
              <a:t>1</a:t>
            </a:fld>
            <a:endParaRPr lang="en-US"/>
          </a:p>
        </p:txBody>
      </p:sp>
    </p:spTree>
    <p:extLst>
      <p:ext uri="{BB962C8B-B14F-4D97-AF65-F5344CB8AC3E}">
        <p14:creationId xmlns:p14="http://schemas.microsoft.com/office/powerpoint/2010/main" val="193451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978930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259842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636385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154289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33</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3121199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918946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73388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24734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093422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40</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5456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27968" y="8854640"/>
            <a:ext cx="2945976" cy="466033"/>
          </a:xfrm>
          <a:prstGeom prst="rect">
            <a:avLst/>
          </a:prstGeom>
          <a:noFill/>
          <a:ln w="9525">
            <a:noFill/>
            <a:miter lim="800000"/>
            <a:headEnd/>
            <a:tailEnd/>
          </a:ln>
        </p:spPr>
        <p:txBody>
          <a:bodyPr lIns="92087" tIns="46044" rIns="92087" bIns="46044" anchor="b"/>
          <a:lstStyle/>
          <a:p>
            <a:pPr algn="r" eaLnBrk="0" hangingPunct="0"/>
            <a:fld id="{1FC924C8-256B-458D-8383-EE3420443D19}" type="slidenum">
              <a:rPr lang="en-US" sz="1200"/>
              <a:pPr algn="r" eaLnBrk="0" hangingPunct="0"/>
              <a:t>8</a:t>
            </a:fld>
            <a:endParaRPr lang="en-US" sz="1200" dirty="0"/>
          </a:p>
        </p:txBody>
      </p:sp>
      <p:sp>
        <p:nvSpPr>
          <p:cNvPr id="28674" name="Rectangle 2"/>
          <p:cNvSpPr>
            <a:spLocks noGrp="1" noRot="1" noChangeAspect="1" noChangeArrowheads="1" noTextEdit="1"/>
          </p:cNvSpPr>
          <p:nvPr>
            <p:ph type="sldImg"/>
          </p:nvPr>
        </p:nvSpPr>
        <p:spPr>
          <a:xfrm>
            <a:off x="1117600" y="698500"/>
            <a:ext cx="4645025" cy="3484563"/>
          </a:xfrm>
          <a:ln/>
        </p:spPr>
      </p:sp>
      <p:sp>
        <p:nvSpPr>
          <p:cNvPr id="28675"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3566630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879712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42</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155094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281113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421328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260838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7090174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48</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3661175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49</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24192254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50</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202764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51</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78006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15</a:t>
            </a:fld>
            <a:endParaRPr lang="en-US"/>
          </a:p>
        </p:txBody>
      </p:sp>
    </p:spTree>
    <p:extLst>
      <p:ext uri="{BB962C8B-B14F-4D97-AF65-F5344CB8AC3E}">
        <p14:creationId xmlns:p14="http://schemas.microsoft.com/office/powerpoint/2010/main" val="31119200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52</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190428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53</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756706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54</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234347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55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442353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16</a:t>
            </a:fld>
            <a:endParaRPr lang="en-US"/>
          </a:p>
        </p:txBody>
      </p:sp>
    </p:spTree>
    <p:extLst>
      <p:ext uri="{BB962C8B-B14F-4D97-AF65-F5344CB8AC3E}">
        <p14:creationId xmlns:p14="http://schemas.microsoft.com/office/powerpoint/2010/main" val="335521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17</a:t>
            </a:fld>
            <a:endParaRPr lang="en-US"/>
          </a:p>
        </p:txBody>
      </p:sp>
    </p:spTree>
    <p:extLst>
      <p:ext uri="{BB962C8B-B14F-4D97-AF65-F5344CB8AC3E}">
        <p14:creationId xmlns:p14="http://schemas.microsoft.com/office/powerpoint/2010/main" val="2604637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21</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1631048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22</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2217972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23</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2591342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24</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4016866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A6D38-3BB4-4A1E-AA05-D7CFE74403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88705A-0553-4CCD-BA46-BB14A0B78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E002C-9929-43DB-9D57-BE4B0940B0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29A9EF-C723-4E6D-B148-3F65053D62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A57DC-A179-4662-B060-4AF7110384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2F24CD-C2F0-42E3-B7B4-4BB208E6D9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E993E8-7C3E-4316-B833-91AF914FE3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31A7C9-85DB-4850-A45E-3B4665B5EB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4D1435-4905-40F1-8D65-E580AB760B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7A1CEF-3392-4D55-BC6D-BB98B65C81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121960-DE7E-4497-8CCB-7477E87538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latin typeface="Times New Roman" pitchFamily="18" charset="0"/>
              </a:defRPr>
            </a:lvl1pPr>
          </a:lstStyle>
          <a:p>
            <a:pPr>
              <a:defRPr/>
            </a:pPr>
            <a:fld id="{A6B22ACF-9C77-4D68-BC6F-7D475F136E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25.emf"/></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ired.com/gadgetlab/2012/07/first-look-at-microsoft-office-2013-and-office-365-going-to-the-cloud/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0" y="762000"/>
            <a:ext cx="9144000" cy="1600200"/>
          </a:xfrm>
          <a:prstGeom prst="rect">
            <a:avLst/>
          </a:prstGeom>
          <a:solidFill>
            <a:srgbClr val="FFCC99"/>
          </a:solidFill>
          <a:ln w="9525">
            <a:noFill/>
            <a:miter lim="800000"/>
            <a:headEnd/>
            <a:tailEnd/>
          </a:ln>
          <a:effectLst/>
        </p:spPr>
        <p:txBody>
          <a:bodyPr lIns="92075" tIns="46038" rIns="92075" bIns="46038" anchor="ctr"/>
          <a:lstStyle/>
          <a:p>
            <a:pPr algn="ctr" eaLnBrk="0" hangingPunct="0">
              <a:defRPr/>
            </a:pPr>
            <a:r>
              <a:rPr lang="en-US" sz="3200" dirty="0" smtClean="0">
                <a:solidFill>
                  <a:srgbClr val="C00000"/>
                </a:solidFill>
              </a:rPr>
              <a:t>Syntax-Guided Synthesis</a:t>
            </a:r>
          </a:p>
        </p:txBody>
      </p:sp>
      <p:sp>
        <p:nvSpPr>
          <p:cNvPr id="15362" name="Rectangle 3"/>
          <p:cNvSpPr>
            <a:spLocks noChangeArrowheads="1"/>
          </p:cNvSpPr>
          <p:nvPr/>
        </p:nvSpPr>
        <p:spPr bwMode="auto">
          <a:xfrm>
            <a:off x="0" y="3505200"/>
            <a:ext cx="9144000" cy="762000"/>
          </a:xfrm>
          <a:prstGeom prst="rect">
            <a:avLst/>
          </a:prstGeom>
          <a:noFill/>
          <a:ln w="9525">
            <a:noFill/>
            <a:miter lim="800000"/>
            <a:headEnd/>
            <a:tailEnd/>
          </a:ln>
        </p:spPr>
        <p:txBody>
          <a:bodyPr lIns="92075" tIns="46038" rIns="92075" bIns="46038"/>
          <a:lstStyle/>
          <a:p>
            <a:pPr marL="342900" indent="-342900" algn="ctr" defTabSz="762000" eaLnBrk="0" hangingPunct="0">
              <a:spcBef>
                <a:spcPct val="20000"/>
              </a:spcBef>
            </a:pPr>
            <a:r>
              <a:rPr lang="en-US" sz="3200" dirty="0" smtClean="0">
                <a:solidFill>
                  <a:srgbClr val="002060"/>
                </a:solidFill>
              </a:rPr>
              <a:t>Rajeev Alur</a:t>
            </a:r>
            <a:endParaRPr lang="en-US" sz="2800" dirty="0">
              <a:solidFill>
                <a:srgbClr val="002060"/>
              </a:solidFill>
            </a:endParaRPr>
          </a:p>
        </p:txBody>
      </p:sp>
      <p:sp>
        <p:nvSpPr>
          <p:cNvPr id="7" name="Text Box 4"/>
          <p:cNvSpPr txBox="1">
            <a:spLocks noChangeArrowheads="1"/>
          </p:cNvSpPr>
          <p:nvPr/>
        </p:nvSpPr>
        <p:spPr bwMode="auto">
          <a:xfrm>
            <a:off x="2539234" y="4755803"/>
            <a:ext cx="4065537"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University of Pennsylvania</a:t>
            </a:r>
            <a:endParaRPr lang="en-US" sz="2400" dirty="0">
              <a:solidFill>
                <a:srgbClr val="002060"/>
              </a:solidFill>
            </a:endParaRPr>
          </a:p>
        </p:txBody>
      </p:sp>
      <p:pic>
        <p:nvPicPr>
          <p:cNvPr id="10" name="Picture 3"/>
          <p:cNvPicPr>
            <a:picLocks noChangeAspect="1" noChangeArrowheads="1"/>
          </p:cNvPicPr>
          <p:nvPr/>
        </p:nvPicPr>
        <p:blipFill>
          <a:blip r:embed="rId3" cstate="print"/>
          <a:srcRect/>
          <a:stretch>
            <a:fillRect/>
          </a:stretch>
        </p:blipFill>
        <p:spPr bwMode="auto">
          <a:xfrm>
            <a:off x="6248400" y="5879936"/>
            <a:ext cx="1962150" cy="706374"/>
          </a:xfrm>
          <a:prstGeom prst="rect">
            <a:avLst/>
          </a:prstGeom>
          <a:noFill/>
          <a:ln w="9525">
            <a:noFill/>
            <a:miter lim="800000"/>
            <a:headEnd/>
            <a:tailEnd/>
          </a:ln>
        </p:spPr>
      </p:pic>
      <p:pic>
        <p:nvPicPr>
          <p:cNvPr id="6" name="Picture 5" descr="PNG.png"/>
          <p:cNvPicPr>
            <a:picLocks noChangeAspect="1"/>
          </p:cNvPicPr>
          <p:nvPr/>
        </p:nvPicPr>
        <p:blipFill>
          <a:blip r:embed="rId4" cstate="print"/>
          <a:stretch>
            <a:fillRect/>
          </a:stretch>
        </p:blipFill>
        <p:spPr>
          <a:xfrm>
            <a:off x="-838200" y="4495800"/>
            <a:ext cx="4495800" cy="3474646"/>
          </a:xfrm>
          <a:prstGeom prst="rect">
            <a:avLst/>
          </a:prstGeom>
        </p:spPr>
      </p:pic>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a:t>
            </a:fld>
            <a:endParaRPr lang="en-US" b="1" dirty="0"/>
          </a:p>
        </p:txBody>
      </p:sp>
      <p:pic>
        <p:nvPicPr>
          <p:cNvPr id="90114" name="Picture 2" descr="SyGuS"/>
          <p:cNvPicPr>
            <a:picLocks noChangeAspect="1" noChangeArrowheads="1"/>
          </p:cNvPicPr>
          <p:nvPr/>
        </p:nvPicPr>
        <p:blipFill>
          <a:blip r:embed="rId5" cstate="print"/>
          <a:srcRect/>
          <a:stretch>
            <a:fillRect/>
          </a:stretch>
        </p:blipFill>
        <p:spPr bwMode="auto">
          <a:xfrm>
            <a:off x="3581400" y="5562600"/>
            <a:ext cx="2133600" cy="1066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Side Channel Attacks on Cryptographic Circuits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10</a:t>
            </a:fld>
            <a:endParaRPr lang="en-US" b="1" dirty="0"/>
          </a:p>
        </p:txBody>
      </p:sp>
      <p:pic>
        <p:nvPicPr>
          <p:cNvPr id="10" name="Picture 9"/>
          <p:cNvPicPr>
            <a:picLocks noChangeAspect="1"/>
          </p:cNvPicPr>
          <p:nvPr/>
        </p:nvPicPr>
        <p:blipFill>
          <a:blip r:embed="rId2"/>
          <a:stretch>
            <a:fillRect/>
          </a:stretch>
        </p:blipFill>
        <p:spPr>
          <a:xfrm>
            <a:off x="643610" y="1022520"/>
            <a:ext cx="6275458" cy="4206710"/>
          </a:xfrm>
          <a:prstGeom prst="rect">
            <a:avLst/>
          </a:prstGeom>
        </p:spPr>
      </p:pic>
      <p:sp>
        <p:nvSpPr>
          <p:cNvPr id="11" name="Rectangle 48"/>
          <p:cNvSpPr>
            <a:spLocks noChangeArrowheads="1"/>
          </p:cNvSpPr>
          <p:nvPr/>
        </p:nvSpPr>
        <p:spPr bwMode="auto">
          <a:xfrm>
            <a:off x="611494" y="4689161"/>
            <a:ext cx="7921012" cy="954107"/>
          </a:xfrm>
          <a:prstGeom prst="rect">
            <a:avLst/>
          </a:prstGeom>
          <a:solidFill>
            <a:srgbClr val="FFFFFF"/>
          </a:solid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400" b="1" dirty="0" smtClean="0">
                <a:solidFill>
                  <a:srgbClr val="FF0000"/>
                </a:solidFill>
                <a:effectLst>
                  <a:outerShdw blurRad="38100" dist="38100" dir="2700000" algn="tl">
                    <a:srgbClr val="000000">
                      <a:alpha val="43137"/>
                    </a:srgbClr>
                  </a:outerShdw>
                </a:effectLst>
                <a:ea typeface="Corbel" panose="020B0503020204020204" pitchFamily="34" charset="0"/>
                <a:cs typeface="Corbel" panose="020B0503020204020204" pitchFamily="34" charset="0"/>
              </a:rPr>
              <a:t>PPRM1 AES S-box implementation </a:t>
            </a:r>
            <a:r>
              <a:rPr lang="en-US" altLang="en-US" sz="1400" b="1" dirty="0" smtClean="0">
                <a:solidFill>
                  <a:srgbClr val="FF0000"/>
                </a:solidFill>
                <a:ea typeface="Corbel" panose="020B0503020204020204" pitchFamily="34" charset="0"/>
                <a:cs typeface="Corbel" panose="020B0503020204020204" pitchFamily="34" charset="0"/>
              </a:rPr>
              <a:t>[Morioka &amp; Satoh, in CHES 2002]</a:t>
            </a:r>
          </a:p>
          <a:p>
            <a:pPr lvl="0"/>
            <a:endParaRPr lang="en-US" altLang="en-US" sz="1400" dirty="0">
              <a:solidFill>
                <a:srgbClr val="FF0000"/>
              </a:solidFill>
              <a:ea typeface="Corbel" panose="020B0503020204020204" pitchFamily="34" charset="0"/>
              <a:cs typeface="Corbel" panose="020B0503020204020204" pitchFamily="34" charset="0"/>
            </a:endParaRPr>
          </a:p>
          <a:p>
            <a:pPr marL="342900" lvl="0" indent="-342900">
              <a:buAutoNum type="arabicPeriod"/>
            </a:pPr>
            <a:r>
              <a:rPr lang="en-US" altLang="en-US" sz="1400" dirty="0" smtClean="0">
                <a:solidFill>
                  <a:srgbClr val="FF0000"/>
                </a:solidFill>
                <a:ea typeface="Corbel" panose="020B0503020204020204" pitchFamily="34" charset="0"/>
                <a:cs typeface="Corbel" panose="020B0503020204020204" pitchFamily="34" charset="0"/>
              </a:rPr>
              <a:t>The only non-linear function in Advanced Encryption Standard algorithm</a:t>
            </a:r>
          </a:p>
          <a:p>
            <a:pPr marL="342900" lvl="0" indent="-342900">
              <a:buAutoNum type="arabicPeriod"/>
            </a:pPr>
            <a:r>
              <a:rPr lang="en-US" altLang="en-US" sz="1400" dirty="0" smtClean="0">
                <a:solidFill>
                  <a:srgbClr val="FF0000"/>
                </a:solidFill>
                <a:ea typeface="Corbel" panose="020B0503020204020204" pitchFamily="34" charset="0"/>
                <a:cs typeface="Corbel" panose="020B0503020204020204" pitchFamily="34" charset="0"/>
              </a:rPr>
              <a:t>Vulnerable to Fault Sensitivity Analysis attack</a:t>
            </a:r>
          </a:p>
        </p:txBody>
      </p:sp>
    </p:spTree>
    <p:extLst>
      <p:ext uri="{BB962C8B-B14F-4D97-AF65-F5344CB8AC3E}">
        <p14:creationId xmlns:p14="http://schemas.microsoft.com/office/powerpoint/2010/main" val="3380586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Side Channel Attacks on Cryptographic Circuits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11</a:t>
            </a:fld>
            <a:endParaRPr lang="en-US" b="1" dirty="0"/>
          </a:p>
        </p:txBody>
      </p:sp>
      <p:pic>
        <p:nvPicPr>
          <p:cNvPr id="10" name="Picture 9"/>
          <p:cNvPicPr>
            <a:picLocks noChangeAspect="1"/>
          </p:cNvPicPr>
          <p:nvPr/>
        </p:nvPicPr>
        <p:blipFill>
          <a:blip r:embed="rId2"/>
          <a:stretch>
            <a:fillRect/>
          </a:stretch>
        </p:blipFill>
        <p:spPr>
          <a:xfrm>
            <a:off x="643610" y="1022520"/>
            <a:ext cx="6275458" cy="4206710"/>
          </a:xfrm>
          <a:prstGeom prst="rect">
            <a:avLst/>
          </a:prstGeom>
        </p:spPr>
      </p:pic>
      <p:sp>
        <p:nvSpPr>
          <p:cNvPr id="6" name="Flowchart: Connector 5"/>
          <p:cNvSpPr/>
          <p:nvPr/>
        </p:nvSpPr>
        <p:spPr>
          <a:xfrm>
            <a:off x="4572000" y="1295400"/>
            <a:ext cx="457200" cy="4572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9" name="Flowchart: Connector 8"/>
          <p:cNvSpPr/>
          <p:nvPr/>
        </p:nvSpPr>
        <p:spPr>
          <a:xfrm>
            <a:off x="4038600" y="1022520"/>
            <a:ext cx="457200" cy="34908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2" name="Flowchart: Connector 11"/>
          <p:cNvSpPr/>
          <p:nvPr/>
        </p:nvSpPr>
        <p:spPr>
          <a:xfrm>
            <a:off x="785586" y="1371600"/>
            <a:ext cx="3481614" cy="4572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TextBox 12"/>
          <p:cNvSpPr txBox="1"/>
          <p:nvPr/>
        </p:nvSpPr>
        <p:spPr>
          <a:xfrm>
            <a:off x="408996" y="4829385"/>
            <a:ext cx="7782504"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Time at which O</a:t>
            </a:r>
            <a:r>
              <a:rPr lang="en-US" sz="1200" b="0" dirty="0" smtClean="0">
                <a:solidFill>
                  <a:srgbClr val="C00000"/>
                </a:solidFill>
              </a:rPr>
              <a:t>0</a:t>
            </a:r>
            <a:r>
              <a:rPr lang="en-US" sz="2000" b="0" dirty="0" smtClean="0">
                <a:solidFill>
                  <a:srgbClr val="C00000"/>
                </a:solidFill>
              </a:rPr>
              <a:t> changes is different when In2=0 vs In2=1</a:t>
            </a:r>
          </a:p>
          <a:p>
            <a:r>
              <a:rPr lang="en-US" sz="2000" b="0" dirty="0" smtClean="0">
                <a:solidFill>
                  <a:srgbClr val="C00000"/>
                </a:solidFill>
              </a:rPr>
              <a:t>Consequence: Timing-based attack can reveal </a:t>
            </a:r>
            <a:r>
              <a:rPr lang="en-US" sz="2000" b="0" dirty="0" smtClean="0">
                <a:solidFill>
                  <a:srgbClr val="C00000"/>
                </a:solidFill>
              </a:rPr>
              <a:t>secret </a:t>
            </a:r>
            <a:r>
              <a:rPr lang="en-US" sz="2000" b="0" dirty="0" smtClean="0">
                <a:solidFill>
                  <a:srgbClr val="C00000"/>
                </a:solidFill>
              </a:rPr>
              <a:t>input In2</a:t>
            </a:r>
          </a:p>
        </p:txBody>
      </p:sp>
    </p:spTree>
    <p:extLst>
      <p:ext uri="{BB962C8B-B14F-4D97-AF65-F5344CB8AC3E}">
        <p14:creationId xmlns:p14="http://schemas.microsoft.com/office/powerpoint/2010/main" val="1691546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Countermeasure to Attack</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12</a:t>
            </a:fld>
            <a:endParaRPr lang="en-US" b="1" dirty="0"/>
          </a:p>
        </p:txBody>
      </p:sp>
      <p:pic>
        <p:nvPicPr>
          <p:cNvPr id="11" name="Picture 10"/>
          <p:cNvPicPr>
            <a:picLocks noChangeAspect="1"/>
          </p:cNvPicPr>
          <p:nvPr/>
        </p:nvPicPr>
        <p:blipFill>
          <a:blip r:embed="rId2"/>
          <a:stretch>
            <a:fillRect/>
          </a:stretch>
        </p:blipFill>
        <p:spPr>
          <a:xfrm>
            <a:off x="1295400" y="1143000"/>
            <a:ext cx="5453923" cy="4114800"/>
          </a:xfrm>
          <a:prstGeom prst="rect">
            <a:avLst/>
          </a:prstGeom>
        </p:spPr>
      </p:pic>
      <p:sp>
        <p:nvSpPr>
          <p:cNvPr id="13" name="TextBox 12"/>
          <p:cNvSpPr txBox="1"/>
          <p:nvPr/>
        </p:nvSpPr>
        <p:spPr>
          <a:xfrm>
            <a:off x="304800" y="4876800"/>
            <a:ext cx="8305800" cy="1323439"/>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FSA attack resilient </a:t>
            </a:r>
            <a:r>
              <a:rPr lang="en-US" sz="2000" b="0" dirty="0" err="1" smtClean="0">
                <a:solidFill>
                  <a:srgbClr val="C00000"/>
                </a:solidFill>
              </a:rPr>
              <a:t>ckt</a:t>
            </a:r>
            <a:r>
              <a:rPr lang="en-US" sz="2000" b="0" dirty="0" smtClean="0">
                <a:solidFill>
                  <a:srgbClr val="C00000"/>
                </a:solidFill>
              </a:rPr>
              <a:t>: All input-to-output paths have same delays</a:t>
            </a:r>
          </a:p>
          <a:p>
            <a:r>
              <a:rPr lang="en-US" sz="2000" b="0" dirty="0" smtClean="0">
                <a:solidFill>
                  <a:srgbClr val="C00000"/>
                </a:solidFill>
              </a:rPr>
              <a:t>Manually hand-crafted solution [</a:t>
            </a:r>
            <a:r>
              <a:rPr lang="en-US" sz="2000" b="0" dirty="0" err="1" smtClean="0">
                <a:solidFill>
                  <a:srgbClr val="C00000"/>
                </a:solidFill>
              </a:rPr>
              <a:t>Schaumont</a:t>
            </a:r>
            <a:r>
              <a:rPr lang="en-US" sz="2000" b="0" dirty="0" smtClean="0">
                <a:solidFill>
                  <a:srgbClr val="C00000"/>
                </a:solidFill>
              </a:rPr>
              <a:t> et al, DATE 2014]</a:t>
            </a:r>
          </a:p>
          <a:p>
            <a:endParaRPr lang="en-US" sz="2000" b="0" dirty="0">
              <a:solidFill>
                <a:srgbClr val="C00000"/>
              </a:solidFill>
            </a:endParaRPr>
          </a:p>
          <a:p>
            <a:r>
              <a:rPr lang="en-US" sz="2000" b="0" dirty="0" smtClean="0">
                <a:solidFill>
                  <a:srgbClr val="C00000"/>
                </a:solidFill>
              </a:rPr>
              <a:t>Verification problem: Is attack resilient </a:t>
            </a:r>
            <a:r>
              <a:rPr lang="en-US" sz="2000" b="0" dirty="0" err="1" smtClean="0">
                <a:solidFill>
                  <a:srgbClr val="C00000"/>
                </a:solidFill>
              </a:rPr>
              <a:t>ckt</a:t>
            </a:r>
            <a:r>
              <a:rPr lang="en-US" sz="2000" b="0" dirty="0" smtClean="0">
                <a:solidFill>
                  <a:srgbClr val="C00000"/>
                </a:solidFill>
              </a:rPr>
              <a:t> equivalent to original?</a:t>
            </a:r>
          </a:p>
        </p:txBody>
      </p:sp>
    </p:spTree>
    <p:extLst>
      <p:ext uri="{BB962C8B-B14F-4D97-AF65-F5344CB8AC3E}">
        <p14:creationId xmlns:p14="http://schemas.microsoft.com/office/powerpoint/2010/main" val="3687866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Synthesis of Attack Countermeasures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13</a:t>
            </a:fld>
            <a:endParaRPr lang="en-US" b="1" dirty="0"/>
          </a:p>
        </p:txBody>
      </p:sp>
      <p:pic>
        <p:nvPicPr>
          <p:cNvPr id="10" name="Picture 9"/>
          <p:cNvPicPr>
            <a:picLocks noChangeAspect="1"/>
          </p:cNvPicPr>
          <p:nvPr/>
        </p:nvPicPr>
        <p:blipFill>
          <a:blip r:embed="rId2"/>
          <a:stretch>
            <a:fillRect/>
          </a:stretch>
        </p:blipFill>
        <p:spPr>
          <a:xfrm>
            <a:off x="643610" y="1022520"/>
            <a:ext cx="6275458" cy="4206710"/>
          </a:xfrm>
          <a:prstGeom prst="rect">
            <a:avLst/>
          </a:prstGeom>
        </p:spPr>
      </p:pic>
      <p:sp>
        <p:nvSpPr>
          <p:cNvPr id="13" name="TextBox 12"/>
          <p:cNvSpPr txBox="1"/>
          <p:nvPr/>
        </p:nvSpPr>
        <p:spPr>
          <a:xfrm>
            <a:off x="76200" y="4769584"/>
            <a:ext cx="8991600" cy="163121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Given a </a:t>
            </a:r>
            <a:r>
              <a:rPr lang="en-US" sz="2000" b="0" dirty="0" err="1" smtClean="0">
                <a:solidFill>
                  <a:srgbClr val="C00000"/>
                </a:solidFill>
              </a:rPr>
              <a:t>ckt</a:t>
            </a:r>
            <a:r>
              <a:rPr lang="en-US" sz="2000" b="0" dirty="0" smtClean="0">
                <a:solidFill>
                  <a:srgbClr val="C00000"/>
                </a:solidFill>
              </a:rPr>
              <a:t> C, automatically synthesize a </a:t>
            </a:r>
            <a:r>
              <a:rPr lang="en-US" sz="2000" b="0" dirty="0" err="1" smtClean="0">
                <a:solidFill>
                  <a:srgbClr val="C00000"/>
                </a:solidFill>
              </a:rPr>
              <a:t>ckt</a:t>
            </a:r>
            <a:r>
              <a:rPr lang="en-US" sz="2000" b="0" dirty="0" smtClean="0">
                <a:solidFill>
                  <a:srgbClr val="C00000"/>
                </a:solidFill>
              </a:rPr>
              <a:t> C’ such that</a:t>
            </a:r>
          </a:p>
          <a:p>
            <a:r>
              <a:rPr lang="en-US" sz="2000" b="0" dirty="0">
                <a:solidFill>
                  <a:srgbClr val="C00000"/>
                </a:solidFill>
              </a:rPr>
              <a:t> </a:t>
            </a:r>
            <a:r>
              <a:rPr lang="en-US" sz="2000" b="0" dirty="0" smtClean="0">
                <a:solidFill>
                  <a:srgbClr val="C00000"/>
                </a:solidFill>
              </a:rPr>
              <a:t>  1. C’ is functionally equivalent to C [sematic constraint]</a:t>
            </a:r>
          </a:p>
          <a:p>
            <a:r>
              <a:rPr lang="en-US" sz="2000" b="0" dirty="0">
                <a:solidFill>
                  <a:srgbClr val="C00000"/>
                </a:solidFill>
              </a:rPr>
              <a:t> </a:t>
            </a:r>
            <a:r>
              <a:rPr lang="en-US" sz="2000" b="0" dirty="0" smtClean="0">
                <a:solidFill>
                  <a:srgbClr val="C00000"/>
                </a:solidFill>
              </a:rPr>
              <a:t>  2. All input-to-output paths in C’ have same length [syntactic constraint]</a:t>
            </a:r>
          </a:p>
          <a:p>
            <a:endParaRPr lang="en-US" sz="2000" b="0" dirty="0">
              <a:solidFill>
                <a:srgbClr val="C00000"/>
              </a:solidFill>
            </a:endParaRPr>
          </a:p>
          <a:p>
            <a:r>
              <a:rPr lang="en-US" sz="2000" b="0" dirty="0" smtClean="0">
                <a:solidFill>
                  <a:srgbClr val="C00000"/>
                </a:solidFill>
              </a:rPr>
              <a:t>Existing EDA tools cannot handle this synthesis problem</a:t>
            </a:r>
          </a:p>
        </p:txBody>
      </p:sp>
    </p:spTree>
    <p:extLst>
      <p:ext uri="{BB962C8B-B14F-4D97-AF65-F5344CB8AC3E}">
        <p14:creationId xmlns:p14="http://schemas.microsoft.com/office/powerpoint/2010/main" val="524846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err="1" smtClean="0">
                <a:solidFill>
                  <a:srgbClr val="C00000"/>
                </a:solidFill>
                <a:ea typeface="Gulim" pitchFamily="34" charset="-127"/>
              </a:rPr>
              <a:t>Autograder</a:t>
            </a:r>
            <a:r>
              <a:rPr lang="en-US" altLang="ko-KR" sz="2800" dirty="0">
                <a:solidFill>
                  <a:srgbClr val="C00000"/>
                </a:solidFill>
                <a:ea typeface="Gulim" pitchFamily="34" charset="-127"/>
              </a:rPr>
              <a:t>:</a:t>
            </a:r>
            <a:r>
              <a:rPr lang="en-US" altLang="ko-KR" sz="2800" dirty="0" smtClean="0">
                <a:solidFill>
                  <a:srgbClr val="C00000"/>
                </a:solidFill>
                <a:ea typeface="Gulim" pitchFamily="34" charset="-127"/>
              </a:rPr>
              <a:t> Feedback on Programming </a:t>
            </a:r>
            <a:r>
              <a:rPr lang="en-US" altLang="ko-KR" sz="2800" dirty="0" err="1" smtClean="0">
                <a:solidFill>
                  <a:srgbClr val="C00000"/>
                </a:solidFill>
                <a:ea typeface="Gulim" pitchFamily="34" charset="-127"/>
              </a:rPr>
              <a:t>Homeworks</a:t>
            </a:r>
            <a:r>
              <a:rPr lang="en-US" altLang="ko-KR" sz="2800" dirty="0" smtClean="0">
                <a:solidFill>
                  <a:srgbClr val="C00000"/>
                </a:solidFill>
                <a:ea typeface="Gulim" pitchFamily="34" charset="-127"/>
              </a:rPr>
              <a:t/>
            </a:r>
            <a:br>
              <a:rPr lang="en-US" altLang="ko-KR" sz="2800" dirty="0" smtClean="0">
                <a:solidFill>
                  <a:srgbClr val="C00000"/>
                </a:solidFill>
                <a:ea typeface="Gulim" pitchFamily="34" charset="-127"/>
              </a:rPr>
            </a:br>
            <a:r>
              <a:rPr lang="en-US" altLang="ko-KR" sz="2800" dirty="0">
                <a:solidFill>
                  <a:srgbClr val="C00000"/>
                </a:solidFill>
                <a:ea typeface="Gulim" pitchFamily="34" charset="-127"/>
              </a:rPr>
              <a:t>	</a:t>
            </a:r>
            <a:r>
              <a:rPr lang="en-US" altLang="ko-KR" sz="2800" dirty="0" smtClean="0">
                <a:solidFill>
                  <a:srgbClr val="C00000"/>
                </a:solidFill>
                <a:ea typeface="Gulim" pitchFamily="34" charset="-127"/>
              </a:rPr>
              <a:t>					</a:t>
            </a:r>
            <a:r>
              <a:rPr lang="en-US" altLang="ko-KR" sz="2000" dirty="0" smtClean="0">
                <a:solidFill>
                  <a:srgbClr val="C00000"/>
                </a:solidFill>
                <a:ea typeface="Gulim" pitchFamily="34" charset="-127"/>
              </a:rPr>
              <a:t>Singh et al (PLDI 2013)</a:t>
            </a:r>
            <a:endParaRPr lang="en-US" altLang="ko-KR" sz="2800" dirty="0" smtClean="0">
              <a:solidFill>
                <a:srgbClr val="C00000"/>
              </a:solidFill>
              <a:ea typeface="Gulim" pitchFamily="34" charset="-127"/>
            </a:endParaRPr>
          </a:p>
        </p:txBody>
      </p:sp>
      <p:pic>
        <p:nvPicPr>
          <p:cNvPr id="4" name="Picture 3"/>
          <p:cNvPicPr>
            <a:picLocks noChangeAspect="1"/>
          </p:cNvPicPr>
          <p:nvPr/>
        </p:nvPicPr>
        <p:blipFill>
          <a:blip r:embed="rId2" cstate="print"/>
          <a:stretch>
            <a:fillRect/>
          </a:stretch>
        </p:blipFill>
        <p:spPr>
          <a:xfrm>
            <a:off x="0" y="1066800"/>
            <a:ext cx="4827114" cy="2667000"/>
          </a:xfrm>
          <a:prstGeom prst="rect">
            <a:avLst/>
          </a:prstGeom>
        </p:spPr>
      </p:pic>
      <p:pic>
        <p:nvPicPr>
          <p:cNvPr id="5" name="Picture 4"/>
          <p:cNvPicPr>
            <a:picLocks noChangeAspect="1"/>
          </p:cNvPicPr>
          <p:nvPr/>
        </p:nvPicPr>
        <p:blipFill>
          <a:blip r:embed="rId3" cstate="print"/>
          <a:stretch>
            <a:fillRect/>
          </a:stretch>
        </p:blipFill>
        <p:spPr>
          <a:xfrm>
            <a:off x="3556680" y="3810000"/>
            <a:ext cx="5587320" cy="2649733"/>
          </a:xfrm>
          <a:prstGeom prst="rect">
            <a:avLst/>
          </a:prstGeom>
        </p:spPr>
      </p:pic>
      <p:sp>
        <p:nvSpPr>
          <p:cNvPr id="6" name="TextBox 5"/>
          <p:cNvSpPr txBox="1"/>
          <p:nvPr/>
        </p:nvSpPr>
        <p:spPr>
          <a:xfrm>
            <a:off x="5105400" y="1524000"/>
            <a:ext cx="3852201" cy="1015663"/>
          </a:xfrm>
          <a:prstGeom prst="rect">
            <a:avLst/>
          </a:prstGeom>
          <a:noFill/>
        </p:spPr>
        <p:txBody>
          <a:bodyPr wrap="square" rtlCol="0">
            <a:spAutoFit/>
          </a:bodyPr>
          <a:lstStyle/>
          <a:p>
            <a:r>
              <a:rPr lang="en-US" sz="2000" b="0" dirty="0" smtClean="0">
                <a:solidFill>
                  <a:srgbClr val="336600"/>
                </a:solidFill>
                <a:cs typeface="Segoe UI Light" panose="020B0502040204020203" pitchFamily="34" charset="0"/>
              </a:rPr>
              <a:t>Student Solution P</a:t>
            </a:r>
          </a:p>
          <a:p>
            <a:r>
              <a:rPr lang="en-US" sz="2000" b="0" dirty="0" smtClean="0">
                <a:solidFill>
                  <a:srgbClr val="336600"/>
                </a:solidFill>
                <a:cs typeface="Segoe UI Light" panose="020B0502040204020203" pitchFamily="34" charset="0"/>
              </a:rPr>
              <a:t>+ Reference Solution R</a:t>
            </a:r>
          </a:p>
          <a:p>
            <a:r>
              <a:rPr lang="en-US" sz="2000" b="0" dirty="0" smtClean="0">
                <a:solidFill>
                  <a:srgbClr val="336600"/>
                </a:solidFill>
                <a:cs typeface="Segoe UI Light" panose="020B0502040204020203" pitchFamily="34" charset="0"/>
              </a:rPr>
              <a:t>+ Error Model</a:t>
            </a:r>
            <a:endParaRPr lang="en-US" sz="2000" b="0" dirty="0">
              <a:solidFill>
                <a:srgbClr val="336600"/>
              </a:solidFill>
              <a:cs typeface="Segoe UI Light" panose="020B0502040204020203" pitchFamily="34" charset="0"/>
            </a:endParaRPr>
          </a:p>
        </p:txBody>
      </p:sp>
      <p:sp>
        <p:nvSpPr>
          <p:cNvPr id="7" name="Down Arrow 6"/>
          <p:cNvSpPr/>
          <p:nvPr/>
        </p:nvSpPr>
        <p:spPr bwMode="auto">
          <a:xfrm>
            <a:off x="5943600" y="2895600"/>
            <a:ext cx="457200" cy="685800"/>
          </a:xfrm>
          <a:prstGeom prst="downArrow">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14</a:t>
            </a:fld>
            <a:endParaRPr lang="en-US" b="1" dirty="0"/>
          </a:p>
        </p:txBody>
      </p:sp>
      <p:sp>
        <p:nvSpPr>
          <p:cNvPr id="9" name="TextBox 8"/>
          <p:cNvSpPr txBox="1"/>
          <p:nvPr/>
        </p:nvSpPr>
        <p:spPr>
          <a:xfrm>
            <a:off x="99777" y="5171978"/>
            <a:ext cx="3664074"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Find min no of edits to P so as to make it equivalent to R</a:t>
            </a:r>
          </a:p>
        </p:txBody>
      </p:sp>
    </p:spTree>
    <p:extLst>
      <p:ext uri="{BB962C8B-B14F-4D97-AF65-F5344CB8AC3E}">
        <p14:creationId xmlns:p14="http://schemas.microsoft.com/office/powerpoint/2010/main" val="124847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0</a:t>
            </a:r>
            <a:r>
              <a:rPr lang="en-US" sz="1800" b="0" dirty="0">
                <a:solidFill>
                  <a:srgbClr val="003300"/>
                </a:solidFill>
              </a:rPr>
              <a:t>;</a:t>
            </a:r>
          </a:p>
          <a:p>
            <a:r>
              <a:rPr lang="en-US" sz="1800" b="0" dirty="0" smtClean="0">
                <a:solidFill>
                  <a:srgbClr val="003300"/>
                </a:solidFill>
              </a:rPr>
              <a:t>  while(</a:t>
            </a:r>
            <a:r>
              <a:rPr lang="en-US" sz="1800" b="0" dirty="0" err="1" smtClean="0">
                <a:solidFill>
                  <a:srgbClr val="003300"/>
                </a:solidFill>
              </a:rPr>
              <a:t>i</a:t>
            </a:r>
            <a:r>
              <a:rPr lang="en-US" sz="1800" b="0" dirty="0" smtClean="0">
                <a:solidFill>
                  <a:srgbClr val="003300"/>
                </a:solidFill>
              </a:rPr>
              <a:t> &lt;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j</a:t>
            </a:r>
            <a:r>
              <a:rPr lang="en-US" sz="1800" b="0" dirty="0" smtClean="0">
                <a:solidFill>
                  <a:srgbClr val="003300"/>
                </a:solidFill>
              </a:rPr>
              <a:t> &lt;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t>
            </a:r>
            <a:r>
              <a:rPr lang="en-US" sz="1800" b="0" dirty="0" smtClean="0">
                <a:solidFill>
                  <a:srgbClr val="003300"/>
                </a:solidFill>
              </a:rPr>
              <a:t>A[</a:t>
            </a:r>
            <a:r>
              <a:rPr lang="en-US" sz="1800" b="0" dirty="0">
                <a:solidFill>
                  <a:srgbClr val="003300"/>
                </a:solidFill>
              </a:rPr>
              <a:t>j</a:t>
            </a:r>
            <a:r>
              <a:rPr lang="en-US" sz="1800" b="0" dirty="0" smtClean="0">
                <a:solidFill>
                  <a:srgbClr val="003300"/>
                </a:solidFill>
              </a:rPr>
              <a:t>]&lt;A[v])</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a:t>
            </a:r>
            <a:r>
              <a:rPr lang="en-US" sz="1800" b="0" dirty="0" err="1" smtClean="0">
                <a:solidFill>
                  <a:srgbClr val="003300"/>
                </a:solidFill>
              </a:rPr>
              <a:t>i</a:t>
            </a:r>
            <a:r>
              <a:rPr lang="en-US" sz="1800" b="0" dirty="0" smtClean="0">
                <a:solidFill>
                  <a:srgbClr val="003300"/>
                </a:solidFill>
              </a:rPr>
              <a:t>], A[v]);</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7" name="Rectangular Callout 6"/>
          <p:cNvSpPr/>
          <p:nvPr/>
        </p:nvSpPr>
        <p:spPr bwMode="auto">
          <a:xfrm>
            <a:off x="4800600" y="1600200"/>
            <a:ext cx="2133600" cy="571500"/>
          </a:xfrm>
          <a:prstGeom prst="wedgeRectCallout">
            <a:avLst>
              <a:gd name="adj1" fmla="val -146193"/>
              <a:gd name="adj2" fmla="val 68875"/>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 ?</a:t>
            </a:r>
          </a:p>
        </p:txBody>
      </p:sp>
      <p:sp>
        <p:nvSpPr>
          <p:cNvPr id="8" name="Rectangular Callout 7"/>
          <p:cNvSpPr/>
          <p:nvPr/>
        </p:nvSpPr>
        <p:spPr bwMode="auto">
          <a:xfrm>
            <a:off x="5181600" y="3200400"/>
            <a:ext cx="1981200" cy="533400"/>
          </a:xfrm>
          <a:prstGeom prst="wedgeRectCallout">
            <a:avLst>
              <a:gd name="adj1" fmla="val -173293"/>
              <a:gd name="adj2" fmla="val -82724"/>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 ?</a:t>
            </a:r>
          </a:p>
        </p:txBody>
      </p:sp>
      <p:sp>
        <p:nvSpPr>
          <p:cNvPr id="9"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15</a:t>
            </a:fld>
            <a:endParaRPr lang="en-US" b="1" dirty="0"/>
          </a:p>
        </p:txBody>
      </p:sp>
    </p:spTree>
    <p:extLst>
      <p:ext uri="{BB962C8B-B14F-4D97-AF65-F5344CB8AC3E}">
        <p14:creationId xmlns:p14="http://schemas.microsoft.com/office/powerpoint/2010/main" val="214294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48200" y="2438400"/>
            <a:ext cx="3810000" cy="2895600"/>
            <a:chOff x="4648200" y="2438400"/>
            <a:chExt cx="3810000" cy="2895600"/>
          </a:xfrm>
        </p:grpSpPr>
        <p:sp>
          <p:nvSpPr>
            <p:cNvPr id="14" name="Down Arrow 13"/>
            <p:cNvSpPr/>
            <p:nvPr/>
          </p:nvSpPr>
          <p:spPr bwMode="auto">
            <a:xfrm>
              <a:off x="7543800" y="2438400"/>
              <a:ext cx="304800" cy="2362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2" name="Rounded Rectangle 11"/>
            <p:cNvSpPr/>
            <p:nvPr/>
          </p:nvSpPr>
          <p:spPr bwMode="auto">
            <a:xfrm>
              <a:off x="5486400" y="4800600"/>
              <a:ext cx="2971800" cy="533400"/>
            </a:xfrm>
            <a:prstGeom prst="round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2060"/>
                  </a:solidFill>
                  <a:effectLst/>
                  <a:latin typeface="Consolas" pitchFamily="49" charset="0"/>
                </a:rPr>
                <a:t>Constraint solver</a:t>
              </a:r>
            </a:p>
          </p:txBody>
        </p:sp>
        <p:sp>
          <p:nvSpPr>
            <p:cNvPr id="13" name="Down Arrow 12"/>
            <p:cNvSpPr/>
            <p:nvPr/>
          </p:nvSpPr>
          <p:spPr bwMode="auto">
            <a:xfrm>
              <a:off x="6477000" y="3733800"/>
              <a:ext cx="381000" cy="10668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5" name="Down Arrow 14"/>
            <p:cNvSpPr/>
            <p:nvPr/>
          </p:nvSpPr>
          <p:spPr bwMode="auto">
            <a:xfrm rot="16200000">
              <a:off x="4876800" y="4648200"/>
              <a:ext cx="381000" cy="838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grpSp>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a:t>
            </a:r>
            <a:r>
              <a:rPr lang="en-US" sz="1800" b="0" dirty="0">
                <a:solidFill>
                  <a:srgbClr val="003300"/>
                </a:solidFill>
              </a:rPr>
              <a:t>:=0;</a:t>
            </a:r>
          </a:p>
          <a:p>
            <a:r>
              <a:rPr lang="en-US" sz="1800" b="0" dirty="0" smtClean="0">
                <a:solidFill>
                  <a:srgbClr val="003300"/>
                </a:solidFill>
              </a:rPr>
              <a:t>  while(</a:t>
            </a:r>
            <a:r>
              <a:rPr lang="en-US" sz="1800" b="0" dirty="0" err="1" smtClean="0">
                <a:solidFill>
                  <a:srgbClr val="003300"/>
                </a:solidFill>
              </a:rPr>
              <a:t>i</a:t>
            </a:r>
            <a:r>
              <a:rPr lang="en-US" sz="1800" b="0" dirty="0" smtClean="0">
                <a:solidFill>
                  <a:srgbClr val="003300"/>
                </a:solidFill>
              </a:rPr>
              <a:t> &lt;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j</a:t>
            </a:r>
            <a:r>
              <a:rPr lang="en-US" sz="1800" b="0" dirty="0" smtClean="0">
                <a:solidFill>
                  <a:srgbClr val="003300"/>
                </a:solidFill>
              </a:rPr>
              <a:t> &lt;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t>
            </a:r>
            <a:r>
              <a:rPr lang="en-US" sz="1800" b="0" dirty="0" smtClean="0">
                <a:solidFill>
                  <a:srgbClr val="003300"/>
                </a:solidFill>
              </a:rPr>
              <a:t>A[</a:t>
            </a:r>
            <a:r>
              <a:rPr lang="en-US" sz="1800" b="0" dirty="0">
                <a:solidFill>
                  <a:srgbClr val="003300"/>
                </a:solidFill>
              </a:rPr>
              <a:t>j</a:t>
            </a:r>
            <a:r>
              <a:rPr lang="en-US" sz="1800" b="0" dirty="0" smtClean="0">
                <a:solidFill>
                  <a:srgbClr val="003300"/>
                </a:solidFill>
              </a:rPr>
              <a:t>]&lt;A[v])</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a:t>
            </a:r>
            <a:r>
              <a:rPr lang="en-US" sz="1800" b="0" dirty="0" err="1" smtClean="0">
                <a:solidFill>
                  <a:srgbClr val="003300"/>
                </a:solidFill>
              </a:rPr>
              <a:t>i</a:t>
            </a:r>
            <a:r>
              <a:rPr lang="en-US" sz="1800" b="0" dirty="0" smtClean="0">
                <a:solidFill>
                  <a:srgbClr val="003300"/>
                </a:solidFill>
              </a:rPr>
              <a:t>], A[v]);</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grpSp>
        <p:nvGrpSpPr>
          <p:cNvPr id="3" name="Group 2"/>
          <p:cNvGrpSpPr/>
          <p:nvPr/>
        </p:nvGrpSpPr>
        <p:grpSpPr>
          <a:xfrm>
            <a:off x="4800600" y="1600200"/>
            <a:ext cx="3657600" cy="2133600"/>
            <a:chOff x="4800600" y="1600200"/>
            <a:chExt cx="3657600" cy="2133600"/>
          </a:xfrm>
          <a:solidFill>
            <a:srgbClr val="FFFFCC"/>
          </a:solidFill>
        </p:grpSpPr>
        <p:sp>
          <p:nvSpPr>
            <p:cNvPr id="9" name="Rectangular Callout 8"/>
            <p:cNvSpPr/>
            <p:nvPr/>
          </p:nvSpPr>
          <p:spPr bwMode="auto">
            <a:xfrm>
              <a:off x="4800600" y="1600200"/>
              <a:ext cx="3657600" cy="838200"/>
            </a:xfrm>
            <a:prstGeom prst="wedgeRectCallout">
              <a:avLst>
                <a:gd name="adj1" fmla="val -108700"/>
                <a:gd name="adj2" fmla="val 23395"/>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a:t>
              </a:r>
              <a:r>
                <a:rPr lang="en-US" sz="1800" b="0" dirty="0" smtClean="0">
                  <a:solidFill>
                    <a:srgbClr val="002060"/>
                  </a:solidFill>
                </a:rPr>
                <a:t>? ∧ ?</a:t>
              </a:r>
              <a:endParaRPr lang="en-US" sz="1800" b="0" dirty="0">
                <a:solidFill>
                  <a:srgbClr val="002060"/>
                </a:solidFill>
              </a:endParaRPr>
            </a:p>
          </p:txBody>
        </p:sp>
        <p:sp>
          <p:nvSpPr>
            <p:cNvPr id="10" name="Rectangular Callout 9"/>
            <p:cNvSpPr/>
            <p:nvPr/>
          </p:nvSpPr>
          <p:spPr bwMode="auto">
            <a:xfrm>
              <a:off x="4876800" y="2667000"/>
              <a:ext cx="3429000" cy="1066800"/>
            </a:xfrm>
            <a:prstGeom prst="wedgeRectCallout">
              <a:avLst>
                <a:gd name="adj1" fmla="val -112454"/>
                <a:gd name="adj2" fmla="val -23704"/>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 ∧ ? ∧</a:t>
              </a:r>
            </a:p>
            <a:p>
              <a:r>
                <a:rPr lang="cs-CZ" sz="1800" b="0" dirty="0" smtClean="0">
                  <a:solidFill>
                    <a:srgbClr val="002060"/>
                  </a:solidFill>
                </a:rPr>
                <a:t>(∀</a:t>
              </a:r>
              <a:r>
                <a:rPr lang="cs-CZ" sz="1800" b="0" dirty="0">
                  <a:solidFill>
                    <a:srgbClr val="002060"/>
                  </a:solidFill>
                </a:rPr>
                <a:t>k1,k2. </a:t>
              </a:r>
              <a:r>
                <a:rPr lang="cs-CZ" sz="1800" b="0" dirty="0" smtClean="0">
                  <a:solidFill>
                    <a:srgbClr val="002060"/>
                  </a:solidFill>
                </a:rPr>
                <a:t>? ∧ ?) ∧ (∀</a:t>
              </a:r>
              <a:r>
                <a:rPr lang="cs-CZ" sz="1800" b="0" dirty="0">
                  <a:solidFill>
                    <a:srgbClr val="002060"/>
                  </a:solidFill>
                </a:rPr>
                <a:t>k. </a:t>
              </a:r>
              <a:r>
                <a:rPr lang="cs-CZ" sz="1800" b="0" dirty="0" smtClean="0">
                  <a:solidFill>
                    <a:srgbClr val="002060"/>
                  </a:solidFill>
                </a:rPr>
                <a:t>? ∧ ?)</a:t>
              </a:r>
              <a:endParaRPr lang="en-US" sz="1800" b="0" dirty="0">
                <a:solidFill>
                  <a:srgbClr val="002060"/>
                </a:solidFill>
              </a:endParaRPr>
            </a:p>
          </p:txBody>
        </p:sp>
      </p:grpSp>
      <p:sp>
        <p:nvSpPr>
          <p:cNvPr id="17"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16</a:t>
            </a:fld>
            <a:endParaRPr lang="en-US" b="1" dirty="0"/>
          </a:p>
        </p:txBody>
      </p:sp>
    </p:spTree>
    <p:extLst>
      <p:ext uri="{BB962C8B-B14F-4D97-AF65-F5344CB8AC3E}">
        <p14:creationId xmlns:p14="http://schemas.microsoft.com/office/powerpoint/2010/main" val="149487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a:t>
            </a:r>
            <a:r>
              <a:rPr lang="en-US" sz="1800" b="0" dirty="0">
                <a:solidFill>
                  <a:srgbClr val="003300"/>
                </a:solidFill>
              </a:rPr>
              <a:t>:=0;</a:t>
            </a:r>
          </a:p>
          <a:p>
            <a:r>
              <a:rPr lang="en-US" sz="1800" b="0" dirty="0" smtClean="0">
                <a:solidFill>
                  <a:srgbClr val="003300"/>
                </a:solidFill>
              </a:rPr>
              <a:t>  while(</a:t>
            </a:r>
            <a:r>
              <a:rPr lang="en-US" sz="1800" b="0" dirty="0" err="1" smtClean="0">
                <a:solidFill>
                  <a:srgbClr val="003300"/>
                </a:solidFill>
              </a:rPr>
              <a:t>i</a:t>
            </a:r>
            <a:r>
              <a:rPr lang="en-US" sz="1800" b="0" dirty="0" smtClean="0">
                <a:solidFill>
                  <a:srgbClr val="003300"/>
                </a:solidFill>
              </a:rPr>
              <a:t> &lt;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j</a:t>
            </a:r>
            <a:r>
              <a:rPr lang="en-US" sz="1800" b="0" dirty="0" smtClean="0">
                <a:solidFill>
                  <a:srgbClr val="003300"/>
                </a:solidFill>
              </a:rPr>
              <a:t> &lt;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t>
            </a:r>
            <a:r>
              <a:rPr lang="en-US" sz="1800" b="0" dirty="0" smtClean="0">
                <a:solidFill>
                  <a:srgbClr val="003300"/>
                </a:solidFill>
              </a:rPr>
              <a:t>A[</a:t>
            </a:r>
            <a:r>
              <a:rPr lang="en-US" sz="1800" b="0" dirty="0">
                <a:solidFill>
                  <a:srgbClr val="003300"/>
                </a:solidFill>
              </a:rPr>
              <a:t>j</a:t>
            </a:r>
            <a:r>
              <a:rPr lang="en-US" sz="1800" b="0" dirty="0" smtClean="0">
                <a:solidFill>
                  <a:srgbClr val="003300"/>
                </a:solidFill>
              </a:rPr>
              <a:t>]&lt;A[v])</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a:t>
            </a:r>
            <a:r>
              <a:rPr lang="en-US" sz="1800" b="0" dirty="0" err="1" smtClean="0">
                <a:solidFill>
                  <a:srgbClr val="003300"/>
                </a:solidFill>
              </a:rPr>
              <a:t>i</a:t>
            </a:r>
            <a:r>
              <a:rPr lang="en-US" sz="1800" b="0" dirty="0" smtClean="0">
                <a:solidFill>
                  <a:srgbClr val="003300"/>
                </a:solidFill>
              </a:rPr>
              <a:t>], A[v]);</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16" name="Rectangular Callout 15"/>
          <p:cNvSpPr/>
          <p:nvPr/>
        </p:nvSpPr>
        <p:spPr bwMode="auto">
          <a:xfrm>
            <a:off x="4800600" y="1600200"/>
            <a:ext cx="3657600" cy="1143000"/>
          </a:xfrm>
          <a:prstGeom prst="wedgeRectCallout">
            <a:avLst>
              <a:gd name="adj1" fmla="val -108700"/>
              <a:gd name="adj2" fmla="val 3523"/>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a:t>
            </a:r>
            <a:r>
              <a:rPr lang="en-US" sz="1800" b="0" dirty="0">
                <a:solidFill>
                  <a:srgbClr val="FF0000"/>
                </a:solidFill>
              </a:rPr>
              <a:t>0≤k1&lt;k2&lt;n </a:t>
            </a:r>
            <a:r>
              <a:rPr lang="en-US" sz="1800" b="0" dirty="0">
                <a:solidFill>
                  <a:srgbClr val="002060"/>
                </a:solidFill>
              </a:rPr>
              <a:t>∧</a:t>
            </a:r>
          </a:p>
          <a:p>
            <a:r>
              <a:rPr lang="en-US" sz="1800" b="0" dirty="0">
                <a:solidFill>
                  <a:srgbClr val="002060"/>
                </a:solidFill>
              </a:rPr>
              <a:t>     </a:t>
            </a:r>
            <a:r>
              <a:rPr lang="en-US" sz="1800" b="0" dirty="0" smtClean="0">
                <a:solidFill>
                  <a:srgbClr val="FF0000"/>
                </a:solidFill>
              </a:rPr>
              <a:t>k1&lt;</a:t>
            </a:r>
            <a:r>
              <a:rPr lang="en-US" sz="1800" b="0" dirty="0" err="1" smtClean="0">
                <a:solidFill>
                  <a:srgbClr val="FF0000"/>
                </a:solidFill>
              </a:rPr>
              <a:t>i</a:t>
            </a:r>
            <a:r>
              <a:rPr lang="en-US" sz="1800" b="0" dirty="0" smtClean="0">
                <a:solidFill>
                  <a:srgbClr val="FF0000"/>
                </a:solidFill>
              </a:rPr>
              <a:t> </a:t>
            </a:r>
            <a:r>
              <a:rPr lang="en-US" sz="1800" b="0" dirty="0">
                <a:solidFill>
                  <a:srgbClr val="FF0000"/>
                </a:solidFill>
              </a:rPr>
              <a:t>⇒ A[k1]≤A[k2]</a:t>
            </a:r>
          </a:p>
        </p:txBody>
      </p:sp>
      <p:sp>
        <p:nvSpPr>
          <p:cNvPr id="17" name="Rectangular Callout 16"/>
          <p:cNvSpPr/>
          <p:nvPr/>
        </p:nvSpPr>
        <p:spPr bwMode="auto">
          <a:xfrm>
            <a:off x="4953000" y="3048000"/>
            <a:ext cx="3657600" cy="2209800"/>
          </a:xfrm>
          <a:prstGeom prst="wedgeRectCallout">
            <a:avLst>
              <a:gd name="adj1" fmla="val -110752"/>
              <a:gd name="adj2" fmla="val -53167"/>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FF0000"/>
                </a:solidFill>
              </a:rPr>
              <a:t>i&lt;</a:t>
            </a:r>
            <a:r>
              <a:rPr lang="en-US" sz="1800" b="0" dirty="0" smtClean="0">
                <a:solidFill>
                  <a:srgbClr val="FF0000"/>
                </a:solidFill>
              </a:rPr>
              <a:t>j</a:t>
            </a:r>
            <a:r>
              <a:rPr lang="cs-CZ" sz="1800" b="0" dirty="0" smtClean="0">
                <a:solidFill>
                  <a:srgbClr val="002060"/>
                </a:solidFill>
              </a:rPr>
              <a:t> </a:t>
            </a:r>
            <a:r>
              <a:rPr lang="cs-CZ" sz="1800" b="0" dirty="0">
                <a:solidFill>
                  <a:srgbClr val="002060"/>
                </a:solidFill>
              </a:rPr>
              <a:t>∧</a:t>
            </a:r>
          </a:p>
          <a:p>
            <a:r>
              <a:rPr lang="cs-CZ" sz="1800" b="0" dirty="0" smtClean="0">
                <a:solidFill>
                  <a:srgbClr val="FF0000"/>
                </a:solidFill>
              </a:rPr>
              <a:t>i≤v&lt;n </a:t>
            </a:r>
            <a:r>
              <a:rPr lang="cs-CZ" sz="1800" b="0" dirty="0">
                <a:solidFill>
                  <a:srgbClr val="002060"/>
                </a:solidFill>
              </a:rPr>
              <a:t>∧</a:t>
            </a:r>
          </a:p>
          <a:p>
            <a:r>
              <a:rPr lang="cs-CZ" sz="1800" b="0" dirty="0" smtClean="0">
                <a:solidFill>
                  <a:srgbClr val="002060"/>
                </a:solidFill>
              </a:rPr>
              <a:t>(∀</a:t>
            </a:r>
            <a:r>
              <a:rPr lang="cs-CZ" sz="1800" b="0" dirty="0">
                <a:solidFill>
                  <a:srgbClr val="002060"/>
                </a:solidFill>
              </a:rPr>
              <a:t>k1,k2. </a:t>
            </a:r>
            <a:r>
              <a:rPr lang="cs-CZ" sz="1800" b="0" dirty="0">
                <a:solidFill>
                  <a:srgbClr val="FF0000"/>
                </a:solidFill>
              </a:rPr>
              <a:t>0≤k1&lt;k2&lt;n </a:t>
            </a:r>
            <a:r>
              <a:rPr lang="cs-CZ" sz="1800" b="0" dirty="0">
                <a:solidFill>
                  <a:srgbClr val="002060"/>
                </a:solidFill>
              </a:rPr>
              <a:t>∧</a:t>
            </a:r>
          </a:p>
          <a:p>
            <a:r>
              <a:rPr lang="cs-CZ" sz="1800" b="0" dirty="0">
                <a:solidFill>
                  <a:srgbClr val="002060"/>
                </a:solidFill>
              </a:rPr>
              <a:t>   </a:t>
            </a:r>
            <a:r>
              <a:rPr lang="cs-CZ" sz="1800" b="0" dirty="0" smtClean="0">
                <a:solidFill>
                  <a:srgbClr val="FF0000"/>
                </a:solidFill>
              </a:rPr>
              <a:t>k1&lt;i </a:t>
            </a:r>
            <a:r>
              <a:rPr lang="cs-CZ" sz="1800" b="0" dirty="0">
                <a:solidFill>
                  <a:srgbClr val="FF0000"/>
                </a:solidFill>
              </a:rPr>
              <a:t>⇒ A[k1]≤A[k2</a:t>
            </a:r>
            <a:r>
              <a:rPr lang="cs-CZ" sz="1800" b="0" dirty="0" smtClean="0">
                <a:solidFill>
                  <a:srgbClr val="FF0000"/>
                </a:solidFill>
              </a:rPr>
              <a:t>]</a:t>
            </a:r>
            <a:r>
              <a:rPr lang="cs-CZ" sz="1800" b="0" dirty="0" smtClean="0">
                <a:solidFill>
                  <a:srgbClr val="336600"/>
                </a:solidFill>
              </a:rPr>
              <a:t>)</a:t>
            </a:r>
            <a:r>
              <a:rPr lang="cs-CZ" sz="1800" b="0" dirty="0" smtClean="0">
                <a:solidFill>
                  <a:srgbClr val="FF0000"/>
                </a:solidFill>
              </a:rPr>
              <a:t> </a:t>
            </a:r>
            <a:r>
              <a:rPr lang="cs-CZ" sz="1800" b="0" dirty="0" smtClean="0">
                <a:solidFill>
                  <a:srgbClr val="002060"/>
                </a:solidFill>
              </a:rPr>
              <a:t>∧</a:t>
            </a:r>
            <a:endParaRPr lang="cs-CZ" sz="1800" b="0" dirty="0">
              <a:solidFill>
                <a:srgbClr val="002060"/>
              </a:solidFill>
            </a:endParaRPr>
          </a:p>
          <a:p>
            <a:r>
              <a:rPr lang="cs-CZ" sz="1800" b="0" dirty="0" smtClean="0">
                <a:solidFill>
                  <a:srgbClr val="002060"/>
                </a:solidFill>
              </a:rPr>
              <a:t>(∀</a:t>
            </a:r>
            <a:r>
              <a:rPr lang="cs-CZ" sz="1800" b="0" dirty="0">
                <a:solidFill>
                  <a:srgbClr val="002060"/>
                </a:solidFill>
              </a:rPr>
              <a:t>k. </a:t>
            </a:r>
            <a:r>
              <a:rPr lang="cs-CZ" sz="1800" b="0" dirty="0">
                <a:solidFill>
                  <a:srgbClr val="FF0000"/>
                </a:solidFill>
              </a:rPr>
              <a:t>i1≤</a:t>
            </a:r>
            <a:r>
              <a:rPr lang="cs-CZ" sz="1800" b="0" dirty="0" smtClean="0">
                <a:solidFill>
                  <a:srgbClr val="FF0000"/>
                </a:solidFill>
              </a:rPr>
              <a:t>k&lt;</a:t>
            </a:r>
            <a:r>
              <a:rPr lang="en-US" sz="1800" b="0" dirty="0" smtClean="0">
                <a:solidFill>
                  <a:srgbClr val="FF0000"/>
                </a:solidFill>
              </a:rPr>
              <a:t>j</a:t>
            </a:r>
            <a:r>
              <a:rPr lang="cs-CZ" sz="1800" b="0" dirty="0" smtClean="0">
                <a:solidFill>
                  <a:srgbClr val="FF0000"/>
                </a:solidFill>
              </a:rPr>
              <a:t> </a:t>
            </a:r>
            <a:r>
              <a:rPr lang="cs-CZ" sz="1800" b="0" dirty="0">
                <a:solidFill>
                  <a:srgbClr val="002060"/>
                </a:solidFill>
              </a:rPr>
              <a:t>∧</a:t>
            </a:r>
          </a:p>
          <a:p>
            <a:r>
              <a:rPr lang="cs-CZ" sz="1800" b="0" dirty="0">
                <a:solidFill>
                  <a:srgbClr val="002060"/>
                </a:solidFill>
              </a:rPr>
              <a:t>   </a:t>
            </a:r>
            <a:r>
              <a:rPr lang="cs-CZ" sz="1800" b="0" dirty="0">
                <a:solidFill>
                  <a:srgbClr val="FF0000"/>
                </a:solidFill>
              </a:rPr>
              <a:t>k≥0 ⇒ </a:t>
            </a:r>
            <a:r>
              <a:rPr lang="cs-CZ" sz="1800" b="0" dirty="0" smtClean="0">
                <a:solidFill>
                  <a:srgbClr val="FF0000"/>
                </a:solidFill>
              </a:rPr>
              <a:t>A[v]</a:t>
            </a:r>
            <a:r>
              <a:rPr lang="cs-CZ" sz="1800" b="0" dirty="0">
                <a:solidFill>
                  <a:srgbClr val="FF0000"/>
                </a:solidFill>
              </a:rPr>
              <a:t>≤A[k</a:t>
            </a:r>
            <a:r>
              <a:rPr lang="cs-CZ" sz="1800" b="0" dirty="0" smtClean="0">
                <a:solidFill>
                  <a:srgbClr val="FF0000"/>
                </a:solidFill>
              </a:rPr>
              <a:t>]</a:t>
            </a:r>
            <a:r>
              <a:rPr lang="cs-CZ" sz="1800" b="0" dirty="0" smtClean="0">
                <a:solidFill>
                  <a:srgbClr val="336600"/>
                </a:solidFill>
              </a:rPr>
              <a:t>)</a:t>
            </a:r>
            <a:endParaRPr lang="en-US" sz="1800" b="0" dirty="0">
              <a:solidFill>
                <a:srgbClr val="336600"/>
              </a:solidFill>
            </a:endParaRP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17</a:t>
            </a:fld>
            <a:endParaRPr lang="en-US" b="1" dirty="0"/>
          </a:p>
        </p:txBody>
      </p:sp>
    </p:spTree>
    <p:extLst>
      <p:ext uri="{BB962C8B-B14F-4D97-AF65-F5344CB8AC3E}">
        <p14:creationId xmlns:p14="http://schemas.microsoft.com/office/powerpoint/2010/main" val="863744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Syntax-Guided Program Synthesis</a:t>
            </a:r>
            <a:endParaRPr lang="en-US" sz="3200" dirty="0" smtClean="0">
              <a:solidFill>
                <a:srgbClr val="C00000"/>
              </a:solidFill>
            </a:endParaRPr>
          </a:p>
        </p:txBody>
      </p:sp>
      <p:sp>
        <p:nvSpPr>
          <p:cNvPr id="5123" name="Rectangle 3"/>
          <p:cNvSpPr>
            <a:spLocks noGrp="1" noChangeArrowheads="1"/>
          </p:cNvSpPr>
          <p:nvPr>
            <p:ph type="body" idx="1"/>
          </p:nvPr>
        </p:nvSpPr>
        <p:spPr>
          <a:xfrm>
            <a:off x="79917" y="1447800"/>
            <a:ext cx="9067800" cy="4495800"/>
          </a:xfrm>
        </p:spPr>
        <p:txBody>
          <a:bodyPr/>
          <a:lstStyle/>
          <a:p>
            <a:pPr>
              <a:lnSpc>
                <a:spcPct val="90000"/>
              </a:lnSpc>
              <a:buFont typeface="Wingdings" pitchFamily="2" charset="2"/>
              <a:buChar char="q"/>
            </a:pPr>
            <a:r>
              <a:rPr lang="en-US" sz="2000" dirty="0" smtClean="0">
                <a:solidFill>
                  <a:srgbClr val="003300"/>
                </a:solidFill>
              </a:rPr>
              <a:t>Find a program snippet P such that</a:t>
            </a:r>
          </a:p>
          <a:p>
            <a:pPr marL="0" indent="0">
              <a:lnSpc>
                <a:spcPct val="90000"/>
              </a:lnSpc>
              <a:buNone/>
            </a:pPr>
            <a:r>
              <a:rPr lang="en-US" sz="2000" dirty="0">
                <a:solidFill>
                  <a:srgbClr val="003300"/>
                </a:solidFill>
              </a:rPr>
              <a:t>	</a:t>
            </a:r>
            <a:r>
              <a:rPr lang="en-US" sz="2000" dirty="0" smtClean="0">
                <a:solidFill>
                  <a:srgbClr val="003300"/>
                </a:solidFill>
              </a:rPr>
              <a:t>1. P is in a set E of programs (syntactic constraint)</a:t>
            </a:r>
          </a:p>
          <a:p>
            <a:pPr marL="0" indent="0">
              <a:lnSpc>
                <a:spcPct val="90000"/>
              </a:lnSpc>
              <a:buNone/>
            </a:pPr>
            <a:r>
              <a:rPr lang="en-US" sz="2000" dirty="0">
                <a:solidFill>
                  <a:srgbClr val="003300"/>
                </a:solidFill>
              </a:rPr>
              <a:t>	</a:t>
            </a:r>
            <a:r>
              <a:rPr lang="en-US" sz="2000" dirty="0" smtClean="0">
                <a:solidFill>
                  <a:srgbClr val="003300"/>
                </a:solidFill>
              </a:rPr>
              <a:t>2. P satisfies logical specification </a:t>
            </a:r>
            <a:r>
              <a:rPr lang="en-US" sz="2000" dirty="0" smtClean="0">
                <a:solidFill>
                  <a:srgbClr val="003300"/>
                </a:solidFill>
                <a:latin typeface="Symbol" pitchFamily="18" charset="2"/>
              </a:rPr>
              <a:t>j</a:t>
            </a:r>
            <a:r>
              <a:rPr lang="en-US" sz="2000" dirty="0" smtClean="0">
                <a:solidFill>
                  <a:srgbClr val="003300"/>
                </a:solidFill>
              </a:rPr>
              <a:t> (semantic constraint)</a:t>
            </a:r>
          </a:p>
          <a:p>
            <a:pPr>
              <a:lnSpc>
                <a:spcPct val="90000"/>
              </a:lnSpc>
              <a:buFont typeface="Wingdings" pitchFamily="2" charset="2"/>
              <a:buChar char="q"/>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Core computational problem with many applications</a:t>
            </a:r>
            <a:endParaRPr lang="en-US" sz="2000" dirty="0" smtClean="0">
              <a:solidFill>
                <a:srgbClr val="002060"/>
              </a:solidFill>
            </a:endParaRPr>
          </a:p>
          <a:p>
            <a:pPr lvl="1">
              <a:lnSpc>
                <a:spcPct val="90000"/>
              </a:lnSpc>
              <a:buBlip>
                <a:blip r:embed="rId2"/>
              </a:buBlip>
            </a:pPr>
            <a:r>
              <a:rPr lang="en-US" sz="2000" dirty="0" smtClean="0">
                <a:solidFill>
                  <a:srgbClr val="002060"/>
                </a:solidFill>
              </a:rPr>
              <a:t>Programming by examples</a:t>
            </a:r>
          </a:p>
          <a:p>
            <a:pPr lvl="1">
              <a:lnSpc>
                <a:spcPct val="90000"/>
              </a:lnSpc>
              <a:buBlip>
                <a:blip r:embed="rId2"/>
              </a:buBlip>
            </a:pPr>
            <a:r>
              <a:rPr lang="en-US" sz="2000" dirty="0" smtClean="0">
                <a:solidFill>
                  <a:srgbClr val="002060"/>
                </a:solidFill>
              </a:rPr>
              <a:t>Automatic program repair</a:t>
            </a:r>
          </a:p>
          <a:p>
            <a:pPr lvl="1">
              <a:lnSpc>
                <a:spcPct val="90000"/>
              </a:lnSpc>
              <a:buBlip>
                <a:blip r:embed="rId2"/>
              </a:buBlip>
            </a:pPr>
            <a:r>
              <a:rPr lang="en-US" sz="2000" dirty="0" smtClean="0">
                <a:solidFill>
                  <a:srgbClr val="002060"/>
                </a:solidFill>
              </a:rPr>
              <a:t>Program </a:t>
            </a:r>
            <a:r>
              <a:rPr lang="en-US" sz="2000" dirty="0" err="1" smtClean="0">
                <a:solidFill>
                  <a:srgbClr val="002060"/>
                </a:solidFill>
              </a:rPr>
              <a:t>superoptimization</a:t>
            </a:r>
            <a:endParaRPr lang="en-US" sz="2000" dirty="0" smtClean="0">
              <a:solidFill>
                <a:srgbClr val="002060"/>
              </a:solidFill>
            </a:endParaRPr>
          </a:p>
          <a:p>
            <a:pPr lvl="1">
              <a:lnSpc>
                <a:spcPct val="90000"/>
              </a:lnSpc>
              <a:buBlip>
                <a:blip r:embed="rId2"/>
              </a:buBlip>
            </a:pPr>
            <a:r>
              <a:rPr lang="en-US" sz="2000" dirty="0" smtClean="0">
                <a:solidFill>
                  <a:srgbClr val="002060"/>
                </a:solidFill>
              </a:rPr>
              <a:t>Template-guided </a:t>
            </a:r>
            <a:r>
              <a:rPr lang="en-US" sz="2000" dirty="0">
                <a:solidFill>
                  <a:srgbClr val="002060"/>
                </a:solidFill>
              </a:rPr>
              <a:t>i</a:t>
            </a:r>
            <a:r>
              <a:rPr lang="en-US" sz="2000" dirty="0" smtClean="0">
                <a:solidFill>
                  <a:srgbClr val="002060"/>
                </a:solidFill>
              </a:rPr>
              <a:t>nvariant generation</a:t>
            </a:r>
          </a:p>
          <a:p>
            <a:pPr lvl="1">
              <a:lnSpc>
                <a:spcPct val="90000"/>
              </a:lnSpc>
              <a:buBlip>
                <a:blip r:embed="rId2"/>
              </a:buBlip>
            </a:pPr>
            <a:r>
              <a:rPr lang="en-US" sz="2000" dirty="0" err="1" smtClean="0">
                <a:solidFill>
                  <a:srgbClr val="002060"/>
                </a:solidFill>
              </a:rPr>
              <a:t>Autograding</a:t>
            </a:r>
            <a:r>
              <a:rPr lang="en-US" sz="2000" dirty="0" smtClean="0">
                <a:solidFill>
                  <a:srgbClr val="002060"/>
                </a:solidFill>
              </a:rPr>
              <a:t> for programming assignments</a:t>
            </a:r>
          </a:p>
          <a:p>
            <a:pPr lvl="1">
              <a:lnSpc>
                <a:spcPct val="90000"/>
              </a:lnSpc>
              <a:buBlip>
                <a:blip r:embed="rId2"/>
              </a:buBlip>
            </a:pPr>
            <a:r>
              <a:rPr lang="en-US" sz="2000" dirty="0" smtClean="0">
                <a:solidFill>
                  <a:srgbClr val="002060"/>
                </a:solidFill>
              </a:rPr>
              <a:t>Synthesis of FSA-attack-resilient cryptographic circuits</a:t>
            </a:r>
          </a:p>
          <a:p>
            <a:pPr marL="457200" lvl="1" indent="0">
              <a:lnSpc>
                <a:spcPct val="90000"/>
              </a:lnSpc>
              <a:buNone/>
            </a:pPr>
            <a:endParaRPr lang="en-US" sz="2000" dirty="0" smtClean="0">
              <a:solidFill>
                <a:srgbClr val="002060"/>
              </a:solidFill>
            </a:endParaRPr>
          </a:p>
          <a:p>
            <a:pPr marL="457200" lvl="1"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18</a:t>
            </a:fld>
            <a:endParaRPr lang="en-US" b="1" dirty="0"/>
          </a:p>
        </p:txBody>
      </p:sp>
      <p:sp>
        <p:nvSpPr>
          <p:cNvPr id="5" name="TextBox 4"/>
          <p:cNvSpPr txBox="1"/>
          <p:nvPr/>
        </p:nvSpPr>
        <p:spPr>
          <a:xfrm>
            <a:off x="115229" y="5562600"/>
            <a:ext cx="83058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Can we formalize and standardize this computational problem?</a:t>
            </a:r>
          </a:p>
          <a:p>
            <a:endParaRPr lang="en-US" sz="2000" b="0" dirty="0">
              <a:solidFill>
                <a:srgbClr val="C00000"/>
              </a:solidFill>
            </a:endParaRPr>
          </a:p>
          <a:p>
            <a:r>
              <a:rPr lang="en-US" sz="2000" b="0" dirty="0" smtClean="0">
                <a:solidFill>
                  <a:srgbClr val="C00000"/>
                </a:solidFill>
              </a:rPr>
              <a:t>Inspiration</a:t>
            </a:r>
            <a:r>
              <a:rPr lang="en-US" sz="2000" b="0" dirty="0" smtClean="0">
                <a:solidFill>
                  <a:srgbClr val="C00000"/>
                </a:solidFill>
              </a:rPr>
              <a:t>: </a:t>
            </a:r>
            <a:r>
              <a:rPr lang="en-US" sz="2000" b="0" dirty="0" smtClean="0">
                <a:solidFill>
                  <a:srgbClr val="C00000"/>
                </a:solidFill>
              </a:rPr>
              <a:t>Success of SMT solvers in formal verification </a:t>
            </a:r>
          </a:p>
        </p:txBody>
      </p:sp>
    </p:spTree>
    <p:extLst>
      <p:ext uri="{BB962C8B-B14F-4D97-AF65-F5344CB8AC3E}">
        <p14:creationId xmlns:p14="http://schemas.microsoft.com/office/powerpoint/2010/main" val="169768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SMT: </a:t>
            </a:r>
            <a:r>
              <a:rPr lang="en-US" sz="2800" dirty="0" err="1" smtClean="0">
                <a:solidFill>
                  <a:srgbClr val="C00000"/>
                </a:solidFill>
              </a:rPr>
              <a:t>Satisfiability</a:t>
            </a:r>
            <a:r>
              <a:rPr lang="en-US" sz="2800" dirty="0" smtClean="0">
                <a:solidFill>
                  <a:srgbClr val="C00000"/>
                </a:solidFill>
              </a:rPr>
              <a:t> Modulo Theories</a:t>
            </a:r>
            <a:endParaRPr lang="en-US" sz="3200" dirty="0" smtClean="0">
              <a:solidFill>
                <a:srgbClr val="C00000"/>
              </a:solidFill>
            </a:endParaRPr>
          </a:p>
        </p:txBody>
      </p:sp>
      <p:sp>
        <p:nvSpPr>
          <p:cNvPr id="5123" name="Rectangle 3"/>
          <p:cNvSpPr>
            <a:spLocks noGrp="1" noChangeArrowheads="1"/>
          </p:cNvSpPr>
          <p:nvPr>
            <p:ph type="body" idx="1"/>
          </p:nvPr>
        </p:nvSpPr>
        <p:spPr>
          <a:xfrm>
            <a:off x="304800" y="1600200"/>
            <a:ext cx="8839200" cy="4953000"/>
          </a:xfrm>
        </p:spPr>
        <p:txBody>
          <a:bodyPr/>
          <a:lstStyle/>
          <a:p>
            <a:pPr>
              <a:lnSpc>
                <a:spcPct val="90000"/>
              </a:lnSpc>
              <a:buFont typeface="Wingdings" pitchFamily="2" charset="2"/>
              <a:buChar char="q"/>
            </a:pPr>
            <a:r>
              <a:rPr lang="en-US" sz="2000" dirty="0" smtClean="0">
                <a:solidFill>
                  <a:srgbClr val="003300"/>
                </a:solidFill>
              </a:rPr>
              <a:t>Computational problem: Find a satisfying assignment to a formula</a:t>
            </a:r>
          </a:p>
          <a:p>
            <a:pPr>
              <a:lnSpc>
                <a:spcPct val="90000"/>
              </a:lnSpc>
              <a:buFont typeface="Wingdings" pitchFamily="2" charset="2"/>
              <a:buChar char="q"/>
            </a:pPr>
            <a:endParaRPr lang="en-US" sz="2000" dirty="0" smtClean="0">
              <a:solidFill>
                <a:srgbClr val="003300"/>
              </a:solidFill>
            </a:endParaRPr>
          </a:p>
          <a:p>
            <a:pPr lvl="1">
              <a:lnSpc>
                <a:spcPct val="90000"/>
              </a:lnSpc>
              <a:buBlip>
                <a:blip r:embed="rId2"/>
              </a:buBlip>
            </a:pPr>
            <a:r>
              <a:rPr lang="en-US" sz="2000" dirty="0" smtClean="0">
                <a:solidFill>
                  <a:srgbClr val="002060"/>
                </a:solidFill>
              </a:rPr>
              <a:t>Boolean + </a:t>
            </a:r>
            <a:r>
              <a:rPr lang="en-US" sz="2000" dirty="0" err="1" smtClean="0">
                <a:solidFill>
                  <a:srgbClr val="002060"/>
                </a:solidFill>
              </a:rPr>
              <a:t>Int</a:t>
            </a:r>
            <a:r>
              <a:rPr lang="en-US" sz="2000" dirty="0" smtClean="0">
                <a:solidFill>
                  <a:srgbClr val="002060"/>
                </a:solidFill>
              </a:rPr>
              <a:t> types, logical connectives, arithmetic operators</a:t>
            </a:r>
          </a:p>
          <a:p>
            <a:pPr lvl="1">
              <a:lnSpc>
                <a:spcPct val="90000"/>
              </a:lnSpc>
              <a:buBlip>
                <a:blip r:embed="rId2"/>
              </a:buBlip>
            </a:pPr>
            <a:r>
              <a:rPr lang="en-US" sz="2000" dirty="0" smtClean="0">
                <a:solidFill>
                  <a:srgbClr val="002060"/>
                </a:solidFill>
              </a:rPr>
              <a:t>Bit-vectors + bit-manipulation operations in C</a:t>
            </a:r>
          </a:p>
          <a:p>
            <a:pPr lvl="1">
              <a:lnSpc>
                <a:spcPct val="90000"/>
              </a:lnSpc>
              <a:buBlip>
                <a:blip r:embed="rId2"/>
              </a:buBlip>
            </a:pPr>
            <a:r>
              <a:rPr lang="en-US" sz="2000" dirty="0" smtClean="0">
                <a:solidFill>
                  <a:srgbClr val="002060"/>
                </a:solidFill>
              </a:rPr>
              <a:t>Boolean + </a:t>
            </a:r>
            <a:r>
              <a:rPr lang="en-US" sz="2000" dirty="0" err="1" smtClean="0">
                <a:solidFill>
                  <a:srgbClr val="002060"/>
                </a:solidFill>
              </a:rPr>
              <a:t>Int</a:t>
            </a:r>
            <a:r>
              <a:rPr lang="en-US" sz="2000" dirty="0">
                <a:solidFill>
                  <a:srgbClr val="002060"/>
                </a:solidFill>
              </a:rPr>
              <a:t> </a:t>
            </a:r>
            <a:r>
              <a:rPr lang="en-US" sz="2000" dirty="0" smtClean="0">
                <a:solidFill>
                  <a:srgbClr val="002060"/>
                </a:solidFill>
              </a:rPr>
              <a:t>types, logical/arithmetic ops + </a:t>
            </a:r>
            <a:r>
              <a:rPr lang="en-US" sz="2000" dirty="0" err="1" smtClean="0">
                <a:solidFill>
                  <a:srgbClr val="002060"/>
                </a:solidFill>
              </a:rPr>
              <a:t>Uninterpreted</a:t>
            </a:r>
            <a:r>
              <a:rPr lang="en-US" sz="2000" dirty="0" smtClean="0">
                <a:solidFill>
                  <a:srgbClr val="002060"/>
                </a:solidFill>
              </a:rPr>
              <a:t> </a:t>
            </a:r>
            <a:r>
              <a:rPr lang="en-US" sz="2000" dirty="0" err="1" smtClean="0">
                <a:solidFill>
                  <a:srgbClr val="002060"/>
                </a:solidFill>
              </a:rPr>
              <a:t>functs</a:t>
            </a:r>
            <a:endParaRPr lang="en-US" sz="2000" dirty="0" smtClean="0">
              <a:solidFill>
                <a:srgbClr val="002060"/>
              </a:solidFill>
            </a:endParaRP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“Modulo Theory”: Interpretation for symbols is fixed</a:t>
            </a:r>
          </a:p>
          <a:p>
            <a:pPr marL="0" indent="0">
              <a:lnSpc>
                <a:spcPct val="90000"/>
              </a:lnSpc>
              <a:buNone/>
            </a:pPr>
            <a:endParaRPr lang="en-US" sz="2000" dirty="0">
              <a:solidFill>
                <a:srgbClr val="003300"/>
              </a:solidFill>
            </a:endParaRPr>
          </a:p>
          <a:p>
            <a:pPr lvl="1">
              <a:lnSpc>
                <a:spcPct val="90000"/>
              </a:lnSpc>
              <a:buBlip>
                <a:blip r:embed="rId2"/>
              </a:buBlip>
            </a:pPr>
            <a:r>
              <a:rPr lang="en-US" sz="2000" dirty="0" smtClean="0">
                <a:solidFill>
                  <a:srgbClr val="002060"/>
                </a:solidFill>
              </a:rPr>
              <a:t>Can use specialized algorithms (e.g. for arithmetic constraints)</a:t>
            </a:r>
            <a:endParaRPr lang="en-US" sz="2000" dirty="0">
              <a:solidFill>
                <a:srgbClr val="002060"/>
              </a:solidFill>
            </a:endParaRPr>
          </a:p>
          <a:p>
            <a:pPr lvl="1">
              <a:lnSpc>
                <a:spcPct val="90000"/>
              </a:lnSpc>
              <a:buBlip>
                <a:blip r:embed="rId2"/>
              </a:buBlip>
            </a:pPr>
            <a:endParaRPr lang="en-US" sz="2000" dirty="0" smtClean="0">
              <a:solidFill>
                <a:srgbClr val="00206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19</a:t>
            </a:fld>
            <a:endParaRPr lang="en-US" b="1" dirty="0"/>
          </a:p>
        </p:txBody>
      </p:sp>
      <p:sp>
        <p:nvSpPr>
          <p:cNvPr id="5" name="TextBox 4"/>
          <p:cNvSpPr txBox="1"/>
          <p:nvPr/>
        </p:nvSpPr>
        <p:spPr>
          <a:xfrm>
            <a:off x="838200" y="5512158"/>
            <a:ext cx="69342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Little Engines of Proof</a:t>
            </a:r>
          </a:p>
          <a:p>
            <a:endParaRPr lang="en-US" sz="2000" b="0" dirty="0" smtClean="0">
              <a:solidFill>
                <a:srgbClr val="C00000"/>
              </a:solidFill>
            </a:endParaRPr>
          </a:p>
          <a:p>
            <a:r>
              <a:rPr lang="en-US" sz="2000" b="0" dirty="0">
                <a:solidFill>
                  <a:srgbClr val="C00000"/>
                </a:solidFill>
              </a:rPr>
              <a:t>	</a:t>
            </a:r>
            <a:r>
              <a:rPr lang="en-US" sz="2000" b="0" dirty="0" smtClean="0">
                <a:solidFill>
                  <a:srgbClr val="003300"/>
                </a:solidFill>
              </a:rPr>
              <a:t>SAT; Linear arithmetic; Congruence closure</a:t>
            </a:r>
          </a:p>
        </p:txBody>
      </p:sp>
    </p:spTree>
    <p:extLst>
      <p:ext uri="{BB962C8B-B14F-4D97-AF65-F5344CB8AC3E}">
        <p14:creationId xmlns:p14="http://schemas.microsoft.com/office/powerpoint/2010/main" val="5305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Program Verification</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a:t>
            </a:fld>
            <a:endParaRPr lang="en-US" b="1" dirty="0"/>
          </a:p>
        </p:txBody>
      </p:sp>
      <p:sp>
        <p:nvSpPr>
          <p:cNvPr id="6" name="Rounded Rectangle 5"/>
          <p:cNvSpPr/>
          <p:nvPr/>
        </p:nvSpPr>
        <p:spPr>
          <a:xfrm>
            <a:off x="1828800" y="1327597"/>
            <a:ext cx="5675025" cy="5258691"/>
          </a:xfrm>
          <a:prstGeom prst="roundRect">
            <a:avLst>
              <a:gd name="adj" fmla="val 593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031340" y="3285221"/>
            <a:ext cx="5272470" cy="10807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0000"/>
                </a:solidFill>
                <a:latin typeface="Comic Sans MS" panose="030F0702030302020204" pitchFamily="66" charset="0"/>
              </a:rPr>
              <a:t>Verifier</a:t>
            </a:r>
            <a:endParaRPr lang="en-US" sz="4000" dirty="0">
              <a:solidFill>
                <a:srgbClr val="FF0000"/>
              </a:solidFill>
              <a:latin typeface="Comic Sans MS" panose="030F0702030302020204" pitchFamily="66" charset="0"/>
            </a:endParaRPr>
          </a:p>
        </p:txBody>
      </p:sp>
      <p:grpSp>
        <p:nvGrpSpPr>
          <p:cNvPr id="8" name="Group 7"/>
          <p:cNvGrpSpPr/>
          <p:nvPr/>
        </p:nvGrpSpPr>
        <p:grpSpPr>
          <a:xfrm>
            <a:off x="3399215" y="4373697"/>
            <a:ext cx="2641399" cy="1813176"/>
            <a:chOff x="7704683" y="4197564"/>
            <a:chExt cx="2641399" cy="1813176"/>
          </a:xfrm>
        </p:grpSpPr>
        <p:sp>
          <p:nvSpPr>
            <p:cNvPr id="9" name="Flowchart: Alternate Process 27"/>
            <p:cNvSpPr/>
            <p:nvPr/>
          </p:nvSpPr>
          <p:spPr>
            <a:xfrm>
              <a:off x="7704683" y="4797283"/>
              <a:ext cx="2641399" cy="1213457"/>
            </a:xfrm>
            <a:prstGeom prst="flowChartAlternateProcess">
              <a:avLst/>
            </a:prstGeom>
            <a:solidFill>
              <a:srgbClr val="EE8E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Comic Sans MS" panose="030F0702030302020204" pitchFamily="66" charset="0"/>
                </a:rPr>
                <a:t>Proof of correctness or Witness of a bug</a:t>
              </a:r>
            </a:p>
          </p:txBody>
        </p:sp>
        <p:sp>
          <p:nvSpPr>
            <p:cNvPr id="10" name="Down Arrow 9"/>
            <p:cNvSpPr/>
            <p:nvPr/>
          </p:nvSpPr>
          <p:spPr>
            <a:xfrm>
              <a:off x="8933244" y="4197564"/>
              <a:ext cx="142779" cy="599719"/>
            </a:xfrm>
            <a:prstGeom prst="downArrow">
              <a:avLst/>
            </a:prstGeom>
            <a:solidFill>
              <a:srgbClr val="EE8E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mic Sans MS" panose="030F0702030302020204" pitchFamily="66" charset="0"/>
              </a:endParaRPr>
            </a:p>
          </p:txBody>
        </p:sp>
      </p:grpSp>
      <p:grpSp>
        <p:nvGrpSpPr>
          <p:cNvPr id="11" name="Group 10"/>
          <p:cNvGrpSpPr/>
          <p:nvPr/>
        </p:nvGrpSpPr>
        <p:grpSpPr>
          <a:xfrm>
            <a:off x="2076845" y="1541418"/>
            <a:ext cx="2366408" cy="1743802"/>
            <a:chOff x="6359635" y="1365285"/>
            <a:chExt cx="2366408" cy="1743802"/>
          </a:xfrm>
        </p:grpSpPr>
        <p:sp>
          <p:nvSpPr>
            <p:cNvPr id="12" name="Down Arrow 11"/>
            <p:cNvSpPr/>
            <p:nvPr/>
          </p:nvSpPr>
          <p:spPr>
            <a:xfrm>
              <a:off x="7412126" y="2509368"/>
              <a:ext cx="142779" cy="599719"/>
            </a:xfrm>
            <a:prstGeom prst="downArrow">
              <a:avLst/>
            </a:prstGeom>
            <a:solidFill>
              <a:schemeClr val="accent6">
                <a:lumMod val="75000"/>
              </a:schemeClr>
            </a:solidFill>
            <a:ln>
              <a:solidFill>
                <a:schemeClr val="accent6">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000"/>
            </a:p>
          </p:txBody>
        </p:sp>
        <p:sp>
          <p:nvSpPr>
            <p:cNvPr id="13" name="Flowchart: Alternate Process 18"/>
            <p:cNvSpPr/>
            <p:nvPr/>
          </p:nvSpPr>
          <p:spPr>
            <a:xfrm>
              <a:off x="6359635" y="1365285"/>
              <a:ext cx="2366408" cy="1150123"/>
            </a:xfrm>
            <a:prstGeom prst="flowChartAlternateProcess">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Comic Sans MS" panose="030F0702030302020204" pitchFamily="66" charset="0"/>
                </a:rPr>
                <a:t>Specification S</a:t>
              </a:r>
            </a:p>
          </p:txBody>
        </p:sp>
      </p:grpSp>
      <p:grpSp>
        <p:nvGrpSpPr>
          <p:cNvPr id="14" name="Group 13"/>
          <p:cNvGrpSpPr/>
          <p:nvPr/>
        </p:nvGrpSpPr>
        <p:grpSpPr>
          <a:xfrm>
            <a:off x="4572412" y="1525853"/>
            <a:ext cx="2742806" cy="1749842"/>
            <a:chOff x="8855202" y="1349720"/>
            <a:chExt cx="2742806" cy="1749842"/>
          </a:xfrm>
        </p:grpSpPr>
        <p:sp>
          <p:nvSpPr>
            <p:cNvPr id="15" name="Down Arrow 14"/>
            <p:cNvSpPr/>
            <p:nvPr/>
          </p:nvSpPr>
          <p:spPr>
            <a:xfrm>
              <a:off x="10164851" y="2499843"/>
              <a:ext cx="142779" cy="599719"/>
            </a:xfrm>
            <a:prstGeom prst="downArrow">
              <a:avLst/>
            </a:prstGeom>
            <a:solidFill>
              <a:srgbClr val="CC0099"/>
            </a:solidFill>
            <a:ln>
              <a:solidFill>
                <a:srgbClr val="FF11C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000"/>
            </a:p>
          </p:txBody>
        </p:sp>
        <p:sp>
          <p:nvSpPr>
            <p:cNvPr id="16" name="Flowchart: Alternate Process 21"/>
            <p:cNvSpPr/>
            <p:nvPr/>
          </p:nvSpPr>
          <p:spPr>
            <a:xfrm>
              <a:off x="8855202" y="1349720"/>
              <a:ext cx="2742806" cy="1150123"/>
            </a:xfrm>
            <a:prstGeom prst="flowChartAlternateProcess">
              <a:avLst/>
            </a:prstGeom>
            <a:solidFill>
              <a:srgbClr val="CC0099"/>
            </a:solidFill>
            <a:ln>
              <a:solidFill>
                <a:srgbClr val="FF1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Comic Sans MS" panose="030F0702030302020204" pitchFamily="66" charset="0"/>
                </a:rPr>
                <a:t>Program P</a:t>
              </a:r>
            </a:p>
          </p:txBody>
        </p:sp>
      </p:grpSp>
    </p:spTree>
    <p:extLst>
      <p:ext uri="{BB962C8B-B14F-4D97-AF65-F5344CB8AC3E}">
        <p14:creationId xmlns:p14="http://schemas.microsoft.com/office/powerpoint/2010/main" val="1407024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17894"/>
            <a:ext cx="7772400" cy="1143000"/>
          </a:xfrm>
        </p:spPr>
        <p:txBody>
          <a:bodyPr/>
          <a:lstStyle/>
          <a:p>
            <a:r>
              <a:rPr lang="en-US" sz="2800" dirty="0" smtClean="0">
                <a:solidFill>
                  <a:srgbClr val="C00000"/>
                </a:solidFill>
              </a:rPr>
              <a:t>SMT Success Story</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20</a:t>
            </a:fld>
            <a:endParaRPr lang="en-US" b="1" dirty="0"/>
          </a:p>
        </p:txBody>
      </p:sp>
      <p:sp>
        <p:nvSpPr>
          <p:cNvPr id="6" name="TextBox 5"/>
          <p:cNvSpPr txBox="1"/>
          <p:nvPr/>
        </p:nvSpPr>
        <p:spPr>
          <a:xfrm>
            <a:off x="457200" y="3124200"/>
            <a:ext cx="8305800" cy="163121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SMT-LIB Standardized Interchange Format (smt-lib.org)</a:t>
            </a:r>
          </a:p>
          <a:p>
            <a:r>
              <a:rPr lang="en-US" sz="2000" b="0" dirty="0">
                <a:solidFill>
                  <a:srgbClr val="C00000"/>
                </a:solidFill>
              </a:rPr>
              <a:t>	</a:t>
            </a:r>
            <a:r>
              <a:rPr lang="en-US" sz="2000" b="0" dirty="0" smtClean="0">
                <a:solidFill>
                  <a:srgbClr val="003300"/>
                </a:solidFill>
              </a:rPr>
              <a:t>Problem classification + Benchmark repositories</a:t>
            </a:r>
          </a:p>
          <a:p>
            <a:r>
              <a:rPr lang="en-US" sz="2000" b="0" dirty="0">
                <a:solidFill>
                  <a:srgbClr val="003300"/>
                </a:solidFill>
              </a:rPr>
              <a:t>	</a:t>
            </a:r>
            <a:r>
              <a:rPr lang="en-US" sz="2000" b="0" dirty="0" smtClean="0">
                <a:solidFill>
                  <a:srgbClr val="003300"/>
                </a:solidFill>
              </a:rPr>
              <a:t>LIA, LIA_UF, LRA, QF_LIA, …</a:t>
            </a:r>
          </a:p>
          <a:p>
            <a:r>
              <a:rPr lang="en-US" sz="2000" b="0" dirty="0">
                <a:solidFill>
                  <a:srgbClr val="003300"/>
                </a:solidFill>
              </a:rPr>
              <a:t>	</a:t>
            </a:r>
            <a:endParaRPr lang="en-US" sz="2000" b="0" dirty="0" smtClean="0">
              <a:solidFill>
                <a:srgbClr val="003300"/>
              </a:solidFill>
            </a:endParaRPr>
          </a:p>
          <a:p>
            <a:r>
              <a:rPr lang="en-US" sz="2000" b="0" dirty="0" smtClean="0">
                <a:solidFill>
                  <a:srgbClr val="C00000"/>
                </a:solidFill>
              </a:rPr>
              <a:t>+ Annual Competition (smt-competition.org)</a:t>
            </a:r>
            <a:endParaRPr lang="en-US" sz="2000" b="0" dirty="0">
              <a:solidFill>
                <a:srgbClr val="C00000"/>
              </a:solidFill>
            </a:endParaRPr>
          </a:p>
        </p:txBody>
      </p:sp>
      <p:sp>
        <p:nvSpPr>
          <p:cNvPr id="3" name="Oval 2"/>
          <p:cNvSpPr/>
          <p:nvPr/>
        </p:nvSpPr>
        <p:spPr bwMode="auto">
          <a:xfrm>
            <a:off x="253041" y="566394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Z3</a:t>
            </a:r>
          </a:p>
        </p:txBody>
      </p:sp>
      <p:sp>
        <p:nvSpPr>
          <p:cNvPr id="8" name="Oval 7"/>
          <p:cNvSpPr/>
          <p:nvPr/>
        </p:nvSpPr>
        <p:spPr bwMode="auto">
          <a:xfrm>
            <a:off x="2117785" y="5623657"/>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err="1" smtClean="0"/>
              <a:t>Yices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9" name="Oval 8"/>
          <p:cNvSpPr/>
          <p:nvPr/>
        </p:nvSpPr>
        <p:spPr bwMode="auto">
          <a:xfrm>
            <a:off x="4063041" y="566394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CVC4</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10" name="Oval 9"/>
          <p:cNvSpPr/>
          <p:nvPr/>
        </p:nvSpPr>
        <p:spPr bwMode="auto">
          <a:xfrm>
            <a:off x="5897590" y="5623657"/>
            <a:ext cx="15240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MathSAT5</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15" name="Straight Arrow Connector 14"/>
          <p:cNvCxnSpPr>
            <a:endCxn id="9" idx="0"/>
          </p:cNvCxnSpPr>
          <p:nvPr/>
        </p:nvCxnSpPr>
        <p:spPr bwMode="auto">
          <a:xfrm>
            <a:off x="4748841" y="478353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1" name="Oval 20"/>
          <p:cNvSpPr/>
          <p:nvPr/>
        </p:nvSpPr>
        <p:spPr bwMode="auto">
          <a:xfrm>
            <a:off x="227162" y="1545826"/>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CBMC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2" name="Oval 21"/>
          <p:cNvSpPr/>
          <p:nvPr/>
        </p:nvSpPr>
        <p:spPr bwMode="auto">
          <a:xfrm>
            <a:off x="2132162" y="1545826"/>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SAGE</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3" name="Oval 22"/>
          <p:cNvSpPr/>
          <p:nvPr/>
        </p:nvSpPr>
        <p:spPr bwMode="auto">
          <a:xfrm>
            <a:off x="4037162" y="1545826"/>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VCC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5808453" y="1543932"/>
            <a:ext cx="15240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Spec#</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6" name="Straight Arrow Connector 25"/>
          <p:cNvCxnSpPr/>
          <p:nvPr/>
        </p:nvCxnSpPr>
        <p:spPr bwMode="auto">
          <a:xfrm>
            <a:off x="4720816" y="2255959"/>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a:off x="6571891" y="222973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a:off x="2819400"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914400" y="223162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5" name="Oval 34"/>
          <p:cNvSpPr/>
          <p:nvPr/>
        </p:nvSpPr>
        <p:spPr bwMode="auto">
          <a:xfrm>
            <a:off x="7542362" y="1557992"/>
            <a:ext cx="15240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accent2"/>
                </a:solidFill>
                <a:effectLst/>
                <a:latin typeface="Comic Sans MS" pitchFamily="66" charset="0"/>
              </a:rPr>
              <a:t>…</a:t>
            </a:r>
          </a:p>
        </p:txBody>
      </p:sp>
      <p:cxnSp>
        <p:nvCxnSpPr>
          <p:cNvPr id="36" name="Straight Arrow Connector 35"/>
          <p:cNvCxnSpPr/>
          <p:nvPr/>
        </p:nvCxnSpPr>
        <p:spPr bwMode="auto">
          <a:xfrm>
            <a:off x="8305800"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8" name="Straight Arrow Connector 37"/>
          <p:cNvCxnSpPr/>
          <p:nvPr/>
        </p:nvCxnSpPr>
        <p:spPr bwMode="auto">
          <a:xfrm>
            <a:off x="6648807" y="475541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9" name="Straight Arrow Connector 38"/>
          <p:cNvCxnSpPr/>
          <p:nvPr/>
        </p:nvCxnSpPr>
        <p:spPr bwMode="auto">
          <a:xfrm>
            <a:off x="2743200" y="475541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838200" y="478353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41" name="Oval 40"/>
          <p:cNvSpPr/>
          <p:nvPr/>
        </p:nvSpPr>
        <p:spPr bwMode="auto">
          <a:xfrm>
            <a:off x="7694762" y="565662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b="0" dirty="0" smtClean="0"/>
              <a:t>…</a:t>
            </a:r>
            <a:endParaRPr kumimoji="0" lang="en-US" sz="3600" b="0" i="0" u="none" strike="noStrike" cap="none" normalizeH="0" baseline="0" dirty="0" smtClean="0">
              <a:ln>
                <a:noFill/>
              </a:ln>
              <a:solidFill>
                <a:schemeClr val="accent2"/>
              </a:solidFill>
              <a:effectLst/>
            </a:endParaRPr>
          </a:p>
        </p:txBody>
      </p:sp>
      <p:cxnSp>
        <p:nvCxnSpPr>
          <p:cNvPr id="42" name="Straight Arrow Connector 41"/>
          <p:cNvCxnSpPr/>
          <p:nvPr/>
        </p:nvCxnSpPr>
        <p:spPr bwMode="auto">
          <a:xfrm>
            <a:off x="8279921" y="477621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33473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21" grpId="0" animBg="1"/>
      <p:bldP spid="22" grpId="0" animBg="1"/>
      <p:bldP spid="23" grpId="0" animBg="1"/>
      <p:bldP spid="24" grpId="0" animBg="1"/>
      <p:bldP spid="35" grpId="0" animBg="1"/>
      <p:bldP spid="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Syntax-Guided Synthesis (</a:t>
            </a:r>
            <a:r>
              <a:rPr lang="en-US" sz="2800" dirty="0" err="1" smtClean="0">
                <a:solidFill>
                  <a:srgbClr val="C00000"/>
                </a:solidFill>
              </a:rPr>
              <a:t>SyGuS</a:t>
            </a:r>
            <a:r>
              <a:rPr lang="en-US" sz="2800" dirty="0" smtClean="0">
                <a:solidFill>
                  <a:srgbClr val="C00000"/>
                </a:solidFill>
              </a:rPr>
              <a:t>) Problem</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a background theory T: fixes types and operations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a:solidFill>
                  <a:srgbClr val="006600"/>
                </a:solidFill>
                <a:ea typeface="Gulim" pitchFamily="34" charset="-127"/>
              </a:rPr>
              <a:t>F</a:t>
            </a:r>
            <a:r>
              <a:rPr lang="en-US" altLang="ko-KR" sz="2000" dirty="0" smtClean="0">
                <a:solidFill>
                  <a:srgbClr val="006600"/>
                </a:solidFill>
                <a:ea typeface="Gulim" pitchFamily="34" charset="-127"/>
              </a:rPr>
              <a:t>unction to be synthesized: name f along with its type</a:t>
            </a:r>
          </a:p>
          <a:p>
            <a:pPr lvl="1">
              <a:lnSpc>
                <a:spcPct val="80000"/>
              </a:lnSpc>
              <a:spcBef>
                <a:spcPct val="35000"/>
              </a:spcBef>
              <a:buClr>
                <a:srgbClr val="006600"/>
              </a:buClr>
              <a:buBlip>
                <a:blip r:embed="rId3"/>
              </a:buBlip>
            </a:pPr>
            <a:r>
              <a:rPr lang="en-US" altLang="ko-KR" sz="2000" i="1" dirty="0" smtClean="0">
                <a:solidFill>
                  <a:srgbClr val="002060"/>
                </a:solidFill>
                <a:ea typeface="Gulim" pitchFamily="34" charset="-127"/>
              </a:rPr>
              <a:t>	</a:t>
            </a:r>
            <a:r>
              <a:rPr lang="en-US" altLang="ko-KR" sz="2000" dirty="0" smtClean="0">
                <a:solidFill>
                  <a:srgbClr val="002060"/>
                </a:solidFill>
                <a:ea typeface="Gulim" pitchFamily="34" charset="-127"/>
              </a:rPr>
              <a:t>General case: multiple functions to be synthesized</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Inputs to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problem:</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Specification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Typed formula using symbols in T +  symbol f </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of expressions given by a context-free grammar</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Set of candidate expressions that use symbols in T</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Computational problem: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Output e in E such that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 is valid (in theory 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marL="57150" indent="0">
              <a:lnSpc>
                <a:spcPct val="90000"/>
              </a:lnSpc>
              <a:buNone/>
            </a:pPr>
            <a:r>
              <a:rPr lang="en-US" sz="2000" dirty="0">
                <a:solidFill>
                  <a:srgbClr val="002060"/>
                </a:solidFill>
              </a:rPr>
              <a:t>Syntax-guided synthesis; FMCAD’13</a:t>
            </a:r>
          </a:p>
          <a:p>
            <a:pPr marL="57150" indent="0">
              <a:lnSpc>
                <a:spcPct val="90000"/>
              </a:lnSpc>
              <a:buNone/>
            </a:pPr>
            <a:r>
              <a:rPr lang="en-US" sz="2000" dirty="0">
                <a:solidFill>
                  <a:srgbClr val="002060"/>
                </a:solidFill>
              </a:rPr>
              <a:t>    </a:t>
            </a:r>
            <a:r>
              <a:rPr lang="en-US" sz="1600" dirty="0">
                <a:solidFill>
                  <a:srgbClr val="002060"/>
                </a:solidFill>
              </a:rPr>
              <a:t>with </a:t>
            </a:r>
            <a:r>
              <a:rPr lang="en-US" sz="1600" dirty="0" err="1">
                <a:solidFill>
                  <a:srgbClr val="002060"/>
                </a:solidFill>
              </a:rPr>
              <a:t>Bodik</a:t>
            </a:r>
            <a:r>
              <a:rPr lang="en-US" sz="1600" dirty="0">
                <a:solidFill>
                  <a:srgbClr val="002060"/>
                </a:solidFill>
              </a:rPr>
              <a:t>, </a:t>
            </a:r>
            <a:r>
              <a:rPr lang="en-US" sz="1600" dirty="0" err="1">
                <a:solidFill>
                  <a:srgbClr val="002060"/>
                </a:solidFill>
              </a:rPr>
              <a:t>Juniwal</a:t>
            </a:r>
            <a:r>
              <a:rPr lang="en-US" sz="1600" dirty="0">
                <a:solidFill>
                  <a:srgbClr val="002060"/>
                </a:solidFill>
              </a:rPr>
              <a:t>, Martin, </a:t>
            </a:r>
            <a:r>
              <a:rPr lang="en-US" sz="1600" dirty="0" err="1">
                <a:solidFill>
                  <a:srgbClr val="002060"/>
                </a:solidFill>
              </a:rPr>
              <a:t>Raghothaman</a:t>
            </a:r>
            <a:r>
              <a:rPr lang="en-US" sz="1600" dirty="0">
                <a:solidFill>
                  <a:srgbClr val="002060"/>
                </a:solidFill>
              </a:rPr>
              <a:t>, </a:t>
            </a:r>
            <a:r>
              <a:rPr lang="en-US" sz="1600" dirty="0" err="1">
                <a:solidFill>
                  <a:srgbClr val="002060"/>
                </a:solidFill>
              </a:rPr>
              <a:t>Seshia</a:t>
            </a:r>
            <a:r>
              <a:rPr lang="en-US" sz="1600" dirty="0">
                <a:solidFill>
                  <a:srgbClr val="002060"/>
                </a:solidFill>
              </a:rPr>
              <a:t>, Singh, Solar-</a:t>
            </a:r>
            <a:r>
              <a:rPr lang="en-US" sz="1600" dirty="0" err="1">
                <a:solidFill>
                  <a:srgbClr val="002060"/>
                </a:solidFill>
              </a:rPr>
              <a:t>Lezama</a:t>
            </a:r>
            <a:r>
              <a:rPr lang="en-US" sz="1600" dirty="0">
                <a:solidFill>
                  <a:srgbClr val="002060"/>
                </a:solidFill>
              </a:rPr>
              <a:t>, </a:t>
            </a:r>
            <a:r>
              <a:rPr lang="en-US" sz="1600" dirty="0" err="1">
                <a:solidFill>
                  <a:srgbClr val="002060"/>
                </a:solidFill>
              </a:rPr>
              <a:t>Torlak</a:t>
            </a:r>
            <a:r>
              <a:rPr lang="en-US" sz="1600" dirty="0">
                <a:solidFill>
                  <a:srgbClr val="002060"/>
                </a:solidFill>
              </a:rPr>
              <a:t>, </a:t>
            </a:r>
            <a:r>
              <a:rPr lang="en-US" sz="1600" dirty="0" err="1">
                <a:solidFill>
                  <a:srgbClr val="002060"/>
                </a:solidFill>
              </a:rPr>
              <a:t>Udupa</a:t>
            </a:r>
            <a:endParaRPr lang="en-US" sz="1600" dirty="0">
              <a:solidFill>
                <a:srgbClr val="002060"/>
              </a:solidFill>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21</a:t>
            </a:fld>
            <a:endParaRPr lang="en-US" b="1" dirty="0"/>
          </a:p>
        </p:txBody>
      </p:sp>
    </p:spTree>
    <p:extLst>
      <p:ext uri="{BB962C8B-B14F-4D97-AF65-F5344CB8AC3E}">
        <p14:creationId xmlns:p14="http://schemas.microsoft.com/office/powerpoint/2010/main" val="254494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2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7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Theory QF-LIA (Quantifier-free linear integer arithmetic)</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Types: Integers and Booleans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Logical connectives, Conditionals, and Linear arithmetic</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Quantifier-free formulas</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Function to be synthesized  f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a:t>
            </a:r>
            <a:r>
              <a:rPr lang="en-US" altLang="ko-KR" sz="2000" dirty="0" smtClean="0">
                <a:solidFill>
                  <a:srgbClr val="006600"/>
                </a:solidFill>
                <a:ea typeface="Gulim" pitchFamily="34" charset="-127"/>
                <a:sym typeface="Wingdings" pitchFamily="2" charset="2"/>
              </a:rPr>
              <a:t> </a:t>
            </a:r>
            <a:r>
              <a:rPr lang="en-US" altLang="ko-KR" sz="2000" dirty="0" err="1" smtClean="0">
                <a:solidFill>
                  <a:srgbClr val="006600"/>
                </a:solidFill>
                <a:ea typeface="Gulim" pitchFamily="34" charset="-127"/>
                <a:sym typeface="Wingdings" pitchFamily="2" charset="2"/>
              </a:rPr>
              <a:t>int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a:t>
            </a:r>
            <a:r>
              <a:rPr lang="en-US" altLang="ko-KR" sz="2000" dirty="0" smtClean="0">
                <a:solidFill>
                  <a:srgbClr val="336600"/>
                </a:solidFill>
                <a:ea typeface="Gulim" pitchFamily="34" charset="-127"/>
                <a:sym typeface="Wingdings" pitchFamily="2" charset="2"/>
              </a:rPr>
              <a:t>(x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 Implementations: Linear expressions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No solution exists</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22</a:t>
            </a:fld>
            <a:endParaRPr lang="en-US" b="1" dirty="0"/>
          </a:p>
        </p:txBody>
      </p:sp>
    </p:spTree>
    <p:extLst>
      <p:ext uri="{BB962C8B-B14F-4D97-AF65-F5344CB8AC3E}">
        <p14:creationId xmlns:p14="http://schemas.microsoft.com/office/powerpoint/2010/main" val="61628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Theory QF-LIA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Function to be synthesized: f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a:t>
            </a:r>
            <a:r>
              <a:rPr lang="en-US" altLang="ko-KR" sz="2000" dirty="0" smtClean="0">
                <a:solidFill>
                  <a:srgbClr val="006600"/>
                </a:solidFill>
                <a:ea typeface="Gulim" pitchFamily="34" charset="-127"/>
                <a:sym typeface="Wingdings" pitchFamily="2" charset="2"/>
              </a:rPr>
              <a:t> </a:t>
            </a:r>
            <a:r>
              <a:rPr lang="en-US" altLang="ko-KR" sz="2000" dirty="0" err="1" smtClean="0">
                <a:solidFill>
                  <a:srgbClr val="006600"/>
                </a:solidFill>
                <a:ea typeface="Gulim" pitchFamily="34" charset="-127"/>
                <a:sym typeface="Wingdings" pitchFamily="2" charset="2"/>
              </a:rPr>
              <a:t>int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 Implementations: Conditional expressions without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Term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If-Then-Else (Cond, Term, Term)</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Cond := Term &lt;= Term | Cond &amp; Cond | ~ Cond | (Cond)</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Possible solution:</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If-Then-Else (</a:t>
            </a:r>
            <a:r>
              <a:rPr lang="en-US" sz="2000" dirty="0">
                <a:solidFill>
                  <a:srgbClr val="006600"/>
                </a:solidFill>
                <a:ea typeface="Gulim" pitchFamily="34" charset="-127"/>
              </a:rPr>
              <a:t>x </a:t>
            </a:r>
            <a:r>
              <a:rPr lang="cs-CZ" sz="2000" dirty="0">
                <a:solidFill>
                  <a:srgbClr val="336600"/>
                </a:solidFill>
              </a:rPr>
              <a:t>≤</a:t>
            </a:r>
            <a:r>
              <a:rPr lang="en-US" sz="2000" dirty="0">
                <a:solidFill>
                  <a:srgbClr val="336600"/>
                </a:solidFill>
              </a:rPr>
              <a:t> y</a:t>
            </a:r>
            <a:r>
              <a:rPr lang="en-US" sz="2000" dirty="0">
                <a:solidFill>
                  <a:srgbClr val="006600"/>
                </a:solidFill>
                <a:ea typeface="Gulim" pitchFamily="34" charset="-127"/>
              </a:rPr>
              <a:t>, </a:t>
            </a:r>
            <a:r>
              <a:rPr lang="en-US" sz="2000" dirty="0" smtClean="0">
                <a:solidFill>
                  <a:srgbClr val="006600"/>
                </a:solidFill>
                <a:ea typeface="Gulim" pitchFamily="34" charset="-127"/>
              </a:rPr>
              <a:t> y, x</a:t>
            </a:r>
            <a:r>
              <a:rPr lang="en-US" altLang="ko-KR" sz="2000" dirty="0" smtClean="0">
                <a:solidFill>
                  <a:srgbClr val="006600"/>
                </a:solidFill>
                <a:ea typeface="Gulim" pitchFamily="34" charset="-127"/>
              </a:rPr>
              <a: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23</a:t>
            </a:fld>
            <a:endParaRPr lang="en-US" b="1" dirty="0"/>
          </a:p>
        </p:txBody>
      </p:sp>
    </p:spTree>
    <p:extLst>
      <p:ext uri="{BB962C8B-B14F-4D97-AF65-F5344CB8AC3E}">
        <p14:creationId xmlns:p14="http://schemas.microsoft.com/office/powerpoint/2010/main" val="18656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pPr algn="l"/>
            <a:r>
              <a:rPr lang="en-US" sz="2800" dirty="0" smtClean="0">
                <a:solidFill>
                  <a:srgbClr val="C00000"/>
                </a:solidFill>
              </a:rPr>
              <a:t>From </a:t>
            </a:r>
            <a:r>
              <a:rPr lang="en-US" sz="2400" dirty="0" smtClean="0">
                <a:solidFill>
                  <a:srgbClr val="C00000"/>
                </a:solidFill>
              </a:rPr>
              <a:t>SMT-LIB </a:t>
            </a:r>
            <a:r>
              <a:rPr lang="en-US" sz="2800" dirty="0" smtClean="0">
                <a:solidFill>
                  <a:srgbClr val="C00000"/>
                </a:solidFill>
              </a:rPr>
              <a:t>to </a:t>
            </a:r>
            <a:r>
              <a:rPr lang="en-US" sz="2400" dirty="0" smtClean="0">
                <a:solidFill>
                  <a:srgbClr val="C00000"/>
                </a:solidFill>
              </a:rPr>
              <a:t>SYNTH-LIB</a:t>
            </a:r>
          </a:p>
        </p:txBody>
      </p:sp>
      <p:sp>
        <p:nvSpPr>
          <p:cNvPr id="30723" name="Rectangle 3"/>
          <p:cNvSpPr>
            <a:spLocks noGrp="1" noChangeArrowheads="1"/>
          </p:cNvSpPr>
          <p:nvPr>
            <p:ph type="body" idx="1"/>
          </p:nvPr>
        </p:nvSpPr>
        <p:spPr>
          <a:xfrm>
            <a:off x="228600" y="1143000"/>
            <a:ext cx="6705600" cy="5562600"/>
          </a:xfrm>
        </p:spPr>
        <p:txBody>
          <a:bodyPr/>
          <a:lstStyle/>
          <a:p>
            <a:pPr lvl="1">
              <a:lnSpc>
                <a:spcPct val="80000"/>
              </a:lnSpc>
              <a:spcBef>
                <a:spcPct val="35000"/>
              </a:spcBef>
              <a:buClr>
                <a:srgbClr val="C3CDC6"/>
              </a:buClr>
              <a:buFont typeface="Wingdings" pitchFamily="2" charset="2"/>
              <a:buNone/>
            </a:pPr>
            <a:r>
              <a:rPr lang="en-US" sz="1800" dirty="0"/>
              <a:t>(set-logic LIA) </a:t>
            </a:r>
          </a:p>
          <a:p>
            <a:pPr lvl="1">
              <a:lnSpc>
                <a:spcPct val="80000"/>
              </a:lnSpc>
              <a:spcBef>
                <a:spcPct val="35000"/>
              </a:spcBef>
              <a:buClr>
                <a:srgbClr val="C3CDC6"/>
              </a:buClr>
              <a:buFont typeface="Wingdings" pitchFamily="2" charset="2"/>
              <a:buNone/>
            </a:pPr>
            <a:r>
              <a:rPr lang="en-US" sz="1800" dirty="0" smtClean="0"/>
              <a:t>(</a:t>
            </a:r>
            <a:r>
              <a:rPr lang="en-US" sz="1800" dirty="0"/>
              <a:t>synth-fun max2 ((x </a:t>
            </a:r>
            <a:r>
              <a:rPr lang="en-US" sz="1800" dirty="0" err="1"/>
              <a:t>Int</a:t>
            </a:r>
            <a:r>
              <a:rPr lang="en-US" sz="1800" dirty="0"/>
              <a:t>) (y </a:t>
            </a:r>
            <a:r>
              <a:rPr lang="en-US" sz="1800" dirty="0" err="1"/>
              <a:t>Int</a:t>
            </a:r>
            <a:r>
              <a:rPr lang="en-US" sz="1800" dirty="0"/>
              <a:t>))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Start </a:t>
            </a:r>
            <a:r>
              <a:rPr lang="en-US" sz="1800" dirty="0" err="1"/>
              <a:t>Int</a:t>
            </a:r>
            <a:r>
              <a:rPr lang="en-US" sz="1800" dirty="0"/>
              <a:t> (x y 0 1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ite</a:t>
            </a:r>
            <a:r>
              <a:rPr lang="en-US" sz="1800" dirty="0"/>
              <a:t> </a:t>
            </a:r>
            <a:r>
              <a:rPr lang="en-US" sz="1800" dirty="0" err="1"/>
              <a:t>StartBool</a:t>
            </a:r>
            <a:r>
              <a:rPr lang="en-US" sz="1800" dirty="0"/>
              <a:t> 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StartBool</a:t>
            </a:r>
            <a:r>
              <a:rPr lang="en-US" sz="1800" dirty="0"/>
              <a:t> </a:t>
            </a:r>
            <a:r>
              <a:rPr lang="en-US" sz="1800" dirty="0" err="1"/>
              <a:t>Bool</a:t>
            </a:r>
            <a:r>
              <a:rPr lang="en-US" sz="1800" dirty="0"/>
              <a:t> ((and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or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not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(&lt;= </a:t>
            </a:r>
            <a:r>
              <a:rPr lang="en-US" sz="1800" dirty="0"/>
              <a:t>Start Start</a:t>
            </a:r>
            <a:r>
              <a:rPr lang="en-US" sz="1800" dirty="0" smtClean="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x </a:t>
            </a:r>
            <a:r>
              <a:rPr lang="en-US" sz="1800" dirty="0" err="1"/>
              <a:t>Int</a:t>
            </a:r>
            <a:r>
              <a:rPr lang="en-US" sz="1800" dirty="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y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(&gt;= (max2 x y) x))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(&gt;= (max2 x y) y))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(or (= x (max2 x y)) (= y (max2 x y)))) </a:t>
            </a:r>
            <a:endParaRPr lang="en-US" sz="1800" dirty="0" smtClean="0"/>
          </a:p>
          <a:p>
            <a:pPr lvl="1">
              <a:lnSpc>
                <a:spcPct val="80000"/>
              </a:lnSpc>
              <a:spcBef>
                <a:spcPct val="35000"/>
              </a:spcBef>
              <a:buClr>
                <a:srgbClr val="C3CDC6"/>
              </a:buClr>
              <a:buFont typeface="Wingdings" pitchFamily="2" charset="2"/>
              <a:buNone/>
            </a:pPr>
            <a:r>
              <a:rPr lang="en-US" sz="1800" dirty="0" smtClean="0"/>
              <a:t> (</a:t>
            </a:r>
            <a:r>
              <a:rPr lang="en-US" sz="1800" dirty="0"/>
              <a:t>check-synth)</a:t>
            </a:r>
            <a:endParaRPr lang="en-US" sz="18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24</a:t>
            </a:fld>
            <a:endParaRPr lang="en-US" b="1" dirty="0"/>
          </a:p>
        </p:txBody>
      </p:sp>
      <p:pic>
        <p:nvPicPr>
          <p:cNvPr id="5" name="Picture 2" descr="SyGuS"/>
          <p:cNvPicPr>
            <a:picLocks noChangeAspect="1" noChangeArrowheads="1"/>
          </p:cNvPicPr>
          <p:nvPr/>
        </p:nvPicPr>
        <p:blipFill>
          <a:blip r:embed="rId3" cstate="print"/>
          <a:srcRect/>
          <a:stretch>
            <a:fillRect/>
          </a:stretch>
        </p:blipFill>
        <p:spPr bwMode="auto">
          <a:xfrm>
            <a:off x="6964392" y="64698"/>
            <a:ext cx="2133600" cy="1066800"/>
          </a:xfrm>
          <a:prstGeom prst="rect">
            <a:avLst/>
          </a:prstGeom>
          <a:noFill/>
        </p:spPr>
      </p:pic>
      <p:sp>
        <p:nvSpPr>
          <p:cNvPr id="6" name="Text Box 4"/>
          <p:cNvSpPr txBox="1">
            <a:spLocks noChangeArrowheads="1"/>
          </p:cNvSpPr>
          <p:nvPr/>
        </p:nvSpPr>
        <p:spPr bwMode="auto">
          <a:xfrm>
            <a:off x="6705600" y="1047315"/>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191071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Let Expressions and Auxiliary Variables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Synthesized expression maps directly to a straight-line program</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Grammar derivations correspond to expression parse-trees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How to capture common </a:t>
            </a:r>
            <a:r>
              <a:rPr lang="en-US" altLang="ko-KR" sz="2000" dirty="0" err="1" smtClean="0">
                <a:solidFill>
                  <a:srgbClr val="006600"/>
                </a:solidFill>
                <a:ea typeface="Gulim" pitchFamily="34" charset="-127"/>
                <a:sym typeface="Wingdings" pitchFamily="2" charset="2"/>
              </a:rPr>
              <a:t>subexpressions</a:t>
            </a:r>
            <a:r>
              <a:rPr lang="en-US" altLang="ko-KR" sz="2000" dirty="0" smtClean="0">
                <a:solidFill>
                  <a:srgbClr val="006600"/>
                </a:solidFill>
                <a:ea typeface="Gulim" pitchFamily="34" charset="-127"/>
                <a:sym typeface="Wingdings" pitchFamily="2" charset="2"/>
              </a:rPr>
              <a:t> (which map to aux </a:t>
            </a:r>
            <a:r>
              <a:rPr lang="en-US" altLang="ko-KR" sz="2000" dirty="0" err="1" smtClean="0">
                <a:solidFill>
                  <a:srgbClr val="006600"/>
                </a:solidFill>
                <a:ea typeface="Gulim" pitchFamily="34" charset="-127"/>
                <a:sym typeface="Wingdings" pitchFamily="2" charset="2"/>
              </a:rPr>
              <a:t>vars</a:t>
            </a:r>
            <a:r>
              <a:rPr lang="en-US" altLang="ko-KR" sz="2000" dirty="0" smtClean="0">
                <a:solidFill>
                  <a:srgbClr val="006600"/>
                </a:solidFill>
                <a:ea typeface="Gulim" pitchFamily="34" charset="-127"/>
                <a:sym typeface="Wingdings" pitchFamily="2" charset="2"/>
              </a:rPr>
              <a:t>)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Solution: Allow “let” expressions </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Candidate-expressions for a function f(</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 </a:t>
            </a:r>
            <a:r>
              <a:rPr lang="en-US" altLang="ko-KR" sz="2000" dirty="0" err="1" smtClean="0">
                <a:solidFill>
                  <a:srgbClr val="006600"/>
                </a:solidFill>
                <a:ea typeface="Gulim" pitchFamily="34" charset="-127"/>
              </a:rPr>
              <a:t>int</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 := (let [z = U] in  z </a:t>
            </a:r>
            <a:r>
              <a:rPr lang="en-US" altLang="ko-KR" sz="2000" dirty="0" smtClean="0">
                <a:solidFill>
                  <a:srgbClr val="006600"/>
                </a:solidFill>
                <a:ea typeface="Gulim" pitchFamily="34" charset="-127"/>
              </a:rPr>
              <a:t>+ </a:t>
            </a:r>
            <a:r>
              <a:rPr lang="en-US" altLang="ko-KR" sz="2000" dirty="0" smtClean="0">
                <a:solidFill>
                  <a:srgbClr val="006600"/>
                </a:solidFill>
                <a:ea typeface="Gulim" pitchFamily="34" charset="-127"/>
              </a:rPr>
              <a:t>z)</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U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(U) | U + U | U</a:t>
            </a: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 U</a:t>
            </a:r>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25</a:t>
            </a:fld>
            <a:endParaRPr lang="en-US" b="1" dirty="0"/>
          </a:p>
        </p:txBody>
      </p:sp>
    </p:spTree>
    <p:extLst>
      <p:ext uri="{BB962C8B-B14F-4D97-AF65-F5344CB8AC3E}">
        <p14:creationId xmlns:p14="http://schemas.microsoft.com/office/powerpoint/2010/main" val="1797202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Invariant Generation as </a:t>
            </a:r>
            <a:r>
              <a:rPr lang="en-US" sz="2800" dirty="0" err="1" smtClean="0">
                <a:solidFill>
                  <a:srgbClr val="C00000"/>
                </a:solidFill>
              </a:rPr>
              <a:t>SyGuS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26</a:t>
            </a:fld>
            <a:endParaRPr lang="en-US" b="1" dirty="0"/>
          </a:p>
        </p:txBody>
      </p:sp>
      <p:sp>
        <p:nvSpPr>
          <p:cNvPr id="6" name="TextBox 5"/>
          <p:cNvSpPr txBox="1"/>
          <p:nvPr/>
        </p:nvSpPr>
        <p:spPr>
          <a:xfrm>
            <a:off x="457200" y="1371600"/>
            <a:ext cx="1905000" cy="2585323"/>
          </a:xfrm>
          <a:prstGeom prst="rect">
            <a:avLst/>
          </a:prstGeom>
          <a:noFill/>
          <a:ln>
            <a:solidFill>
              <a:schemeClr val="tx1"/>
            </a:solidFill>
          </a:ln>
        </p:spPr>
        <p:txBody>
          <a:bodyPr wrap="square" rtlCol="0">
            <a:spAutoFit/>
          </a:bodyPr>
          <a:lstStyle/>
          <a:p>
            <a:endParaRPr lang="en-US" sz="1800" b="0" dirty="0">
              <a:solidFill>
                <a:srgbClr val="003300"/>
              </a:solidFill>
            </a:endParaRPr>
          </a:p>
          <a:p>
            <a:endParaRPr lang="en-US" sz="1800" b="0" dirty="0" smtClean="0">
              <a:solidFill>
                <a:srgbClr val="003300"/>
              </a:solidFill>
            </a:endParaRPr>
          </a:p>
          <a:p>
            <a:r>
              <a:rPr lang="en-US" sz="1800" b="0" dirty="0" err="1" smtClean="0">
                <a:solidFill>
                  <a:srgbClr val="003300"/>
                </a:solidFill>
              </a:rPr>
              <a:t>bool</a:t>
            </a:r>
            <a:r>
              <a:rPr lang="en-US" sz="1800" b="0" dirty="0" smtClean="0">
                <a:solidFill>
                  <a:srgbClr val="003300"/>
                </a:solidFill>
              </a:rPr>
              <a:t> x, y, z</a:t>
            </a:r>
          </a:p>
          <a:p>
            <a:r>
              <a:rPr lang="en-US" sz="1800" b="0" dirty="0" err="1" smtClean="0">
                <a:solidFill>
                  <a:srgbClr val="003300"/>
                </a:solidFill>
              </a:rPr>
              <a:t>int</a:t>
            </a:r>
            <a:r>
              <a:rPr lang="en-US" sz="1800" b="0" dirty="0" smtClean="0">
                <a:solidFill>
                  <a:srgbClr val="003300"/>
                </a:solidFill>
              </a:rPr>
              <a:t>  a, b, c</a:t>
            </a:r>
            <a:endParaRPr lang="en-US" sz="1800" b="0" dirty="0">
              <a:solidFill>
                <a:srgbClr val="003300"/>
              </a:solidFill>
            </a:endParaRPr>
          </a:p>
          <a:p>
            <a:endParaRPr lang="en-US" sz="1800" b="0" dirty="0" smtClean="0">
              <a:solidFill>
                <a:srgbClr val="003300"/>
              </a:solidFill>
            </a:endParaRPr>
          </a:p>
          <a:p>
            <a:r>
              <a:rPr lang="en-US" sz="1800" b="0" dirty="0" smtClean="0">
                <a:solidFill>
                  <a:srgbClr val="003300"/>
                </a:solidFill>
              </a:rPr>
              <a:t>while( Test )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loop-body</a:t>
            </a:r>
            <a:endParaRPr lang="en-US" sz="1800" b="0" dirty="0">
              <a:solidFill>
                <a:srgbClr val="003300"/>
              </a:solidFill>
            </a:endParaRPr>
          </a:p>
          <a:p>
            <a:r>
              <a:rPr lang="en-US" sz="1800" b="0" dirty="0" smtClean="0">
                <a:solidFill>
                  <a:srgbClr val="003300"/>
                </a:solidFill>
              </a:rPr>
              <a:t>    ….</a:t>
            </a:r>
          </a:p>
          <a:p>
            <a:r>
              <a:rPr lang="en-US" sz="1800" b="0" dirty="0" smtClean="0">
                <a:solidFill>
                  <a:srgbClr val="003300"/>
                </a:solidFill>
              </a:rPr>
              <a:t>}</a:t>
            </a:r>
          </a:p>
        </p:txBody>
      </p:sp>
      <p:sp>
        <p:nvSpPr>
          <p:cNvPr id="7" name="Rectangle 3"/>
          <p:cNvSpPr txBox="1">
            <a:spLocks noChangeArrowheads="1"/>
          </p:cNvSpPr>
          <p:nvPr/>
        </p:nvSpPr>
        <p:spPr bwMode="auto">
          <a:xfrm>
            <a:off x="2943896" y="1371600"/>
            <a:ext cx="620869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Goal: Find inductive loop invariant automatically</a:t>
            </a:r>
            <a:endParaRPr lang="en-US" sz="2000" b="0" kern="0" dirty="0" smtClean="0"/>
          </a:p>
        </p:txBody>
      </p:sp>
      <p:sp>
        <p:nvSpPr>
          <p:cNvPr id="8" name="Rectangle 3"/>
          <p:cNvSpPr txBox="1">
            <a:spLocks noChangeArrowheads="1"/>
          </p:cNvSpPr>
          <p:nvPr/>
        </p:nvSpPr>
        <p:spPr bwMode="auto">
          <a:xfrm>
            <a:off x="2920285" y="22098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Function to be synthesized</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x,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z,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a,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b) : </a:t>
            </a:r>
            <a:r>
              <a:rPr lang="en-US" sz="2000" b="0" kern="0" dirty="0" err="1" smtClean="0">
                <a:solidFill>
                  <a:srgbClr val="006600"/>
                </a:solidFill>
                <a:ea typeface="Gulim" pitchFamily="34" charset="-127"/>
              </a:rPr>
              <a:t>bool</a:t>
            </a:r>
            <a:endParaRPr lang="en-US" sz="2000" b="0" kern="0" dirty="0" smtClean="0"/>
          </a:p>
        </p:txBody>
      </p:sp>
      <p:sp>
        <p:nvSpPr>
          <p:cNvPr id="9" name="Rectangle 3"/>
          <p:cNvSpPr txBox="1">
            <a:spLocks noChangeArrowheads="1"/>
          </p:cNvSpPr>
          <p:nvPr/>
        </p:nvSpPr>
        <p:spPr bwMode="auto">
          <a:xfrm>
            <a:off x="3081271" y="32766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Compile loop-body into a logical predicate</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Body(</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a:t>
            </a:r>
            <a:endParaRPr lang="en-US" sz="2000" b="0" kern="0" dirty="0" smtClean="0"/>
          </a:p>
        </p:txBody>
      </p:sp>
      <p:sp>
        <p:nvSpPr>
          <p:cNvPr id="10" name="Rectangle 3"/>
          <p:cNvSpPr txBox="1">
            <a:spLocks noChangeArrowheads="1"/>
          </p:cNvSpPr>
          <p:nvPr/>
        </p:nvSpPr>
        <p:spPr bwMode="auto">
          <a:xfrm>
            <a:off x="3044781" y="4299390"/>
            <a:ext cx="6099219" cy="10346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Specification:</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Body &amp; Test’)  </a:t>
            </a:r>
            <a:r>
              <a:rPr lang="cs-CZ" sz="2000" b="0" dirty="0">
                <a:solidFill>
                  <a:srgbClr val="336600"/>
                </a:solidFill>
              </a:rPr>
              <a:t>⇒</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&amp;   Pre </a:t>
            </a:r>
            <a:r>
              <a:rPr lang="cs-CZ" sz="2000" b="0" dirty="0">
                <a:solidFill>
                  <a:srgbClr val="336600"/>
                </a:solidFill>
              </a:rPr>
              <a:t>⇒</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~Test </a:t>
            </a:r>
            <a:r>
              <a:rPr lang="cs-CZ" sz="2000" b="0" dirty="0">
                <a:solidFill>
                  <a:srgbClr val="336600"/>
                </a:solidFill>
              </a:rPr>
              <a:t>⇒</a:t>
            </a:r>
            <a:r>
              <a:rPr lang="en-US" sz="2000" b="0" kern="0" dirty="0" smtClean="0">
                <a:solidFill>
                  <a:srgbClr val="006600"/>
                </a:solidFill>
                <a:ea typeface="Gulim" pitchFamily="34" charset="-127"/>
              </a:rPr>
              <a:t>  Post)</a:t>
            </a:r>
          </a:p>
          <a:p>
            <a:pPr marL="0" indent="0">
              <a:lnSpc>
                <a:spcPct val="80000"/>
              </a:lnSpc>
              <a:spcBef>
                <a:spcPct val="35000"/>
              </a:spcBef>
              <a:buClr>
                <a:srgbClr val="006600"/>
              </a:buClr>
              <a:buNone/>
            </a:pPr>
            <a:endParaRPr lang="en-US" sz="2000" b="0" kern="0" dirty="0" smtClean="0"/>
          </a:p>
        </p:txBody>
      </p:sp>
      <p:sp>
        <p:nvSpPr>
          <p:cNvPr id="11" name="Rectangle 3"/>
          <p:cNvSpPr txBox="1">
            <a:spLocks noChangeArrowheads="1"/>
          </p:cNvSpPr>
          <p:nvPr/>
        </p:nvSpPr>
        <p:spPr bwMode="auto">
          <a:xfrm>
            <a:off x="457200" y="5486400"/>
            <a:ext cx="8658896"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Template for set of candidate invariants</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t>
            </a:r>
            <a:r>
              <a:rPr lang="en-US" altLang="ko-KR" sz="1800" b="0" dirty="0" smtClean="0">
                <a:solidFill>
                  <a:srgbClr val="006600"/>
                </a:solidFill>
                <a:ea typeface="Gulim" pitchFamily="34" charset="-127"/>
              </a:rPr>
              <a:t>Term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a | b | </a:t>
            </a:r>
            <a:r>
              <a:rPr lang="en-US" altLang="ko-KR" sz="1800" b="0" dirty="0" err="1" smtClean="0">
                <a:solidFill>
                  <a:srgbClr val="006600"/>
                </a:solidFill>
                <a:ea typeface="Gulim" pitchFamily="34" charset="-127"/>
              </a:rPr>
              <a:t>Const</a:t>
            </a:r>
            <a:r>
              <a:rPr lang="en-US" altLang="ko-KR" sz="1800" b="0" dirty="0" smtClean="0">
                <a:solidFill>
                  <a:srgbClr val="006600"/>
                </a:solidFill>
                <a:ea typeface="Gulim" pitchFamily="34" charset="-127"/>
              </a:rPr>
              <a:t> | Term + Term </a:t>
            </a:r>
            <a:r>
              <a:rPr lang="en-US" altLang="ko-KR" sz="1800" b="0" dirty="0">
                <a:solidFill>
                  <a:srgbClr val="006600"/>
                </a:solidFill>
                <a:ea typeface="Gulim" pitchFamily="34" charset="-127"/>
              </a:rPr>
              <a:t>| If-Then-Else (Cond, Term, Term)</a:t>
            </a:r>
          </a:p>
          <a:p>
            <a:pPr marL="0" indent="0">
              <a:lnSpc>
                <a:spcPct val="80000"/>
              </a:lnSpc>
              <a:spcBef>
                <a:spcPct val="35000"/>
              </a:spcBef>
              <a:buClr>
                <a:srgbClr val="006600"/>
              </a:buClr>
              <a:buNone/>
            </a:pPr>
            <a:r>
              <a:rPr lang="en-US" altLang="ko-KR" sz="1800" b="0" dirty="0" smtClean="0">
                <a:solidFill>
                  <a:srgbClr val="006600"/>
                </a:solidFill>
                <a:ea typeface="Gulim" pitchFamily="34" charset="-127"/>
              </a:rPr>
              <a:t>        Cond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x | z </a:t>
            </a:r>
            <a:r>
              <a:rPr lang="en-US" altLang="ko-KR" sz="1800" b="0" dirty="0">
                <a:solidFill>
                  <a:srgbClr val="006600"/>
                </a:solidFill>
                <a:ea typeface="Gulim" pitchFamily="34" charset="-127"/>
              </a:rPr>
              <a:t>| Cond &amp; Cond | ~ Cond | (Cond)</a:t>
            </a:r>
          </a:p>
          <a:p>
            <a:pPr marL="0" indent="0">
              <a:lnSpc>
                <a:spcPct val="80000"/>
              </a:lnSpc>
              <a:spcBef>
                <a:spcPct val="35000"/>
              </a:spcBef>
              <a:buClr>
                <a:srgbClr val="006600"/>
              </a:buClr>
              <a:buNone/>
            </a:pPr>
            <a:endParaRPr lang="en-US" sz="2000" b="0" kern="0" dirty="0" smtClean="0"/>
          </a:p>
        </p:txBody>
      </p:sp>
    </p:spTree>
    <p:extLst>
      <p:ext uri="{BB962C8B-B14F-4D97-AF65-F5344CB8AC3E}">
        <p14:creationId xmlns:p14="http://schemas.microsoft.com/office/powerpoint/2010/main" val="246480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Optimization as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9906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Type matrix: 2x2 Matrix with Bit-vector[32] entries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Theory: Bit-vectors with arithmetic</a:t>
            </a: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Function to be synthesized f(matrix A, B) : matrix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f(A,B) is matrix product</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f(A,B)[1,1] = A[1,1]*B[1,1] + A[1,2]*B[2,1]</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a:t>
            </a: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of candidate implementations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Expressions with at most 7 occurrences of *</a:t>
            </a:r>
          </a:p>
          <a:p>
            <a:pPr marL="0" indent="0">
              <a:lnSpc>
                <a:spcPct val="80000"/>
              </a:lnSpc>
              <a:spcBef>
                <a:spcPct val="35000"/>
              </a:spcBef>
              <a:buClr>
                <a:srgbClr val="006600"/>
              </a:buClr>
              <a:buNone/>
            </a:pPr>
            <a:r>
              <a:rPr lang="en-US" altLang="ko-KR" sz="2000" dirty="0">
                <a:solidFill>
                  <a:srgbClr val="006600"/>
                </a:solidFill>
                <a:latin typeface="Symbol" pitchFamily="18" charset="2"/>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Unrestricted use of +</a:t>
            </a:r>
          </a:p>
          <a:p>
            <a:pPr marL="0" indent="0">
              <a:lnSpc>
                <a:spcPct val="80000"/>
              </a:lnSpc>
              <a:spcBef>
                <a:spcPct val="35000"/>
              </a:spcBef>
              <a:buClr>
                <a:srgbClr val="006600"/>
              </a:buClr>
              <a:buNone/>
            </a:pPr>
            <a:r>
              <a:rPr lang="en-US" altLang="ko-KR" sz="2000" dirty="0">
                <a:solidFill>
                  <a:srgbClr val="006600"/>
                </a:solidFill>
                <a:latin typeface="Symbol" pitchFamily="18" charset="2"/>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let expressions allowed</a:t>
            </a:r>
          </a:p>
          <a:p>
            <a:pPr marL="0" indent="0">
              <a:lnSpc>
                <a:spcPct val="80000"/>
              </a:lnSpc>
              <a:spcBef>
                <a:spcPct val="35000"/>
              </a:spcBef>
              <a:buClr>
                <a:srgbClr val="006600"/>
              </a:buClr>
              <a:buNone/>
            </a:pPr>
            <a:endParaRPr lang="en-US" altLang="ko-KR" sz="2000" dirty="0">
              <a:sym typeface="Wingdings" pitchFamily="2" charset="2"/>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6600"/>
                </a:solidFill>
                <a:ea typeface="Gulim" pitchFamily="34" charset="-127"/>
                <a:sym typeface="Wingdings" pitchFamily="2" charset="2"/>
              </a:rPr>
              <a:t>Benefit of saving this one multiplication: </a:t>
            </a:r>
            <a:r>
              <a:rPr lang="en-US" altLang="ko-KR" sz="2000" dirty="0" err="1" smtClean="0">
                <a:solidFill>
                  <a:srgbClr val="006600"/>
                </a:solidFill>
                <a:ea typeface="Gulim" pitchFamily="34" charset="-127"/>
                <a:sym typeface="Wingdings" pitchFamily="2" charset="2"/>
              </a:rPr>
              <a:t>Strassen’s</a:t>
            </a:r>
            <a:r>
              <a:rPr lang="en-US" altLang="ko-KR" sz="2000" dirty="0" smtClean="0">
                <a:solidFill>
                  <a:srgbClr val="006600"/>
                </a:solidFill>
                <a:ea typeface="Gulim" pitchFamily="34" charset="-127"/>
                <a:sym typeface="Wingdings" pitchFamily="2" charset="2"/>
              </a:rPr>
              <a:t> O(n</a:t>
            </a:r>
            <a:r>
              <a:rPr lang="en-US" altLang="ko-KR" sz="2000" baseline="30000" dirty="0" smtClean="0">
                <a:solidFill>
                  <a:srgbClr val="006600"/>
                </a:solidFill>
                <a:ea typeface="Gulim" pitchFamily="34" charset="-127"/>
                <a:sym typeface="Wingdings" pitchFamily="2" charset="2"/>
              </a:rPr>
              <a:t>2.87</a:t>
            </a:r>
            <a:r>
              <a:rPr lang="en-US" altLang="ko-KR" sz="2000" dirty="0" smtClean="0">
                <a:solidFill>
                  <a:srgbClr val="006600"/>
                </a:solidFill>
                <a:ea typeface="Gulim" pitchFamily="34" charset="-127"/>
                <a:sym typeface="Wingdings" pitchFamily="2" charset="2"/>
              </a:rPr>
              <a:t>) algorithm for matrix multiplication</a:t>
            </a:r>
          </a:p>
          <a:p>
            <a:pPr>
              <a:lnSpc>
                <a:spcPct val="80000"/>
              </a:lnSpc>
              <a:spcBef>
                <a:spcPct val="35000"/>
              </a:spcBef>
              <a:buClr>
                <a:srgbClr val="006600"/>
              </a:buClr>
              <a:buFont typeface="Wingdings" panose="05000000000000000000"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6600"/>
                </a:solidFill>
                <a:ea typeface="Gulim" pitchFamily="34" charset="-127"/>
                <a:sym typeface="Wingdings" pitchFamily="2" charset="2"/>
              </a:rPr>
              <a:t>Can we use only 6 multiplication operations?</a:t>
            </a:r>
            <a:endParaRPr lang="en-US" altLang="ko-KR" sz="16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27</a:t>
            </a:fld>
            <a:endParaRPr lang="en-US" b="1" dirty="0"/>
          </a:p>
        </p:txBody>
      </p:sp>
    </p:spTree>
    <p:extLst>
      <p:ext uri="{BB962C8B-B14F-4D97-AF65-F5344CB8AC3E}">
        <p14:creationId xmlns:p14="http://schemas.microsoft.com/office/powerpoint/2010/main" val="28060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Optimality</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for f(</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 </a:t>
            </a:r>
            <a:r>
              <a:rPr lang="en-US" altLang="ko-KR" sz="2000" dirty="0" err="1" smtClean="0">
                <a:solidFill>
                  <a:srgbClr val="006600"/>
                </a:solidFill>
                <a:ea typeface="Gulim" pitchFamily="34" charset="-127"/>
              </a:rPr>
              <a:t>int</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r>
              <a:rPr lang="en-US" altLang="ko-KR" sz="2400" dirty="0" smtClean="0">
                <a:solidFill>
                  <a:srgbClr val="006600"/>
                </a:solidFill>
                <a:ea typeface="Gulim" pitchFamily="34" charset="-127"/>
              </a:rPr>
              <a:t>	</a:t>
            </a:r>
            <a:r>
              <a:rPr lang="en-US" altLang="ko-KR" sz="2000" dirty="0" smtClean="0">
                <a:solidFill>
                  <a:srgbClr val="336600"/>
                </a:solidFill>
                <a:ea typeface="Gulim" pitchFamily="34" charset="-127"/>
                <a:sym typeface="Wingdings" pitchFamily="2" charset="2"/>
              </a:rPr>
              <a:t>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f(x) </a:t>
            </a:r>
            <a:r>
              <a:rPr lang="en-US" altLang="ko-KR" sz="2000" dirty="0">
                <a:solidFill>
                  <a:srgbClr val="336600"/>
                </a:solidFill>
                <a:ea typeface="Gulim" pitchFamily="34" charset="-127"/>
                <a:sym typeface="Wingdings" pitchFamily="2" charset="2"/>
              </a:rPr>
              <a:t>&amp; </a:t>
            </a:r>
            <a:r>
              <a:rPr lang="en-US" altLang="ko-KR" sz="2000" dirty="0" smtClean="0">
                <a:solidFill>
                  <a:srgbClr val="336600"/>
                </a:solidFill>
                <a:ea typeface="Gulim" pitchFamily="34" charset="-127"/>
                <a:sym typeface="Wingdings" pitchFamily="2" charset="2"/>
              </a:rPr>
              <a:t> -x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f(x)</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E of implementations: Conditional linear expressions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Multiple solutions are possible</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If-Then-Else (0 </a:t>
            </a:r>
            <a:r>
              <a:rPr lang="cs-CZ" sz="2000" dirty="0" smtClean="0">
                <a:solidFill>
                  <a:srgbClr val="336600"/>
                </a:solidFill>
              </a:rPr>
              <a:t>≤</a:t>
            </a:r>
            <a:r>
              <a:rPr lang="en-US" sz="2000" dirty="0" smtClean="0">
                <a:solidFill>
                  <a:srgbClr val="336600"/>
                </a:solidFill>
              </a:rPr>
              <a:t> x</a:t>
            </a:r>
            <a:r>
              <a:rPr lang="en-US" altLang="ko-KR" sz="2000" dirty="0" smtClean="0">
                <a:solidFill>
                  <a:srgbClr val="006600"/>
                </a:solidFill>
                <a:ea typeface="Gulim" pitchFamily="34" charset="-127"/>
                <a:sym typeface="Wingdings" pitchFamily="2" charset="2"/>
              </a:rPr>
              <a:t> , x, 0)</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If-Then-Else (</a:t>
            </a:r>
            <a:r>
              <a:rPr lang="en-US" altLang="ko-KR" sz="2000" dirty="0">
                <a:solidFill>
                  <a:srgbClr val="006600"/>
                </a:solidFill>
                <a:ea typeface="Gulim" pitchFamily="34" charset="-127"/>
                <a:sym typeface="Wingdings" pitchFamily="2" charset="2"/>
              </a:rPr>
              <a:t>0 </a:t>
            </a:r>
            <a:r>
              <a:rPr lang="cs-CZ" sz="2000" dirty="0">
                <a:solidFill>
                  <a:srgbClr val="336600"/>
                </a:solidFill>
              </a:rPr>
              <a:t>≤</a:t>
            </a:r>
            <a:r>
              <a:rPr lang="en-US" sz="2000" dirty="0">
                <a:solidFill>
                  <a:srgbClr val="336600"/>
                </a:solidFill>
              </a:rPr>
              <a:t> x</a:t>
            </a: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 x, -x)</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Which solution should we prefer?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Need a way to rank solutions (e.g. size of parse tree)</a:t>
            </a: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28</a:t>
            </a:fld>
            <a:endParaRPr lang="en-US" b="1" dirty="0"/>
          </a:p>
        </p:txBody>
      </p:sp>
    </p:spTree>
    <p:extLst>
      <p:ext uri="{BB962C8B-B14F-4D97-AF65-F5344CB8AC3E}">
        <p14:creationId xmlns:p14="http://schemas.microsoft.com/office/powerpoint/2010/main" val="57242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8077200" cy="1143000"/>
          </a:xfrm>
        </p:spPr>
        <p:txBody>
          <a:bodyPr/>
          <a:lstStyle/>
          <a:p>
            <a:r>
              <a:rPr lang="en-US" sz="2800" dirty="0" smtClean="0">
                <a:solidFill>
                  <a:srgbClr val="C00000"/>
                </a:solidFill>
              </a:rPr>
              <a:t>Synthesis Puzzle: Cinderella v. stepmother</a:t>
            </a:r>
            <a:endParaRPr lang="en-US" sz="3200" dirty="0" smtClean="0">
              <a:solidFill>
                <a:srgbClr val="C00000"/>
              </a:solidFill>
            </a:endParaRPr>
          </a:p>
        </p:txBody>
      </p:sp>
      <p:sp>
        <p:nvSpPr>
          <p:cNvPr id="5123" name="Rectangle 3"/>
          <p:cNvSpPr>
            <a:spLocks noGrp="1" noChangeArrowheads="1"/>
          </p:cNvSpPr>
          <p:nvPr>
            <p:ph type="body" idx="1"/>
          </p:nvPr>
        </p:nvSpPr>
        <p:spPr>
          <a:xfrm>
            <a:off x="76200" y="1447800"/>
            <a:ext cx="8991600" cy="4953000"/>
          </a:xfrm>
        </p:spPr>
        <p:txBody>
          <a:bodyPr/>
          <a:lstStyle/>
          <a:p>
            <a:pPr marL="0" indent="0">
              <a:lnSpc>
                <a:spcPct val="90000"/>
              </a:lnSpc>
              <a:buNone/>
            </a:pPr>
            <a:r>
              <a:rPr lang="en-US" sz="2000" dirty="0" smtClean="0">
                <a:solidFill>
                  <a:srgbClr val="003300"/>
                </a:solidFill>
              </a:rPr>
              <a:t>There are five buckets arranged in a circle. Each bucket can hold </a:t>
            </a:r>
            <a:r>
              <a:rPr lang="en-US" sz="2000" dirty="0" err="1" smtClean="0">
                <a:solidFill>
                  <a:srgbClr val="003300"/>
                </a:solidFill>
              </a:rPr>
              <a:t>upto</a:t>
            </a:r>
            <a:r>
              <a:rPr lang="en-US" sz="2000" dirty="0" smtClean="0">
                <a:solidFill>
                  <a:srgbClr val="003300"/>
                </a:solidFill>
              </a:rPr>
              <a:t> B liters of water. Initially all buckets are empty. The wicked stepmother and Cinderella take turns playing the following game:</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Stepmother brings 1 liter of additional water and splits it into 5 buckets.</a:t>
            </a:r>
          </a:p>
          <a:p>
            <a:pPr marL="0" indent="0">
              <a:lnSpc>
                <a:spcPct val="90000"/>
              </a:lnSpc>
              <a:buNone/>
            </a:pPr>
            <a:r>
              <a:rPr lang="en-US" sz="2000" dirty="0" smtClean="0">
                <a:solidFill>
                  <a:srgbClr val="003300"/>
                </a:solidFill>
              </a:rPr>
              <a:t>If any of the buckets overflows, stepmother wins the game.</a:t>
            </a:r>
          </a:p>
          <a:p>
            <a:pPr marL="0" indent="0">
              <a:lnSpc>
                <a:spcPct val="90000"/>
              </a:lnSpc>
              <a:buNone/>
            </a:pPr>
            <a:r>
              <a:rPr lang="en-US" sz="2000" dirty="0" smtClean="0">
                <a:solidFill>
                  <a:srgbClr val="003300"/>
                </a:solidFill>
              </a:rPr>
              <a:t>If not, Cinderella gets to empty two adjacent buckets. If the game goes on forever, Cinderella wins.</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Find B* such that if B &lt; B* the stepmother has a winning strategy, and if B = B*, Cinderella has a winning strategy.</a:t>
            </a:r>
          </a:p>
          <a:p>
            <a:pPr marL="0" indent="0">
              <a:lnSpc>
                <a:spcPct val="90000"/>
              </a:lnSpc>
              <a:buNone/>
            </a:pPr>
            <a:r>
              <a:rPr lang="en-US" sz="2000" dirty="0" smtClean="0">
                <a:solidFill>
                  <a:srgbClr val="FF0000"/>
                </a:solidFill>
              </a:rPr>
              <a:t>And give a proof that your strategies work!</a:t>
            </a:r>
          </a:p>
          <a:p>
            <a:pPr marL="0"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Reference: </a:t>
            </a:r>
            <a:r>
              <a:rPr lang="en-US" sz="2000" dirty="0" err="1" smtClean="0">
                <a:solidFill>
                  <a:srgbClr val="003300"/>
                </a:solidFill>
              </a:rPr>
              <a:t>Bodlaender</a:t>
            </a:r>
            <a:r>
              <a:rPr lang="en-US" sz="2000" dirty="0" smtClean="0">
                <a:solidFill>
                  <a:srgbClr val="003300"/>
                </a:solidFill>
              </a:rPr>
              <a:t> et al, IFIP TCS 2012</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29</a:t>
            </a:fld>
            <a:endParaRPr lang="en-US" b="1" dirty="0"/>
          </a:p>
        </p:txBody>
      </p:sp>
    </p:spTree>
    <p:extLst>
      <p:ext uri="{BB962C8B-B14F-4D97-AF65-F5344CB8AC3E}">
        <p14:creationId xmlns:p14="http://schemas.microsoft.com/office/powerpoint/2010/main" val="146713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Classical Program Synthesis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a:t>
            </a:fld>
            <a:endParaRPr lang="en-US" b="1" dirty="0"/>
          </a:p>
        </p:txBody>
      </p:sp>
      <p:sp>
        <p:nvSpPr>
          <p:cNvPr id="15" name="Rounded Rectangle 14"/>
          <p:cNvSpPr/>
          <p:nvPr/>
        </p:nvSpPr>
        <p:spPr>
          <a:xfrm>
            <a:off x="2057400" y="1371600"/>
            <a:ext cx="5153441" cy="5258691"/>
          </a:xfrm>
          <a:prstGeom prst="roundRect">
            <a:avLst>
              <a:gd name="adj" fmla="val 593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2464356" y="3329224"/>
            <a:ext cx="4546469" cy="10807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0000"/>
                </a:solidFill>
                <a:latin typeface="Comic Sans MS" panose="030F0702030302020204" pitchFamily="66" charset="0"/>
              </a:rPr>
              <a:t>Synthesizer</a:t>
            </a:r>
            <a:endParaRPr lang="en-US" sz="4000" dirty="0">
              <a:solidFill>
                <a:srgbClr val="FF0000"/>
              </a:solidFill>
              <a:latin typeface="Comic Sans MS" panose="030F0702030302020204" pitchFamily="66" charset="0"/>
            </a:endParaRPr>
          </a:p>
        </p:txBody>
      </p:sp>
      <p:grpSp>
        <p:nvGrpSpPr>
          <p:cNvPr id="17" name="Group 16"/>
          <p:cNvGrpSpPr/>
          <p:nvPr/>
        </p:nvGrpSpPr>
        <p:grpSpPr>
          <a:xfrm>
            <a:off x="3369075" y="1588906"/>
            <a:ext cx="2272033" cy="1749842"/>
            <a:chOff x="7610616" y="1359245"/>
            <a:chExt cx="2634842" cy="1749842"/>
          </a:xfrm>
        </p:grpSpPr>
        <p:sp>
          <p:nvSpPr>
            <p:cNvPr id="18" name="Down Arrow 17"/>
            <p:cNvSpPr/>
            <p:nvPr/>
          </p:nvSpPr>
          <p:spPr>
            <a:xfrm>
              <a:off x="8859926" y="2509368"/>
              <a:ext cx="142779" cy="599719"/>
            </a:xfrm>
            <a:prstGeom prst="downArrow">
              <a:avLst/>
            </a:prstGeom>
            <a:solidFill>
              <a:schemeClr val="accent6">
                <a:lumMod val="75000"/>
              </a:schemeClr>
            </a:solidFill>
            <a:ln>
              <a:solidFill>
                <a:schemeClr val="accent6">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800"/>
            </a:p>
          </p:txBody>
        </p:sp>
        <p:sp>
          <p:nvSpPr>
            <p:cNvPr id="19" name="Flowchart: Alternate Process 18"/>
            <p:cNvSpPr/>
            <p:nvPr/>
          </p:nvSpPr>
          <p:spPr>
            <a:xfrm>
              <a:off x="7610616" y="1359245"/>
              <a:ext cx="2634842" cy="1150123"/>
            </a:xfrm>
            <a:prstGeom prst="flowChartAlternateProcess">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latin typeface="Comic Sans MS" panose="030F0702030302020204" pitchFamily="66" charset="0"/>
                </a:rPr>
                <a:t>Specification S</a:t>
              </a:r>
            </a:p>
            <a:p>
              <a:pPr algn="ctr"/>
              <a:r>
                <a:rPr lang="en-US" sz="1800" dirty="0" smtClean="0">
                  <a:latin typeface="Comic Sans MS" panose="030F0702030302020204" pitchFamily="66" charset="0"/>
                </a:rPr>
                <a:t>High Level</a:t>
              </a:r>
            </a:p>
            <a:p>
              <a:pPr algn="ctr"/>
              <a:r>
                <a:rPr lang="en-US" sz="1800" dirty="0" smtClean="0">
                  <a:latin typeface="Comic Sans MS" panose="030F0702030302020204" pitchFamily="66" charset="0"/>
                </a:rPr>
                <a:t> “WHAT”</a:t>
              </a:r>
              <a:endParaRPr lang="en-US" sz="1800" dirty="0">
                <a:latin typeface="Comic Sans MS" panose="030F0702030302020204" pitchFamily="66" charset="0"/>
              </a:endParaRPr>
            </a:p>
          </p:txBody>
        </p:sp>
      </p:grpSp>
      <p:grpSp>
        <p:nvGrpSpPr>
          <p:cNvPr id="20" name="Group 19"/>
          <p:cNvGrpSpPr/>
          <p:nvPr/>
        </p:nvGrpSpPr>
        <p:grpSpPr>
          <a:xfrm>
            <a:off x="3441368" y="4417700"/>
            <a:ext cx="2277687" cy="1813176"/>
            <a:chOff x="7682005" y="5150064"/>
            <a:chExt cx="2641399" cy="1813176"/>
          </a:xfrm>
        </p:grpSpPr>
        <p:sp>
          <p:nvSpPr>
            <p:cNvPr id="21" name="Flowchart: Alternate Process 20"/>
            <p:cNvSpPr/>
            <p:nvPr/>
          </p:nvSpPr>
          <p:spPr>
            <a:xfrm>
              <a:off x="7682005" y="5749783"/>
              <a:ext cx="2641399" cy="1213457"/>
            </a:xfrm>
            <a:prstGeom prst="flowChartAlternateProcess">
              <a:avLst/>
            </a:prstGeom>
            <a:solidFill>
              <a:srgbClr val="EE8E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Comic Sans MS" panose="030F0702030302020204" pitchFamily="66" charset="0"/>
                </a:rPr>
                <a:t>Program P</a:t>
              </a:r>
            </a:p>
            <a:p>
              <a:pPr algn="ctr"/>
              <a:r>
                <a:rPr lang="en-US" sz="2000" dirty="0" smtClean="0">
                  <a:latin typeface="Comic Sans MS" panose="030F0702030302020204" pitchFamily="66" charset="0"/>
                </a:rPr>
                <a:t>Low Level</a:t>
              </a:r>
            </a:p>
            <a:p>
              <a:pPr algn="ctr"/>
              <a:r>
                <a:rPr lang="en-US" sz="2000" dirty="0" smtClean="0">
                  <a:latin typeface="Comic Sans MS" panose="030F0702030302020204" pitchFamily="66" charset="0"/>
                </a:rPr>
                <a:t>“HOW”</a:t>
              </a:r>
              <a:endParaRPr lang="en-US" sz="2000" dirty="0">
                <a:latin typeface="Comic Sans MS" panose="030F0702030302020204" pitchFamily="66" charset="0"/>
              </a:endParaRPr>
            </a:p>
          </p:txBody>
        </p:sp>
        <p:sp>
          <p:nvSpPr>
            <p:cNvPr id="22" name="Down Arrow 21"/>
            <p:cNvSpPr/>
            <p:nvPr/>
          </p:nvSpPr>
          <p:spPr>
            <a:xfrm>
              <a:off x="8910566" y="5150064"/>
              <a:ext cx="142779" cy="599719"/>
            </a:xfrm>
            <a:prstGeom prst="downArrow">
              <a:avLst/>
            </a:prstGeom>
            <a:solidFill>
              <a:srgbClr val="EE8E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mic Sans MS" panose="030F0702030302020204" pitchFamily="66" charset="0"/>
              </a:endParaRPr>
            </a:p>
          </p:txBody>
        </p:sp>
      </p:grpSp>
    </p:spTree>
    <p:extLst>
      <p:ext uri="{BB962C8B-B14F-4D97-AF65-F5344CB8AC3E}">
        <p14:creationId xmlns:p14="http://schemas.microsoft.com/office/powerpoint/2010/main" val="2861075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8077200" cy="1143000"/>
          </a:xfrm>
        </p:spPr>
        <p:txBody>
          <a:bodyPr/>
          <a:lstStyle/>
          <a:p>
            <a:r>
              <a:rPr lang="en-US" sz="2800" dirty="0" smtClean="0">
                <a:solidFill>
                  <a:srgbClr val="C00000"/>
                </a:solidFill>
              </a:rPr>
              <a:t>Stepmother wins if B&lt;2</a:t>
            </a:r>
            <a:endParaRPr lang="en-US" sz="3200" dirty="0" smtClean="0">
              <a:solidFill>
                <a:srgbClr val="C00000"/>
              </a:solidFill>
            </a:endParaRPr>
          </a:p>
        </p:txBody>
      </p:sp>
      <p:sp>
        <p:nvSpPr>
          <p:cNvPr id="5123" name="Rectangle 3"/>
          <p:cNvSpPr>
            <a:spLocks noGrp="1" noChangeArrowheads="1"/>
          </p:cNvSpPr>
          <p:nvPr>
            <p:ph type="body" idx="1"/>
          </p:nvPr>
        </p:nvSpPr>
        <p:spPr>
          <a:xfrm>
            <a:off x="76200" y="1447800"/>
            <a:ext cx="8991600" cy="4953000"/>
          </a:xfrm>
        </p:spPr>
        <p:txBody>
          <a:bodyPr/>
          <a:lstStyle/>
          <a:p>
            <a:pPr marL="0" indent="0">
              <a:lnSpc>
                <a:spcPct val="90000"/>
              </a:lnSpc>
              <a:buNone/>
            </a:pPr>
            <a:r>
              <a:rPr lang="en-US" sz="2000" dirty="0" smtClean="0">
                <a:solidFill>
                  <a:srgbClr val="003300"/>
                </a:solidFill>
              </a:rPr>
              <a:t>Round 1: </a:t>
            </a:r>
          </a:p>
          <a:p>
            <a:pPr marL="0" indent="0">
              <a:lnSpc>
                <a:spcPct val="90000"/>
              </a:lnSpc>
              <a:buNone/>
            </a:pPr>
            <a:r>
              <a:rPr lang="en-US" sz="2000" dirty="0">
                <a:solidFill>
                  <a:srgbClr val="003300"/>
                </a:solidFill>
              </a:rPr>
              <a:t>	</a:t>
            </a:r>
            <a:r>
              <a:rPr lang="en-US" sz="2000" dirty="0" smtClean="0">
                <a:solidFill>
                  <a:srgbClr val="003300"/>
                </a:solidFill>
              </a:rPr>
              <a:t>Stepmother: Add 0.5 lit to buckets 1 and 3</a:t>
            </a:r>
          </a:p>
          <a:p>
            <a:pPr marL="0" indent="0">
              <a:lnSpc>
                <a:spcPct val="90000"/>
              </a:lnSpc>
              <a:buNone/>
            </a:pPr>
            <a:r>
              <a:rPr lang="en-US" sz="2000" dirty="0">
                <a:solidFill>
                  <a:srgbClr val="003300"/>
                </a:solidFill>
              </a:rPr>
              <a:t>	</a:t>
            </a:r>
            <a:r>
              <a:rPr lang="en-US" sz="2000" dirty="0" smtClean="0">
                <a:solidFill>
                  <a:srgbClr val="003300"/>
                </a:solidFill>
              </a:rPr>
              <a:t>Cinderella: Empty one of the buckets, say third</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Round 2: </a:t>
            </a:r>
          </a:p>
          <a:p>
            <a:pPr marL="0" indent="0">
              <a:lnSpc>
                <a:spcPct val="90000"/>
              </a:lnSpc>
              <a:buNone/>
            </a:pPr>
            <a:r>
              <a:rPr lang="en-US" sz="2000" dirty="0">
                <a:solidFill>
                  <a:srgbClr val="003300"/>
                </a:solidFill>
              </a:rPr>
              <a:t>	</a:t>
            </a:r>
            <a:r>
              <a:rPr lang="en-US" sz="2000" dirty="0" smtClean="0">
                <a:solidFill>
                  <a:srgbClr val="003300"/>
                </a:solidFill>
              </a:rPr>
              <a:t>Stepmother: Add 0.25 lit to bucket 1 and 0.75 lit to bucket 3</a:t>
            </a:r>
          </a:p>
          <a:p>
            <a:pPr marL="0" indent="0">
              <a:lnSpc>
                <a:spcPct val="90000"/>
              </a:lnSpc>
              <a:buNone/>
            </a:pPr>
            <a:r>
              <a:rPr lang="en-US" sz="2000" dirty="0">
                <a:solidFill>
                  <a:srgbClr val="003300"/>
                </a:solidFill>
              </a:rPr>
              <a:t>	</a:t>
            </a:r>
            <a:r>
              <a:rPr lang="en-US" sz="2000" dirty="0" smtClean="0">
                <a:solidFill>
                  <a:srgbClr val="003300"/>
                </a:solidFill>
              </a:rPr>
              <a:t>Cinderella: Empty bucket 3</a:t>
            </a:r>
            <a:endParaRPr lang="en-US" sz="2000" dirty="0">
              <a:solidFill>
                <a:srgbClr val="003300"/>
              </a:solidFill>
            </a:endParaRPr>
          </a:p>
          <a:p>
            <a:pPr marL="0" indent="0">
              <a:lnSpc>
                <a:spcPct val="90000"/>
              </a:lnSpc>
              <a:buNone/>
            </a:pPr>
            <a:r>
              <a:rPr lang="en-US" sz="2000" dirty="0" smtClean="0">
                <a:solidFill>
                  <a:srgbClr val="003300"/>
                </a:solidFill>
              </a:rPr>
              <a:t>…</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After n rounds, bucket 1 contains 1 – 1/2</a:t>
            </a:r>
            <a:r>
              <a:rPr lang="en-US" sz="2000" baseline="30000" dirty="0" smtClean="0">
                <a:solidFill>
                  <a:srgbClr val="003300"/>
                </a:solidFill>
              </a:rPr>
              <a:t>n</a:t>
            </a:r>
            <a:r>
              <a:rPr lang="en-US" sz="2000" dirty="0" smtClean="0">
                <a:solidFill>
                  <a:srgbClr val="003300"/>
                </a:solidFill>
              </a:rPr>
              <a:t> lit of water</a:t>
            </a:r>
          </a:p>
          <a:p>
            <a:pPr marL="0" indent="0">
              <a:lnSpc>
                <a:spcPct val="90000"/>
              </a:lnSpc>
              <a:buNone/>
            </a:pPr>
            <a:endParaRPr lang="en-US" sz="2000" dirty="0">
              <a:solidFill>
                <a:srgbClr val="003300"/>
              </a:solidFill>
            </a:endParaRPr>
          </a:p>
          <a:p>
            <a:pPr marL="0" indent="0">
              <a:lnSpc>
                <a:spcPct val="90000"/>
              </a:lnSpc>
              <a:buNone/>
            </a:pPr>
            <a:r>
              <a:rPr lang="en-US" sz="2000" dirty="0" smtClean="0">
                <a:solidFill>
                  <a:srgbClr val="003300"/>
                </a:solidFill>
              </a:rPr>
              <a:t>If B &lt; 2, then after some N rounds bucket 1 contains more than B-1 lit of water, stepmother can win in (N+1)</a:t>
            </a:r>
            <a:r>
              <a:rPr lang="en-US" sz="2000" baseline="30000" dirty="0" smtClean="0">
                <a:solidFill>
                  <a:srgbClr val="003300"/>
                </a:solidFill>
              </a:rPr>
              <a:t>th</a:t>
            </a:r>
            <a:r>
              <a:rPr lang="en-US" sz="2000" dirty="0" smtClean="0">
                <a:solidFill>
                  <a:srgbClr val="003300"/>
                </a:solidFill>
              </a:rPr>
              <a:t> round by adding 1 lit to it</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30</a:t>
            </a:fld>
            <a:endParaRPr lang="en-US" b="1" dirty="0"/>
          </a:p>
        </p:txBody>
      </p:sp>
    </p:spTree>
    <p:extLst>
      <p:ext uri="{BB962C8B-B14F-4D97-AF65-F5344CB8AC3E}">
        <p14:creationId xmlns:p14="http://schemas.microsoft.com/office/powerpoint/2010/main" val="351525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8077200" cy="1143000"/>
          </a:xfrm>
        </p:spPr>
        <p:txBody>
          <a:bodyPr/>
          <a:lstStyle/>
          <a:p>
            <a:r>
              <a:rPr lang="en-US" sz="2800" dirty="0" smtClean="0">
                <a:solidFill>
                  <a:srgbClr val="C00000"/>
                </a:solidFill>
              </a:rPr>
              <a:t>Cinderella wins if B=2</a:t>
            </a:r>
            <a:endParaRPr lang="en-US" sz="3200" dirty="0" smtClean="0">
              <a:solidFill>
                <a:srgbClr val="C00000"/>
              </a:solidFill>
            </a:endParaRPr>
          </a:p>
        </p:txBody>
      </p:sp>
      <p:sp>
        <p:nvSpPr>
          <p:cNvPr id="5123" name="Rectangle 3"/>
          <p:cNvSpPr>
            <a:spLocks noGrp="1" noChangeArrowheads="1"/>
          </p:cNvSpPr>
          <p:nvPr>
            <p:ph type="body" idx="1"/>
          </p:nvPr>
        </p:nvSpPr>
        <p:spPr>
          <a:xfrm>
            <a:off x="76200" y="1447800"/>
            <a:ext cx="8991600" cy="4953000"/>
          </a:xfrm>
        </p:spPr>
        <p:txBody>
          <a:bodyPr/>
          <a:lstStyle/>
          <a:p>
            <a:pPr marL="0" indent="0">
              <a:lnSpc>
                <a:spcPct val="90000"/>
              </a:lnSpc>
              <a:buNone/>
            </a:pPr>
            <a:r>
              <a:rPr lang="en-US" sz="2000" dirty="0" smtClean="0">
                <a:solidFill>
                  <a:srgbClr val="003300"/>
                </a:solidFill>
              </a:rPr>
              <a:t>Cinderella maintains the following invariant:</a:t>
            </a:r>
          </a:p>
          <a:p>
            <a:pPr marL="0" indent="0">
              <a:lnSpc>
                <a:spcPct val="90000"/>
              </a:lnSpc>
              <a:buNone/>
            </a:pPr>
            <a:r>
              <a:rPr lang="en-US" sz="2000" dirty="0">
                <a:solidFill>
                  <a:srgbClr val="003300"/>
                </a:solidFill>
              </a:rPr>
              <a:t>	</a:t>
            </a:r>
            <a:r>
              <a:rPr lang="en-US" sz="2000" dirty="0" smtClean="0">
                <a:solidFill>
                  <a:srgbClr val="003300"/>
                </a:solidFill>
              </a:rPr>
              <a:t>(a1 + a3 &lt; 1) &amp; (a2 &lt;= 1) &amp; (a4 = </a:t>
            </a:r>
            <a:r>
              <a:rPr lang="en-US" sz="2000" dirty="0">
                <a:solidFill>
                  <a:srgbClr val="003300"/>
                </a:solidFill>
              </a:rPr>
              <a:t>0</a:t>
            </a:r>
            <a:r>
              <a:rPr lang="en-US" sz="2000" dirty="0" smtClean="0">
                <a:solidFill>
                  <a:srgbClr val="003300"/>
                </a:solidFill>
              </a:rPr>
              <a:t>) &amp; (a5 = 0)</a:t>
            </a:r>
          </a:p>
          <a:p>
            <a:pPr marL="0" indent="0">
              <a:lnSpc>
                <a:spcPct val="90000"/>
              </a:lnSpc>
              <a:buNone/>
            </a:pPr>
            <a:r>
              <a:rPr lang="en-US" sz="2000" dirty="0">
                <a:solidFill>
                  <a:srgbClr val="003300"/>
                </a:solidFill>
              </a:rPr>
              <a:t> </a:t>
            </a:r>
            <a:r>
              <a:rPr lang="en-US" sz="2000" dirty="0" smtClean="0">
                <a:solidFill>
                  <a:srgbClr val="003300"/>
                </a:solidFill>
              </a:rPr>
              <a:t>a1, a2, a3, a4, a5: water quantities starting at some bucket</a:t>
            </a:r>
          </a:p>
          <a:p>
            <a:pPr marL="0" indent="0">
              <a:lnSpc>
                <a:spcPct val="90000"/>
              </a:lnSpc>
              <a:buNone/>
            </a:pPr>
            <a:endParaRPr lang="en-US" sz="2000" dirty="0">
              <a:solidFill>
                <a:srgbClr val="003300"/>
              </a:solidFill>
            </a:endParaRPr>
          </a:p>
          <a:p>
            <a:pPr marL="0" indent="0">
              <a:lnSpc>
                <a:spcPct val="90000"/>
              </a:lnSpc>
              <a:buNone/>
            </a:pPr>
            <a:r>
              <a:rPr lang="en-US" sz="2000" dirty="0" smtClean="0">
                <a:solidFill>
                  <a:srgbClr val="003300"/>
                </a:solidFill>
              </a:rPr>
              <a:t>If this condition holds after n rounds, stepmother cannot win in the next round. Thus, if this is an invariant, then Cinderella wins.</a:t>
            </a:r>
          </a:p>
          <a:p>
            <a:pPr marL="0" indent="0">
              <a:lnSpc>
                <a:spcPct val="90000"/>
              </a:lnSpc>
              <a:buNone/>
            </a:pPr>
            <a:endParaRPr lang="en-US" sz="2000" dirty="0">
              <a:solidFill>
                <a:srgbClr val="003300"/>
              </a:solidFill>
            </a:endParaRPr>
          </a:p>
          <a:p>
            <a:pPr marL="0" indent="0">
              <a:lnSpc>
                <a:spcPct val="90000"/>
              </a:lnSpc>
              <a:buNone/>
            </a:pPr>
            <a:r>
              <a:rPr lang="en-US" sz="2000" dirty="0" smtClean="0">
                <a:solidFill>
                  <a:srgbClr val="003300"/>
                </a:solidFill>
              </a:rPr>
              <a:t>Invariant holds initially.</a:t>
            </a:r>
            <a:endParaRPr lang="en-US" sz="2000" dirty="0">
              <a:solidFill>
                <a:srgbClr val="003300"/>
              </a:solidFill>
            </a:endParaRP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Assume the invariant holds at the beginning of a round.</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Goal: Cinderella can enforce the invariant, no matter what the stepmother does,  after her own turn.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31</a:t>
            </a:fld>
            <a:endParaRPr lang="en-US" b="1" dirty="0"/>
          </a:p>
        </p:txBody>
      </p:sp>
    </p:spTree>
    <p:extLst>
      <p:ext uri="{BB962C8B-B14F-4D97-AF65-F5344CB8AC3E}">
        <p14:creationId xmlns:p14="http://schemas.microsoft.com/office/powerpoint/2010/main" val="417008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8077200" cy="1143000"/>
          </a:xfrm>
        </p:spPr>
        <p:txBody>
          <a:bodyPr/>
          <a:lstStyle/>
          <a:p>
            <a:r>
              <a:rPr lang="en-US" sz="2800" dirty="0" smtClean="0">
                <a:solidFill>
                  <a:srgbClr val="C00000"/>
                </a:solidFill>
              </a:rPr>
              <a:t>Cinderella wins if B=2</a:t>
            </a:r>
            <a:endParaRPr lang="en-US" sz="3200" dirty="0" smtClean="0">
              <a:solidFill>
                <a:srgbClr val="C00000"/>
              </a:solidFill>
            </a:endParaRPr>
          </a:p>
        </p:txBody>
      </p:sp>
      <p:sp>
        <p:nvSpPr>
          <p:cNvPr id="5123" name="Rectangle 3"/>
          <p:cNvSpPr>
            <a:spLocks noGrp="1" noChangeArrowheads="1"/>
          </p:cNvSpPr>
          <p:nvPr>
            <p:ph type="body" idx="1"/>
          </p:nvPr>
        </p:nvSpPr>
        <p:spPr>
          <a:xfrm>
            <a:off x="76200" y="1447800"/>
            <a:ext cx="8991600" cy="4953000"/>
          </a:xfrm>
        </p:spPr>
        <p:txBody>
          <a:bodyPr/>
          <a:lstStyle/>
          <a:p>
            <a:pPr marL="0" indent="0">
              <a:lnSpc>
                <a:spcPct val="90000"/>
              </a:lnSpc>
              <a:buNone/>
            </a:pPr>
            <a:r>
              <a:rPr lang="en-US" sz="2000" dirty="0" smtClean="0">
                <a:solidFill>
                  <a:srgbClr val="003300"/>
                </a:solidFill>
              </a:rPr>
              <a:t>At the beginning of the round, we have:</a:t>
            </a:r>
          </a:p>
          <a:p>
            <a:pPr marL="0" indent="0">
              <a:lnSpc>
                <a:spcPct val="90000"/>
              </a:lnSpc>
              <a:buNone/>
            </a:pPr>
            <a:r>
              <a:rPr lang="en-US" sz="2000" dirty="0">
                <a:solidFill>
                  <a:srgbClr val="003300"/>
                </a:solidFill>
              </a:rPr>
              <a:t>	(a1 + a3 &lt; 1) &amp; (a2 &lt;= 1) &amp; (a4 = 0) &amp; (a5 = 0)</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 </a:t>
            </a:r>
            <a:r>
              <a:rPr lang="en-US" sz="2000" dirty="0">
                <a:solidFill>
                  <a:srgbClr val="003300"/>
                </a:solidFill>
              </a:rPr>
              <a:t>b</a:t>
            </a:r>
            <a:r>
              <a:rPr lang="en-US" sz="2000" dirty="0" smtClean="0">
                <a:solidFill>
                  <a:srgbClr val="003300"/>
                </a:solidFill>
              </a:rPr>
              <a:t>1, b2, b3, b4, b5: water quantities after stepmother’s turn</a:t>
            </a:r>
          </a:p>
          <a:p>
            <a:pPr marL="0" indent="0">
              <a:lnSpc>
                <a:spcPct val="90000"/>
              </a:lnSpc>
              <a:buNone/>
            </a:pPr>
            <a:endParaRPr lang="en-US" sz="2000" dirty="0">
              <a:solidFill>
                <a:srgbClr val="003300"/>
              </a:solidFill>
            </a:endParaRPr>
          </a:p>
          <a:p>
            <a:pPr marL="0" indent="0">
              <a:lnSpc>
                <a:spcPct val="90000"/>
              </a:lnSpc>
              <a:buNone/>
            </a:pPr>
            <a:r>
              <a:rPr lang="en-US" sz="2000" dirty="0" smtClean="0">
                <a:solidFill>
                  <a:srgbClr val="003300"/>
                </a:solidFill>
              </a:rPr>
              <a:t>Claim: b1 + b3 + b4 + b5 &lt; 2</a:t>
            </a:r>
          </a:p>
          <a:p>
            <a:pPr marL="0" indent="0">
              <a:lnSpc>
                <a:spcPct val="90000"/>
              </a:lnSpc>
              <a:buNone/>
            </a:pPr>
            <a:endParaRPr lang="en-US" sz="2000" dirty="0">
              <a:solidFill>
                <a:srgbClr val="003300"/>
              </a:solidFill>
            </a:endParaRPr>
          </a:p>
          <a:p>
            <a:pPr marL="0" indent="0">
              <a:lnSpc>
                <a:spcPct val="90000"/>
              </a:lnSpc>
              <a:buNone/>
            </a:pPr>
            <a:r>
              <a:rPr lang="en-US" sz="2000" dirty="0" smtClean="0">
                <a:solidFill>
                  <a:srgbClr val="003300"/>
                </a:solidFill>
              </a:rPr>
              <a:t>Either (b1 + b4  &lt; 1) or (b3 + b5 &lt; 1)</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Suppose (b1 + b4 &lt; 1). Other case similar.</a:t>
            </a:r>
          </a:p>
          <a:p>
            <a:pPr marL="0" indent="0">
              <a:lnSpc>
                <a:spcPct val="90000"/>
              </a:lnSpc>
              <a:buNone/>
            </a:pPr>
            <a:endParaRPr lang="en-US" sz="2000" dirty="0" smtClean="0">
              <a:solidFill>
                <a:srgbClr val="003300"/>
              </a:solidFill>
            </a:endParaRPr>
          </a:p>
          <a:p>
            <a:pPr marL="0" indent="0">
              <a:lnSpc>
                <a:spcPct val="90000"/>
              </a:lnSpc>
              <a:buNone/>
            </a:pPr>
            <a:r>
              <a:rPr lang="en-US" sz="2000" dirty="0" smtClean="0">
                <a:solidFill>
                  <a:srgbClr val="003300"/>
                </a:solidFill>
              </a:rPr>
              <a:t>Cinderella strategy: empty buckets 2 and 3.</a:t>
            </a:r>
          </a:p>
          <a:p>
            <a:pPr marL="0" indent="0">
              <a:lnSpc>
                <a:spcPct val="90000"/>
              </a:lnSpc>
              <a:buNone/>
            </a:pPr>
            <a:r>
              <a:rPr lang="en-US" sz="2000" dirty="0">
                <a:solidFill>
                  <a:srgbClr val="003300"/>
                </a:solidFill>
              </a:rPr>
              <a:t>We have: </a:t>
            </a:r>
            <a:r>
              <a:rPr lang="en-US" sz="2000" dirty="0" smtClean="0">
                <a:solidFill>
                  <a:srgbClr val="003300"/>
                </a:solidFill>
              </a:rPr>
              <a:t>(b4 </a:t>
            </a:r>
            <a:r>
              <a:rPr lang="en-US" sz="2000" dirty="0">
                <a:solidFill>
                  <a:srgbClr val="003300"/>
                </a:solidFill>
              </a:rPr>
              <a:t>+ </a:t>
            </a:r>
            <a:r>
              <a:rPr lang="en-US" sz="2000" dirty="0" smtClean="0">
                <a:solidFill>
                  <a:srgbClr val="003300"/>
                </a:solidFill>
              </a:rPr>
              <a:t>b1 </a:t>
            </a:r>
            <a:r>
              <a:rPr lang="en-US" sz="2000" dirty="0">
                <a:solidFill>
                  <a:srgbClr val="003300"/>
                </a:solidFill>
              </a:rPr>
              <a:t>&lt; 1) &amp; </a:t>
            </a:r>
            <a:r>
              <a:rPr lang="en-US" sz="2000" dirty="0" smtClean="0">
                <a:solidFill>
                  <a:srgbClr val="003300"/>
                </a:solidFill>
              </a:rPr>
              <a:t>(b5 </a:t>
            </a:r>
            <a:r>
              <a:rPr lang="en-US" sz="2000" dirty="0">
                <a:solidFill>
                  <a:srgbClr val="003300"/>
                </a:solidFill>
              </a:rPr>
              <a:t>&lt;= 1) &amp; </a:t>
            </a:r>
            <a:r>
              <a:rPr lang="en-US" sz="2000" dirty="0" smtClean="0">
                <a:solidFill>
                  <a:srgbClr val="003300"/>
                </a:solidFill>
              </a:rPr>
              <a:t>(b2 </a:t>
            </a:r>
            <a:r>
              <a:rPr lang="en-US" sz="2000" dirty="0">
                <a:solidFill>
                  <a:srgbClr val="003300"/>
                </a:solidFill>
              </a:rPr>
              <a:t>= 0) &amp; </a:t>
            </a:r>
            <a:r>
              <a:rPr lang="en-US" sz="2000" dirty="0" smtClean="0">
                <a:solidFill>
                  <a:srgbClr val="003300"/>
                </a:solidFill>
              </a:rPr>
              <a:t>(b3 </a:t>
            </a:r>
            <a:r>
              <a:rPr lang="en-US" sz="2000" dirty="0">
                <a:solidFill>
                  <a:srgbClr val="003300"/>
                </a:solidFill>
              </a:rPr>
              <a:t>= 0)</a:t>
            </a: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32</a:t>
            </a:fld>
            <a:endParaRPr lang="en-US" b="1" dirty="0"/>
          </a:p>
        </p:txBody>
      </p:sp>
    </p:spTree>
    <p:extLst>
      <p:ext uri="{BB962C8B-B14F-4D97-AF65-F5344CB8AC3E}">
        <p14:creationId xmlns:p14="http://schemas.microsoft.com/office/powerpoint/2010/main" val="64789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Syntax-Guided Synthesis (</a:t>
            </a:r>
            <a:r>
              <a:rPr lang="en-US" sz="2800" dirty="0" err="1" smtClean="0">
                <a:solidFill>
                  <a:srgbClr val="C00000"/>
                </a:solidFill>
              </a:rPr>
              <a:t>SyGuS</a:t>
            </a:r>
            <a:r>
              <a:rPr lang="en-US" sz="2800" dirty="0" smtClean="0">
                <a:solidFill>
                  <a:srgbClr val="C00000"/>
                </a:solidFill>
              </a:rPr>
              <a:t>) Problem</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a background theory T: fixes types and operations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a:solidFill>
                  <a:srgbClr val="006600"/>
                </a:solidFill>
                <a:ea typeface="Gulim" pitchFamily="34" charset="-127"/>
              </a:rPr>
              <a:t>F</a:t>
            </a:r>
            <a:r>
              <a:rPr lang="en-US" altLang="ko-KR" sz="2000" dirty="0" smtClean="0">
                <a:solidFill>
                  <a:srgbClr val="006600"/>
                </a:solidFill>
                <a:ea typeface="Gulim" pitchFamily="34" charset="-127"/>
              </a:rPr>
              <a:t>unction to be synthesized: name f along with its type</a:t>
            </a:r>
          </a:p>
          <a:p>
            <a:pPr lvl="1">
              <a:lnSpc>
                <a:spcPct val="80000"/>
              </a:lnSpc>
              <a:spcBef>
                <a:spcPct val="35000"/>
              </a:spcBef>
              <a:buClr>
                <a:srgbClr val="006600"/>
              </a:buClr>
              <a:buBlip>
                <a:blip r:embed="rId3"/>
              </a:buBlip>
            </a:pPr>
            <a:r>
              <a:rPr lang="en-US" altLang="ko-KR" sz="2000" i="1" dirty="0" smtClean="0">
                <a:solidFill>
                  <a:srgbClr val="002060"/>
                </a:solidFill>
                <a:ea typeface="Gulim" pitchFamily="34" charset="-127"/>
              </a:rPr>
              <a:t>	</a:t>
            </a:r>
            <a:r>
              <a:rPr lang="en-US" altLang="ko-KR" sz="2000" dirty="0" smtClean="0">
                <a:solidFill>
                  <a:srgbClr val="002060"/>
                </a:solidFill>
                <a:ea typeface="Gulim" pitchFamily="34" charset="-127"/>
              </a:rPr>
              <a:t>General case: multiple functions to be synthesized</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Inputs to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problem:</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Specification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Typed formula using symbols in T +  symbol f </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of expressions given by a context-free grammar</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Set of candidate expressions that use symbols in T</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Computational problem: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Output e in E such that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 is valid (in theory T)</a:t>
            </a:r>
          </a:p>
          <a:p>
            <a:pPr marL="0" indent="0">
              <a:lnSpc>
                <a:spcPct val="80000"/>
              </a:lnSpc>
              <a:spcBef>
                <a:spcPct val="35000"/>
              </a:spcBef>
              <a:buClr>
                <a:srgbClr val="006600"/>
              </a:buClr>
              <a:buNone/>
            </a:pPr>
            <a:endParaRPr lang="en-US" altLang="ko-KR" sz="1600" dirty="0" smtClean="0">
              <a:solidFill>
                <a:srgbClr val="006600"/>
              </a:solidFill>
              <a:latin typeface="Symbol" pitchFamily="18" charset="2"/>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33</a:t>
            </a:fld>
            <a:endParaRPr lang="en-US" b="1" dirty="0"/>
          </a:p>
        </p:txBody>
      </p:sp>
    </p:spTree>
    <p:extLst>
      <p:ext uri="{BB962C8B-B14F-4D97-AF65-F5344CB8AC3E}">
        <p14:creationId xmlns:p14="http://schemas.microsoft.com/office/powerpoint/2010/main" val="1132538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Solving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Is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same as solving SMT formulas with quantifier alternation?</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can sometimes be reduced to Quantified-SMT, but not always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Set E is all linear expressions over input </a:t>
            </a:r>
            <a:r>
              <a:rPr lang="en-US" altLang="ko-KR" sz="2000" dirty="0" err="1" smtClean="0">
                <a:solidFill>
                  <a:srgbClr val="002060"/>
                </a:solidFill>
                <a:ea typeface="Gulim" pitchFamily="34" charset="-127"/>
              </a:rPr>
              <a:t>vars</a:t>
            </a:r>
            <a:r>
              <a:rPr lang="en-US" altLang="ko-KR" sz="2000" dirty="0" smtClean="0">
                <a:solidFill>
                  <a:srgbClr val="002060"/>
                </a:solidFill>
                <a:ea typeface="Gulim" pitchFamily="34" charset="-127"/>
              </a:rPr>
              <a:t> x, y</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reduces to Exists </a:t>
            </a:r>
            <a:r>
              <a:rPr lang="en-US" altLang="ko-KR" sz="2000" dirty="0" err="1" smtClean="0">
                <a:solidFill>
                  <a:srgbClr val="002060"/>
                </a:solidFill>
                <a:ea typeface="Gulim" pitchFamily="34" charset="-127"/>
              </a:rPr>
              <a:t>a,b,c</a:t>
            </a:r>
            <a:r>
              <a:rPr lang="en-US" altLang="ko-KR" sz="2000" dirty="0" smtClean="0">
                <a:solidFill>
                  <a:srgbClr val="002060"/>
                </a:solidFill>
                <a:ea typeface="Gulim" pitchFamily="34" charset="-127"/>
              </a:rPr>
              <a:t>. </a:t>
            </a:r>
            <a:r>
              <a:rPr lang="en-US" altLang="ko-KR" sz="2000" dirty="0" err="1" smtClean="0">
                <a:solidFill>
                  <a:srgbClr val="002060"/>
                </a:solidFill>
                <a:ea typeface="Gulim" pitchFamily="34" charset="-127"/>
              </a:rPr>
              <a:t>Forall</a:t>
            </a:r>
            <a:r>
              <a:rPr lang="en-US" altLang="ko-KR" sz="2000" dirty="0" smtClean="0">
                <a:solidFill>
                  <a:srgbClr val="002060"/>
                </a:solidFill>
                <a:ea typeface="Gulim" pitchFamily="34" charset="-127"/>
              </a:rPr>
              <a:t> X.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 f/ </a:t>
            </a:r>
            <a:r>
              <a:rPr lang="en-US" altLang="ko-KR" sz="2000" dirty="0" err="1" smtClean="0">
                <a:solidFill>
                  <a:srgbClr val="002060"/>
                </a:solidFill>
                <a:ea typeface="Gulim" pitchFamily="34" charset="-127"/>
              </a:rPr>
              <a:t>ax+by+c</a:t>
            </a:r>
            <a:r>
              <a:rPr lang="en-US" altLang="ko-KR" sz="2000" dirty="0" smtClean="0">
                <a:solidFill>
                  <a:srgbClr val="002060"/>
                </a:solidFill>
                <a:ea typeface="Gulim" pitchFamily="34" charset="-127"/>
              </a:rPr>
              <a:t>]</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is all conditional expressions</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cannot be reduced to deciding a formula in 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Syntactic structure of the set E of candidate implementations can be used effectively by a solver</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Existing work on solving Quantified-SMT formulas suggests solution strategies for </a:t>
            </a:r>
            <a:r>
              <a:rPr lang="en-US" altLang="ko-KR" sz="2000" dirty="0" err="1" smtClean="0">
                <a:solidFill>
                  <a:srgbClr val="006600"/>
                </a:solidFill>
                <a:ea typeface="Gulim" pitchFamily="34" charset="-127"/>
              </a:rPr>
              <a:t>SyGuS</a:t>
            </a: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34</a:t>
            </a:fld>
            <a:endParaRPr lang="en-US" b="1" dirty="0"/>
          </a:p>
        </p:txBody>
      </p:sp>
    </p:spTree>
    <p:extLst>
      <p:ext uri="{BB962C8B-B14F-4D97-AF65-F5344CB8AC3E}">
        <p14:creationId xmlns:p14="http://schemas.microsoft.com/office/powerpoint/2010/main" val="696904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as Active Learning</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35</a:t>
            </a:fld>
            <a:endParaRPr lang="en-US" b="1" dirty="0"/>
          </a:p>
        </p:txBody>
      </p:sp>
      <p:cxnSp>
        <p:nvCxnSpPr>
          <p:cNvPr id="28" name="Straight Arrow Connector 27"/>
          <p:cNvCxnSpPr/>
          <p:nvPr/>
        </p:nvCxnSpPr>
        <p:spPr bwMode="auto">
          <a:xfrm>
            <a:off x="2730321" y="17103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 name="Rounded Rectangle 1"/>
          <p:cNvSpPr/>
          <p:nvPr/>
        </p:nvSpPr>
        <p:spPr bwMode="auto">
          <a:xfrm>
            <a:off x="1511121" y="25908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endParaRPr kumimoji="0" lang="en-US" sz="2400" b="1" i="0" u="none" strike="noStrike" cap="none" normalizeH="0" baseline="0" dirty="0" smtClean="0">
              <a:ln>
                <a:noFill/>
              </a:ln>
              <a:solidFill>
                <a:srgbClr val="336600"/>
              </a:solidFill>
              <a:effectLst/>
            </a:endParaRPr>
          </a:p>
        </p:txBody>
      </p:sp>
      <p:sp>
        <p:nvSpPr>
          <p:cNvPr id="29" name="Rounded Rectangle 28"/>
          <p:cNvSpPr/>
          <p:nvPr/>
        </p:nvSpPr>
        <p:spPr bwMode="auto">
          <a:xfrm>
            <a:off x="5791200" y="25908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30" name="Straight Arrow Connector 29"/>
          <p:cNvCxnSpPr/>
          <p:nvPr/>
        </p:nvCxnSpPr>
        <p:spPr bwMode="auto">
          <a:xfrm>
            <a:off x="2730321"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a:off x="7162800"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3949521" y="29718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flipH="1">
            <a:off x="3949521" y="35814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4" name="Rectangle 3"/>
          <p:cNvSpPr txBox="1">
            <a:spLocks noChangeArrowheads="1"/>
          </p:cNvSpPr>
          <p:nvPr/>
        </p:nvSpPr>
        <p:spPr bwMode="auto">
          <a:xfrm>
            <a:off x="252210" y="1500842"/>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Initial examples I</a:t>
            </a:r>
          </a:p>
        </p:txBody>
      </p:sp>
      <p:sp>
        <p:nvSpPr>
          <p:cNvPr id="35" name="Rectangle 3"/>
          <p:cNvSpPr txBox="1">
            <a:spLocks noChangeArrowheads="1"/>
          </p:cNvSpPr>
          <p:nvPr/>
        </p:nvSpPr>
        <p:spPr bwMode="auto">
          <a:xfrm>
            <a:off x="1901242" y="4361821"/>
            <a:ext cx="746436"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Fail</a:t>
            </a:r>
          </a:p>
        </p:txBody>
      </p:sp>
      <p:sp>
        <p:nvSpPr>
          <p:cNvPr id="36" name="Rectangle 3"/>
          <p:cNvSpPr txBox="1">
            <a:spLocks noChangeArrowheads="1"/>
          </p:cNvSpPr>
          <p:nvPr/>
        </p:nvSpPr>
        <p:spPr bwMode="auto">
          <a:xfrm>
            <a:off x="7315201" y="4366835"/>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
        <p:nvSpPr>
          <p:cNvPr id="37" name="Rectangle 3"/>
          <p:cNvSpPr txBox="1">
            <a:spLocks noChangeArrowheads="1"/>
          </p:cNvSpPr>
          <p:nvPr/>
        </p:nvSpPr>
        <p:spPr bwMode="auto">
          <a:xfrm>
            <a:off x="4118556" y="2154889"/>
            <a:ext cx="1755283" cy="924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Expression</a:t>
            </a:r>
          </a:p>
        </p:txBody>
      </p:sp>
      <p:sp>
        <p:nvSpPr>
          <p:cNvPr id="38" name="Rectangle 3"/>
          <p:cNvSpPr txBox="1">
            <a:spLocks noChangeArrowheads="1"/>
          </p:cNvSpPr>
          <p:nvPr/>
        </p:nvSpPr>
        <p:spPr bwMode="auto">
          <a:xfrm>
            <a:off x="3800342" y="3819393"/>
            <a:ext cx="2140038" cy="462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Counterexample</a:t>
            </a:r>
          </a:p>
        </p:txBody>
      </p:sp>
      <p:sp>
        <p:nvSpPr>
          <p:cNvPr id="39" name="Rectangle 3"/>
          <p:cNvSpPr txBox="1">
            <a:spLocks noChangeArrowheads="1"/>
          </p:cNvSpPr>
          <p:nvPr/>
        </p:nvSpPr>
        <p:spPr bwMode="auto">
          <a:xfrm>
            <a:off x="1361402" y="5410200"/>
            <a:ext cx="5572798"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Concept class: Set E of expressions</a:t>
            </a:r>
          </a:p>
          <a:p>
            <a:pPr marL="0" indent="0">
              <a:lnSpc>
                <a:spcPct val="80000"/>
              </a:lnSpc>
              <a:spcBef>
                <a:spcPct val="35000"/>
              </a:spcBef>
              <a:buClr>
                <a:srgbClr val="006600"/>
              </a:buClr>
              <a:buNone/>
            </a:pPr>
            <a:endParaRPr lang="en-US" sz="2000" b="0" kern="0" dirty="0">
              <a:solidFill>
                <a:srgbClr val="006600"/>
              </a:solidFill>
              <a:ea typeface="Gulim" pitchFamily="34" charset="-127"/>
            </a:endParaRPr>
          </a:p>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Concrete input values </a:t>
            </a:r>
          </a:p>
        </p:txBody>
      </p:sp>
    </p:spTree>
    <p:extLst>
      <p:ext uri="{BB962C8B-B14F-4D97-AF65-F5344CB8AC3E}">
        <p14:creationId xmlns:p14="http://schemas.microsoft.com/office/powerpoint/2010/main" val="426321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Counterexample-Guided Inductive Synthesis </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36</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endParaRPr kumimoji="0" lang="en-US" sz="2400" b="1" i="0" u="none" strike="noStrike" cap="none" normalizeH="0" baseline="0" dirty="0" smtClean="0">
              <a:ln>
                <a:noFill/>
              </a:ln>
              <a:solidFill>
                <a:srgbClr val="336600"/>
              </a:solidFill>
              <a:effectLst/>
            </a:endParaRPr>
          </a:p>
        </p:txBody>
      </p:sp>
      <p:sp>
        <p:nvSpPr>
          <p:cNvPr id="7" name="Rounded Rectangle 6"/>
          <p:cNvSpPr/>
          <p:nvPr/>
        </p:nvSpPr>
        <p:spPr bwMode="auto">
          <a:xfrm>
            <a:off x="596023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854835" y="2826478"/>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a:solidFill>
                  <a:srgbClr val="006600"/>
                </a:solidFill>
                <a:ea typeface="Gulim" pitchFamily="34" charset="-127"/>
              </a:rPr>
              <a:t>f</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a:t>
            </a:r>
            <a:r>
              <a:rPr lang="en-US" sz="2000" b="0" kern="0" dirty="0" smtClean="0">
                <a:solidFill>
                  <a:srgbClr val="006600"/>
                </a:solidFill>
                <a:ea typeface="Gulim" pitchFamily="34" charset="-127"/>
              </a:rPr>
              <a:t>) = x</a:t>
            </a:r>
          </a:p>
        </p:txBody>
      </p:sp>
      <p:sp>
        <p:nvSpPr>
          <p:cNvPr id="20" name="Rectangle 3"/>
          <p:cNvSpPr txBox="1">
            <a:spLocks noChangeArrowheads="1"/>
          </p:cNvSpPr>
          <p:nvPr/>
        </p:nvSpPr>
        <p:spPr bwMode="auto">
          <a:xfrm>
            <a:off x="4075090" y="5029200"/>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Example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(x=0, y=1)</a:t>
            </a:r>
          </a:p>
        </p:txBody>
      </p:sp>
    </p:spTree>
    <p:extLst>
      <p:ext uri="{BB962C8B-B14F-4D97-AF65-F5344CB8AC3E}">
        <p14:creationId xmlns:p14="http://schemas.microsoft.com/office/powerpoint/2010/main" val="387151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37</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r>
              <a:rPr kumimoji="0" lang="en-US" sz="2400" b="1" i="0" u="none" strike="noStrike" cap="none" normalizeH="0" baseline="0" dirty="0" smtClean="0">
                <a:ln>
                  <a:noFill/>
                </a:ln>
                <a:solidFill>
                  <a:srgbClr val="336600"/>
                </a:solidFill>
                <a:effectLst/>
              </a:rPr>
              <a:t> </a:t>
            </a:r>
          </a:p>
        </p:txBody>
      </p:sp>
      <p:sp>
        <p:nvSpPr>
          <p:cNvPr id="7" name="Rounded Rectangle 6"/>
          <p:cNvSpPr/>
          <p:nvPr/>
        </p:nvSpPr>
        <p:spPr bwMode="auto">
          <a:xfrm>
            <a:off x="596023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573109" y="2819602"/>
            <a:ext cx="2345565" cy="8594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{(x=0, y=1)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a:solidFill>
                  <a:srgbClr val="006600"/>
                </a:solidFill>
                <a:ea typeface="Gulim" pitchFamily="34" charset="-127"/>
              </a:rPr>
              <a:t>f</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a:t>
            </a:r>
            <a:r>
              <a:rPr lang="en-US" sz="2000" b="0" kern="0" dirty="0" smtClean="0">
                <a:solidFill>
                  <a:srgbClr val="006600"/>
                </a:solidFill>
                <a:ea typeface="Gulim" pitchFamily="34" charset="-127"/>
              </a:rPr>
              <a:t>) = y</a:t>
            </a:r>
          </a:p>
        </p:txBody>
      </p:sp>
      <p:sp>
        <p:nvSpPr>
          <p:cNvPr id="20" name="Rectangle 3"/>
          <p:cNvSpPr txBox="1">
            <a:spLocks noChangeArrowheads="1"/>
          </p:cNvSpPr>
          <p:nvPr/>
        </p:nvSpPr>
        <p:spPr bwMode="auto">
          <a:xfrm>
            <a:off x="4075090" y="5029200"/>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Example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(x=1, y=0)</a:t>
            </a:r>
          </a:p>
        </p:txBody>
      </p:sp>
    </p:spTree>
    <p:extLst>
      <p:ext uri="{BB962C8B-B14F-4D97-AF65-F5344CB8AC3E}">
        <p14:creationId xmlns:p14="http://schemas.microsoft.com/office/powerpoint/2010/main" val="29352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endParaRPr lang="en-US" altLang="ko-KR" sz="2000" dirty="0" smtClean="0">
              <a:solidFill>
                <a:srgbClr val="006600"/>
              </a:solidFill>
              <a:ea typeface="Gulim" pitchFamily="34" charset="-127"/>
            </a:endParaRP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38</a:t>
            </a:fld>
            <a:endParaRPr lang="en-US" b="1" dirty="0"/>
          </a:p>
        </p:txBody>
      </p:sp>
      <p:cxnSp>
        <p:nvCxnSpPr>
          <p:cNvPr id="5" name="Straight Arrow Connector 4"/>
          <p:cNvCxnSpPr/>
          <p:nvPr/>
        </p:nvCxnSpPr>
        <p:spPr bwMode="auto">
          <a:xfrm>
            <a:off x="2587580" y="3340194"/>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368380" y="4220602"/>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r>
              <a:rPr kumimoji="0" lang="en-US" sz="2400" b="1" i="0" u="none" strike="noStrike" cap="none" normalizeH="0" baseline="0" dirty="0" smtClean="0">
                <a:ln>
                  <a:noFill/>
                </a:ln>
                <a:solidFill>
                  <a:srgbClr val="336600"/>
                </a:solidFill>
                <a:effectLst/>
              </a:rPr>
              <a:t> </a:t>
            </a:r>
          </a:p>
        </p:txBody>
      </p:sp>
      <p:sp>
        <p:nvSpPr>
          <p:cNvPr id="7" name="Rounded Rectangle 6"/>
          <p:cNvSpPr/>
          <p:nvPr/>
        </p:nvSpPr>
        <p:spPr bwMode="auto">
          <a:xfrm>
            <a:off x="5648460" y="4220602"/>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3806780" y="4601602"/>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3806780" y="5211202"/>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762000" y="2369512"/>
            <a:ext cx="2037009" cy="182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{(x=0, y=1) </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(x=1, y=0)</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(x=0, y=0)</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(x=1, y=1)}</a:t>
            </a:r>
          </a:p>
        </p:txBody>
      </p:sp>
      <p:sp>
        <p:nvSpPr>
          <p:cNvPr id="19" name="Rectangle 3"/>
          <p:cNvSpPr txBox="1">
            <a:spLocks noChangeArrowheads="1"/>
          </p:cNvSpPr>
          <p:nvPr/>
        </p:nvSpPr>
        <p:spPr bwMode="auto">
          <a:xfrm>
            <a:off x="3639757" y="3583725"/>
            <a:ext cx="2175725"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ITE (x </a:t>
            </a:r>
            <a:r>
              <a:rPr lang="cs-CZ" sz="2000" b="0" dirty="0" smtClean="0">
                <a:solidFill>
                  <a:srgbClr val="336600"/>
                </a:solidFill>
              </a:rPr>
              <a:t>≤</a:t>
            </a:r>
            <a:r>
              <a:rPr lang="en-US" sz="2000" b="0" dirty="0" smtClean="0">
                <a:solidFill>
                  <a:srgbClr val="336600"/>
                </a:solidFill>
              </a:rPr>
              <a:t> y</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y,x</a:t>
            </a:r>
            <a:r>
              <a:rPr lang="en-US" sz="2000" b="0" kern="0" dirty="0" smtClean="0">
                <a:solidFill>
                  <a:srgbClr val="006600"/>
                </a:solidFill>
                <a:ea typeface="Gulim" pitchFamily="34" charset="-127"/>
              </a:rPr>
              <a:t>)</a:t>
            </a:r>
          </a:p>
        </p:txBody>
      </p:sp>
      <p:cxnSp>
        <p:nvCxnSpPr>
          <p:cNvPr id="13" name="Straight Arrow Connector 12"/>
          <p:cNvCxnSpPr/>
          <p:nvPr/>
        </p:nvCxnSpPr>
        <p:spPr bwMode="auto">
          <a:xfrm>
            <a:off x="6867660" y="5532998"/>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4" name="Rectangle 3"/>
          <p:cNvSpPr txBox="1">
            <a:spLocks noChangeArrowheads="1"/>
          </p:cNvSpPr>
          <p:nvPr/>
        </p:nvSpPr>
        <p:spPr bwMode="auto">
          <a:xfrm>
            <a:off x="6992157" y="5763652"/>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Tree>
    <p:extLst>
      <p:ext uri="{BB962C8B-B14F-4D97-AF65-F5344CB8AC3E}">
        <p14:creationId xmlns:p14="http://schemas.microsoft.com/office/powerpoint/2010/main" val="345889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76200" y="990600"/>
            <a:ext cx="9144000" cy="5818571"/>
          </a:xfrm>
        </p:spPr>
        <p:txBody>
          <a:bodyPr/>
          <a:lstStyle/>
          <a:p>
            <a:pPr>
              <a:buNone/>
            </a:pPr>
            <a:endParaRPr lang="en-US" altLang="ko-KR" sz="2000" dirty="0" smtClean="0">
              <a:solidFill>
                <a:srgbClr val="003300"/>
              </a:solidFill>
              <a:ea typeface="Gulim" pitchFamily="34" charset="-127"/>
            </a:endParaRPr>
          </a:p>
          <a:p>
            <a:pPr marL="0" indent="0">
              <a:buNone/>
            </a:pPr>
            <a:r>
              <a:rPr lang="en-US" altLang="ko-KR" sz="2000" dirty="0" smtClean="0">
                <a:solidFill>
                  <a:srgbClr val="003300"/>
                </a:solidFill>
                <a:ea typeface="Gulim" pitchFamily="34" charset="-127"/>
              </a:rPr>
              <a:t>Goal: Find f such that for all x in D, </a:t>
            </a:r>
            <a:r>
              <a:rPr lang="en-US" altLang="ko-KR" sz="2000" dirty="0">
                <a:solidFill>
                  <a:srgbClr val="002060"/>
                </a:solidFill>
                <a:latin typeface="Symbol" pitchFamily="18" charset="2"/>
                <a:ea typeface="Gulim" pitchFamily="34" charset="-127"/>
              </a:rPr>
              <a:t>j</a:t>
            </a:r>
            <a:r>
              <a:rPr lang="en-US" altLang="ko-KR" sz="2000" dirty="0" smtClean="0">
                <a:solidFill>
                  <a:srgbClr val="003300"/>
                </a:solidFill>
                <a:ea typeface="Gulim" pitchFamily="34" charset="-127"/>
              </a:rPr>
              <a:t>(x, f) holds</a:t>
            </a:r>
          </a:p>
          <a:p>
            <a:pPr marL="0" indent="0">
              <a:buNone/>
            </a:pPr>
            <a:endParaRPr lang="en-US" altLang="ko-KR" sz="2000" dirty="0">
              <a:solidFill>
                <a:srgbClr val="003300"/>
              </a:solidFill>
              <a:ea typeface="Gulim" pitchFamily="34" charset="-127"/>
            </a:endParaRPr>
          </a:p>
          <a:p>
            <a:pPr marL="0" indent="0">
              <a:buNone/>
            </a:pPr>
            <a:r>
              <a:rPr lang="en-US" altLang="ko-KR" sz="2000" dirty="0" smtClean="0">
                <a:solidFill>
                  <a:srgbClr val="003300"/>
                </a:solidFill>
                <a:ea typeface="Gulim" pitchFamily="34" charset="-127"/>
              </a:rPr>
              <a:t>I = { }; /* Interesting set of inputs */</a:t>
            </a:r>
          </a:p>
          <a:p>
            <a:pPr marL="0" indent="0">
              <a:buNone/>
            </a:pPr>
            <a:r>
              <a:rPr lang="en-US" altLang="ko-KR" sz="2000" dirty="0" smtClean="0">
                <a:solidFill>
                  <a:srgbClr val="003300"/>
                </a:solidFill>
                <a:ea typeface="Gulim" pitchFamily="34" charset="-127"/>
              </a:rPr>
              <a:t>Repeat</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Learn: Find f such that for all x in I, </a:t>
            </a:r>
            <a:r>
              <a:rPr lang="en-US" altLang="ko-KR" sz="2000" dirty="0">
                <a:solidFill>
                  <a:srgbClr val="002060"/>
                </a:solidFill>
                <a:latin typeface="Symbol" pitchFamily="18" charset="2"/>
                <a:ea typeface="Gulim" pitchFamily="34" charset="-127"/>
              </a:rPr>
              <a:t>j</a:t>
            </a:r>
            <a:r>
              <a:rPr lang="en-US" altLang="ko-KR" sz="2000" dirty="0" smtClean="0">
                <a:solidFill>
                  <a:srgbClr val="003300"/>
                </a:solidFill>
                <a:ea typeface="Gulim" pitchFamily="34" charset="-127"/>
              </a:rPr>
              <a:t>(f, x) holds</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Verify: Check if for all x in D, </a:t>
            </a:r>
            <a:r>
              <a:rPr lang="en-US" altLang="ko-KR" sz="2000" dirty="0">
                <a:solidFill>
                  <a:srgbClr val="002060"/>
                </a:solidFill>
                <a:latin typeface="Symbol" pitchFamily="18" charset="2"/>
                <a:ea typeface="Gulim" pitchFamily="34" charset="-127"/>
              </a:rPr>
              <a:t>j</a:t>
            </a:r>
            <a:r>
              <a:rPr lang="en-US" altLang="ko-KR" sz="2000" dirty="0" smtClean="0">
                <a:solidFill>
                  <a:srgbClr val="003300"/>
                </a:solidFill>
                <a:ea typeface="Gulim" pitchFamily="34" charset="-127"/>
              </a:rPr>
              <a:t>(f, x) holds</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If so, return f</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If not, find x such that ~</a:t>
            </a:r>
            <a:r>
              <a:rPr lang="en-US" altLang="ko-KR" sz="2000" dirty="0">
                <a:solidFill>
                  <a:srgbClr val="002060"/>
                </a:solidFill>
                <a:latin typeface="Symbol" pitchFamily="18" charset="2"/>
                <a:ea typeface="Gulim" pitchFamily="34" charset="-127"/>
              </a:rPr>
              <a:t> j</a:t>
            </a:r>
            <a:r>
              <a:rPr lang="en-US" altLang="ko-KR" sz="2000" dirty="0" smtClean="0">
                <a:solidFill>
                  <a:srgbClr val="003300"/>
                </a:solidFill>
                <a:ea typeface="Gulim" pitchFamily="34" charset="-127"/>
              </a:rPr>
              <a:t>(f, x) holds, and add x to I</a:t>
            </a: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39</a:t>
            </a:fld>
            <a:endParaRPr lang="en-US" b="1" dirty="0"/>
          </a:p>
        </p:txBody>
      </p:sp>
      <p:sp>
        <p:nvSpPr>
          <p:cNvPr id="8" name="Rectangle 2"/>
          <p:cNvSpPr txBox="1">
            <a:spLocks noChangeArrowheads="1"/>
          </p:cNvSpPr>
          <p:nvPr/>
        </p:nvSpPr>
        <p:spPr>
          <a:xfrm>
            <a:off x="76200" y="190500"/>
            <a:ext cx="90678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lgn="l"/>
            <a:r>
              <a:rPr lang="en-US" sz="2800" b="0" kern="0" dirty="0" smtClean="0">
                <a:solidFill>
                  <a:srgbClr val="C00000"/>
                </a:solidFill>
              </a:rPr>
              <a:t>Counterexample-guided Inductive Synthesis (CEGIS)</a:t>
            </a:r>
          </a:p>
        </p:txBody>
      </p:sp>
    </p:spTree>
    <p:extLst>
      <p:ext uri="{BB962C8B-B14F-4D97-AF65-F5344CB8AC3E}">
        <p14:creationId xmlns:p14="http://schemas.microsoft.com/office/powerpoint/2010/main" val="180652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97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97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39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Syntax-Guided Synthesis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a:t>
            </a:fld>
            <a:endParaRPr lang="en-US" b="1" dirty="0"/>
          </a:p>
        </p:txBody>
      </p:sp>
      <p:sp>
        <p:nvSpPr>
          <p:cNvPr id="6" name="Rounded Rectangle 5"/>
          <p:cNvSpPr/>
          <p:nvPr/>
        </p:nvSpPr>
        <p:spPr>
          <a:xfrm>
            <a:off x="990600" y="1295400"/>
            <a:ext cx="5675025" cy="5258691"/>
          </a:xfrm>
          <a:prstGeom prst="roundRect">
            <a:avLst>
              <a:gd name="adj" fmla="val 593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193140" y="3253024"/>
            <a:ext cx="5272470" cy="10807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0000"/>
                </a:solidFill>
                <a:latin typeface="Comic Sans MS" panose="030F0702030302020204" pitchFamily="66" charset="0"/>
              </a:rPr>
              <a:t>Synthesizer</a:t>
            </a:r>
            <a:endParaRPr lang="en-US" sz="4000" dirty="0">
              <a:solidFill>
                <a:srgbClr val="FF0000"/>
              </a:solidFill>
              <a:latin typeface="Comic Sans MS" panose="030F0702030302020204" pitchFamily="66" charset="0"/>
            </a:endParaRPr>
          </a:p>
        </p:txBody>
      </p:sp>
      <p:grpSp>
        <p:nvGrpSpPr>
          <p:cNvPr id="8" name="Group 7"/>
          <p:cNvGrpSpPr/>
          <p:nvPr/>
        </p:nvGrpSpPr>
        <p:grpSpPr>
          <a:xfrm>
            <a:off x="2561015" y="4341500"/>
            <a:ext cx="2641399" cy="1813176"/>
            <a:chOff x="7704683" y="4197564"/>
            <a:chExt cx="2641399" cy="1813176"/>
          </a:xfrm>
        </p:grpSpPr>
        <p:sp>
          <p:nvSpPr>
            <p:cNvPr id="9" name="Flowchart: Alternate Process 27"/>
            <p:cNvSpPr/>
            <p:nvPr/>
          </p:nvSpPr>
          <p:spPr>
            <a:xfrm>
              <a:off x="7704683" y="4797283"/>
              <a:ext cx="2641399" cy="1213457"/>
            </a:xfrm>
            <a:prstGeom prst="flowChartAlternateProcess">
              <a:avLst/>
            </a:prstGeom>
            <a:solidFill>
              <a:srgbClr val="EE8E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Comic Sans MS" panose="030F0702030302020204" pitchFamily="66" charset="0"/>
                </a:rPr>
                <a:t>Program P</a:t>
              </a:r>
            </a:p>
          </p:txBody>
        </p:sp>
        <p:sp>
          <p:nvSpPr>
            <p:cNvPr id="10" name="Down Arrow 9"/>
            <p:cNvSpPr/>
            <p:nvPr/>
          </p:nvSpPr>
          <p:spPr>
            <a:xfrm>
              <a:off x="8933244" y="4197564"/>
              <a:ext cx="142779" cy="599719"/>
            </a:xfrm>
            <a:prstGeom prst="downArrow">
              <a:avLst/>
            </a:prstGeom>
            <a:solidFill>
              <a:srgbClr val="EE8E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mic Sans MS" panose="030F0702030302020204" pitchFamily="66" charset="0"/>
              </a:endParaRPr>
            </a:p>
          </p:txBody>
        </p:sp>
      </p:grpSp>
      <p:grpSp>
        <p:nvGrpSpPr>
          <p:cNvPr id="11" name="Group 10"/>
          <p:cNvGrpSpPr/>
          <p:nvPr/>
        </p:nvGrpSpPr>
        <p:grpSpPr>
          <a:xfrm>
            <a:off x="1238645" y="1509221"/>
            <a:ext cx="2366408" cy="1743802"/>
            <a:chOff x="6359635" y="1365285"/>
            <a:chExt cx="2366408" cy="1743802"/>
          </a:xfrm>
        </p:grpSpPr>
        <p:sp>
          <p:nvSpPr>
            <p:cNvPr id="12" name="Down Arrow 11"/>
            <p:cNvSpPr/>
            <p:nvPr/>
          </p:nvSpPr>
          <p:spPr>
            <a:xfrm>
              <a:off x="7412126" y="2509368"/>
              <a:ext cx="142779" cy="599719"/>
            </a:xfrm>
            <a:prstGeom prst="downArrow">
              <a:avLst/>
            </a:prstGeom>
            <a:solidFill>
              <a:schemeClr val="accent6">
                <a:lumMod val="75000"/>
              </a:schemeClr>
            </a:solidFill>
            <a:ln>
              <a:solidFill>
                <a:schemeClr val="accent6">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sp>
          <p:nvSpPr>
            <p:cNvPr id="13" name="Flowchart: Alternate Process 18"/>
            <p:cNvSpPr/>
            <p:nvPr/>
          </p:nvSpPr>
          <p:spPr>
            <a:xfrm>
              <a:off x="6359635" y="1365285"/>
              <a:ext cx="2366408" cy="1150123"/>
            </a:xfrm>
            <a:prstGeom prst="flowChartAlternateProcess">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Comic Sans MS" panose="030F0702030302020204" pitchFamily="66" charset="0"/>
                </a:rPr>
                <a:t>Specification S</a:t>
              </a:r>
            </a:p>
            <a:p>
              <a:pPr algn="ctr"/>
              <a:r>
                <a:rPr lang="en-US" sz="1600" dirty="0">
                  <a:latin typeface="Comic Sans MS" panose="030F0702030302020204" pitchFamily="66" charset="0"/>
                </a:rPr>
                <a:t>g</a:t>
              </a:r>
              <a:r>
                <a:rPr lang="en-US" sz="1600" dirty="0" smtClean="0">
                  <a:latin typeface="Comic Sans MS" panose="030F0702030302020204" pitchFamily="66" charset="0"/>
                </a:rPr>
                <a:t>iven by</a:t>
              </a:r>
            </a:p>
            <a:p>
              <a:pPr algn="ctr"/>
              <a:r>
                <a:rPr lang="en-US" sz="1600" dirty="0">
                  <a:latin typeface="Comic Sans MS" panose="030F0702030302020204" pitchFamily="66" charset="0"/>
                </a:rPr>
                <a:t>l</a:t>
              </a:r>
              <a:r>
                <a:rPr lang="en-US" sz="1600" dirty="0" smtClean="0">
                  <a:latin typeface="Comic Sans MS" panose="030F0702030302020204" pitchFamily="66" charset="0"/>
                </a:rPr>
                <a:t>ogical constraints</a:t>
              </a:r>
              <a:endParaRPr lang="en-US" sz="1600" dirty="0">
                <a:latin typeface="Comic Sans MS" panose="030F0702030302020204" pitchFamily="66" charset="0"/>
              </a:endParaRPr>
            </a:p>
          </p:txBody>
        </p:sp>
      </p:grpSp>
      <p:grpSp>
        <p:nvGrpSpPr>
          <p:cNvPr id="14" name="Group 13"/>
          <p:cNvGrpSpPr/>
          <p:nvPr/>
        </p:nvGrpSpPr>
        <p:grpSpPr>
          <a:xfrm>
            <a:off x="3734212" y="1493656"/>
            <a:ext cx="2742806" cy="1749842"/>
            <a:chOff x="8855202" y="1349720"/>
            <a:chExt cx="2742806" cy="1749842"/>
          </a:xfrm>
        </p:grpSpPr>
        <p:sp>
          <p:nvSpPr>
            <p:cNvPr id="15" name="Down Arrow 14"/>
            <p:cNvSpPr/>
            <p:nvPr/>
          </p:nvSpPr>
          <p:spPr>
            <a:xfrm>
              <a:off x="10164851" y="2499843"/>
              <a:ext cx="142779" cy="599719"/>
            </a:xfrm>
            <a:prstGeom prst="downArrow">
              <a:avLst/>
            </a:prstGeom>
            <a:solidFill>
              <a:srgbClr val="CC0099"/>
            </a:solidFill>
            <a:ln>
              <a:solidFill>
                <a:srgbClr val="FF11C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sp>
          <p:nvSpPr>
            <p:cNvPr id="16" name="Flowchart: Alternate Process 21"/>
            <p:cNvSpPr/>
            <p:nvPr/>
          </p:nvSpPr>
          <p:spPr>
            <a:xfrm>
              <a:off x="8855202" y="1349720"/>
              <a:ext cx="2742806" cy="1150123"/>
            </a:xfrm>
            <a:prstGeom prst="flowChartAlternateProcess">
              <a:avLst/>
            </a:prstGeom>
            <a:solidFill>
              <a:srgbClr val="CC0099"/>
            </a:solidFill>
            <a:ln>
              <a:solidFill>
                <a:srgbClr val="FF1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Comic Sans MS" panose="030F0702030302020204" pitchFamily="66" charset="0"/>
                </a:rPr>
                <a:t>Syntactic restrictions R on the </a:t>
              </a:r>
            </a:p>
            <a:p>
              <a:pPr algn="ctr"/>
              <a:r>
                <a:rPr lang="en-US" sz="1600" dirty="0">
                  <a:latin typeface="Comic Sans MS" panose="030F0702030302020204" pitchFamily="66" charset="0"/>
                </a:rPr>
                <a:t>s</a:t>
              </a:r>
              <a:r>
                <a:rPr lang="en-US" sz="1600" dirty="0" smtClean="0">
                  <a:latin typeface="Comic Sans MS" panose="030F0702030302020204" pitchFamily="66" charset="0"/>
                </a:rPr>
                <a:t>pace of programs</a:t>
              </a:r>
              <a:endParaRPr lang="en-US" sz="1600" dirty="0">
                <a:latin typeface="Comic Sans MS" panose="030F0702030302020204" pitchFamily="66" charset="0"/>
              </a:endParaRPr>
            </a:p>
          </p:txBody>
        </p:sp>
      </p:grpSp>
      <p:pic>
        <p:nvPicPr>
          <p:cNvPr id="17" name="Picture 2" descr="SyGuS"/>
          <p:cNvPicPr>
            <a:picLocks noChangeAspect="1" noChangeArrowheads="1"/>
          </p:cNvPicPr>
          <p:nvPr/>
        </p:nvPicPr>
        <p:blipFill>
          <a:blip r:embed="rId2" cstate="print"/>
          <a:srcRect/>
          <a:stretch>
            <a:fillRect/>
          </a:stretch>
        </p:blipFill>
        <p:spPr bwMode="auto">
          <a:xfrm>
            <a:off x="7010400" y="0"/>
            <a:ext cx="2133600" cy="1066800"/>
          </a:xfrm>
          <a:prstGeom prst="rect">
            <a:avLst/>
          </a:prstGeom>
          <a:noFill/>
        </p:spPr>
      </p:pic>
      <p:sp>
        <p:nvSpPr>
          <p:cNvPr id="18" name="Text Box 4"/>
          <p:cNvSpPr txBox="1">
            <a:spLocks noChangeArrowheads="1"/>
          </p:cNvSpPr>
          <p:nvPr/>
        </p:nvSpPr>
        <p:spPr bwMode="auto">
          <a:xfrm>
            <a:off x="6798486" y="9906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5578136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Solutions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CEGIS approach (Solar-</a:t>
            </a:r>
            <a:r>
              <a:rPr lang="en-US" altLang="ko-KR" sz="2000" dirty="0" err="1" smtClean="0">
                <a:solidFill>
                  <a:srgbClr val="006600"/>
                </a:solidFill>
                <a:ea typeface="Gulim" pitchFamily="34" charset="-127"/>
              </a:rPr>
              <a:t>Lezama</a:t>
            </a: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et al, ASPLOS’08)</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Similar strategies for solving quantified formulas and invariant generation</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Learning strategies based on:</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Enumerative (search with pruning): </a:t>
            </a:r>
            <a:r>
              <a:rPr lang="en-US" altLang="ko-KR" sz="2000" dirty="0" err="1" smtClean="0">
                <a:solidFill>
                  <a:srgbClr val="002060"/>
                </a:solidFill>
                <a:ea typeface="Gulim" pitchFamily="34" charset="-127"/>
              </a:rPr>
              <a:t>Udupa</a:t>
            </a:r>
            <a:r>
              <a:rPr lang="en-US" altLang="ko-KR" sz="2000" dirty="0" smtClean="0">
                <a:solidFill>
                  <a:srgbClr val="002060"/>
                </a:solidFill>
                <a:ea typeface="Gulim" pitchFamily="34" charset="-127"/>
              </a:rPr>
              <a:t> et al (PLDI’13)</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Symbolic (solving constraints): </a:t>
            </a:r>
            <a:r>
              <a:rPr lang="en-US" altLang="ko-KR" sz="2000" dirty="0" err="1" smtClean="0">
                <a:solidFill>
                  <a:srgbClr val="002060"/>
                </a:solidFill>
                <a:ea typeface="Gulim" pitchFamily="34" charset="-127"/>
              </a:rPr>
              <a:t>Gulwani</a:t>
            </a:r>
            <a:r>
              <a:rPr lang="en-US" altLang="ko-KR" sz="2000" dirty="0" smtClean="0">
                <a:solidFill>
                  <a:srgbClr val="002060"/>
                </a:solidFill>
                <a:ea typeface="Gulim" pitchFamily="34" charset="-127"/>
              </a:rPr>
              <a:t> et al (PLDI’11)</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Stochastic (probabilistic walk): </a:t>
            </a:r>
            <a:r>
              <a:rPr lang="en-US" altLang="ko-KR" sz="2000" dirty="0" err="1" smtClean="0">
                <a:solidFill>
                  <a:srgbClr val="002060"/>
                </a:solidFill>
                <a:ea typeface="Gulim" pitchFamily="34" charset="-127"/>
              </a:rPr>
              <a:t>Schkufza</a:t>
            </a:r>
            <a:r>
              <a:rPr lang="en-US" altLang="ko-KR" sz="2000" dirty="0" smtClean="0">
                <a:solidFill>
                  <a:srgbClr val="002060"/>
                </a:solidFill>
                <a:ea typeface="Gulim" pitchFamily="34" charset="-127"/>
              </a:rPr>
              <a:t> et al (ASPLOS’13)</a:t>
            </a:r>
            <a:endParaRPr lang="en-US" altLang="ko-KR" sz="2000" dirty="0" smtClean="0">
              <a:solidFill>
                <a:srgbClr val="006600"/>
              </a:solidFill>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40</a:t>
            </a:fld>
            <a:endParaRPr lang="en-US" b="1" dirty="0"/>
          </a:p>
        </p:txBody>
      </p:sp>
    </p:spTree>
    <p:extLst>
      <p:ext uri="{BB962C8B-B14F-4D97-AF65-F5344CB8AC3E}">
        <p14:creationId xmlns:p14="http://schemas.microsoft.com/office/powerpoint/2010/main" val="3828976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Enumerative Learning</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Find an expression consistent with a given set of concrete examples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Enumerate expressions in increasing size, and evaluate each expression on all concrete inputs to check consistency</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Key optimization for efficient pruning of search space:</a:t>
            </a:r>
            <a:endParaRPr lang="en-US" altLang="ko-KR" sz="2000" dirty="0"/>
          </a:p>
          <a:p>
            <a:pPr marL="0" indent="0">
              <a:lnSpc>
                <a:spcPct val="80000"/>
              </a:lnSpc>
              <a:spcBef>
                <a:spcPct val="35000"/>
              </a:spcBef>
              <a:buClr>
                <a:srgbClr val="006600"/>
              </a:buClr>
              <a:buNone/>
            </a:pPr>
            <a:r>
              <a:rPr lang="en-US" altLang="ko-KR" sz="2000" dirty="0" smtClean="0">
                <a:solidFill>
                  <a:srgbClr val="002060"/>
                </a:solidFill>
                <a:ea typeface="Gulim" pitchFamily="34" charset="-127"/>
              </a:rPr>
              <a:t>	Expressions e</a:t>
            </a:r>
            <a:r>
              <a:rPr lang="en-US" altLang="ko-KR" sz="2000" baseline="-25000" dirty="0" smtClean="0">
                <a:solidFill>
                  <a:srgbClr val="002060"/>
                </a:solidFill>
                <a:ea typeface="Gulim" pitchFamily="34" charset="-127"/>
              </a:rPr>
              <a:t>1</a:t>
            </a:r>
            <a:r>
              <a:rPr lang="en-US" altLang="ko-KR" sz="2000" dirty="0" smtClean="0">
                <a:solidFill>
                  <a:srgbClr val="002060"/>
                </a:solidFill>
                <a:ea typeface="Gulim" pitchFamily="34" charset="-127"/>
              </a:rPr>
              <a:t> and e</a:t>
            </a:r>
            <a:r>
              <a:rPr lang="en-US" altLang="ko-KR" sz="2000" baseline="-25000" dirty="0" smtClean="0">
                <a:solidFill>
                  <a:srgbClr val="002060"/>
                </a:solidFill>
                <a:ea typeface="Gulim" pitchFamily="34" charset="-127"/>
              </a:rPr>
              <a:t>2</a:t>
            </a:r>
            <a:r>
              <a:rPr lang="en-US" altLang="ko-KR" sz="2000" dirty="0" smtClean="0">
                <a:solidFill>
                  <a:srgbClr val="002060"/>
                </a:solidFill>
                <a:ea typeface="Gulim" pitchFamily="34" charset="-127"/>
              </a:rPr>
              <a:t> are equivalent </a:t>
            </a:r>
          </a:p>
          <a:p>
            <a:pPr marL="0"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     if e</a:t>
            </a:r>
            <a:r>
              <a:rPr lang="en-US" altLang="ko-KR" sz="2000" baseline="-25000" dirty="0" smtClean="0">
                <a:solidFill>
                  <a:srgbClr val="002060"/>
                </a:solidFill>
                <a:ea typeface="Gulim" pitchFamily="34" charset="-127"/>
              </a:rPr>
              <a:t>1</a:t>
            </a: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a,b</a:t>
            </a:r>
            <a:r>
              <a:rPr lang="en-US" altLang="ko-KR" sz="2000" dirty="0" smtClean="0">
                <a:solidFill>
                  <a:srgbClr val="002060"/>
                </a:solidFill>
                <a:ea typeface="Gulim" pitchFamily="34" charset="-127"/>
              </a:rPr>
              <a:t>)=e</a:t>
            </a:r>
            <a:r>
              <a:rPr lang="en-US" altLang="ko-KR" sz="2000" baseline="-25000" dirty="0" smtClean="0">
                <a:solidFill>
                  <a:srgbClr val="002060"/>
                </a:solidFill>
                <a:ea typeface="Gulim" pitchFamily="34" charset="-127"/>
              </a:rPr>
              <a:t>2</a:t>
            </a: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a,b</a:t>
            </a:r>
            <a:r>
              <a:rPr lang="en-US" altLang="ko-KR" sz="2000" dirty="0" smtClean="0">
                <a:solidFill>
                  <a:srgbClr val="002060"/>
                </a:solidFill>
                <a:ea typeface="Gulim" pitchFamily="34" charset="-127"/>
              </a:rPr>
              <a:t>) on all concrete values (x=</a:t>
            </a:r>
            <a:r>
              <a:rPr lang="en-US" altLang="ko-KR" sz="2000" dirty="0" err="1" smtClean="0">
                <a:solidFill>
                  <a:srgbClr val="002060"/>
                </a:solidFill>
                <a:ea typeface="Gulim" pitchFamily="34" charset="-127"/>
              </a:rPr>
              <a:t>a,y</a:t>
            </a:r>
            <a:r>
              <a:rPr lang="en-US" altLang="ko-KR" sz="2000" dirty="0" smtClean="0">
                <a:solidFill>
                  <a:srgbClr val="002060"/>
                </a:solidFill>
                <a:ea typeface="Gulim" pitchFamily="34" charset="-127"/>
              </a:rPr>
              <a:t>=b) in Examples</a:t>
            </a:r>
          </a:p>
          <a:p>
            <a:pPr marL="0"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Only one representative among equivalent </a:t>
            </a:r>
            <a:r>
              <a:rPr lang="en-US" altLang="ko-KR" sz="2000" dirty="0" err="1" smtClean="0">
                <a:solidFill>
                  <a:srgbClr val="002060"/>
                </a:solidFill>
                <a:ea typeface="Gulim" pitchFamily="34" charset="-127"/>
              </a:rPr>
              <a:t>subexpressions</a:t>
            </a:r>
            <a:r>
              <a:rPr lang="en-US" altLang="ko-KR" sz="2000" dirty="0" smtClean="0">
                <a:solidFill>
                  <a:srgbClr val="002060"/>
                </a:solidFill>
                <a:ea typeface="Gulim" pitchFamily="34" charset="-127"/>
              </a:rPr>
              <a:t> needs</a:t>
            </a:r>
          </a:p>
          <a:p>
            <a:pPr marL="0"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    to be considered for building larger expressions</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Fast and robust for learning expressions with ~ 20 nodes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41</a:t>
            </a:fld>
            <a:endParaRPr lang="en-US" b="1" dirty="0"/>
          </a:p>
        </p:txBody>
      </p:sp>
    </p:spTree>
    <p:extLst>
      <p:ext uri="{BB962C8B-B14F-4D97-AF65-F5344CB8AC3E}">
        <p14:creationId xmlns:p14="http://schemas.microsoft.com/office/powerpoint/2010/main" val="33714896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Enumerative </a:t>
            </a:r>
            <a:r>
              <a:rPr lang="en-US" sz="2800" dirty="0" smtClean="0">
                <a:solidFill>
                  <a:srgbClr val="C00000"/>
                </a:solidFill>
              </a:rPr>
              <a:t>Search Example</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 (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&gt; x)  &amp; (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&gt; y )</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Grammar:   E  :=  x | y | 0 | 1 |  E  + E</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Examples = { (x=0, y=1) }</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Find an expression f such that (f(0,1) &gt; 0) &amp; (f(0,1) &gt; 1)</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Expressions of size 1: x, y, 0, 1</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But  x is equivalent to 0 for all points in Examples</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Also y is equivalent to 1, so only interesting expressions of size 1: x, y</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Neither f=x nor f=y satisfies the spec (f(0,1) &gt; 0) &amp; (f(0,1) &gt; 1)</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So we need to enumerate expressions of larger size</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Expressions of size 3:  </a:t>
            </a:r>
            <a:r>
              <a:rPr lang="en-US" altLang="ko-KR" sz="2000" dirty="0" err="1" smtClean="0">
                <a:solidFill>
                  <a:srgbClr val="006600"/>
                </a:solidFill>
                <a:ea typeface="Gulim" pitchFamily="34" charset="-127"/>
              </a:rPr>
              <a:t>x+x</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y+x</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y+y</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 discard </a:t>
            </a:r>
            <a:r>
              <a:rPr lang="en-US" altLang="ko-KR" sz="2000" dirty="0" err="1" smtClean="0">
                <a:solidFill>
                  <a:srgbClr val="006600"/>
                </a:solidFill>
                <a:ea typeface="Gulim" pitchFamily="34" charset="-127"/>
              </a:rPr>
              <a:t>x+x</a:t>
            </a:r>
            <a:r>
              <a:rPr lang="en-US" altLang="ko-KR" sz="2000" dirty="0" smtClean="0">
                <a:solidFill>
                  <a:srgbClr val="006600"/>
                </a:solidFill>
                <a:ea typeface="Gulim" pitchFamily="34" charset="-127"/>
              </a:rPr>
              <a:t> as it is equivalent to x (for points in current Examples)</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Expressions </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and </a:t>
            </a:r>
            <a:r>
              <a:rPr lang="en-US" altLang="ko-KR" sz="2000" dirty="0" err="1" smtClean="0">
                <a:solidFill>
                  <a:srgbClr val="006600"/>
                </a:solidFill>
                <a:ea typeface="Gulim" pitchFamily="34" charset="-127"/>
              </a:rPr>
              <a:t>y+x</a:t>
            </a:r>
            <a:r>
              <a:rPr lang="en-US" altLang="ko-KR" sz="2000" dirty="0" smtClean="0">
                <a:solidFill>
                  <a:srgbClr val="006600"/>
                </a:solidFill>
                <a:ea typeface="Gulim" pitchFamily="34" charset="-127"/>
              </a:rPr>
              <a:t> are equivalent to y </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Only interesting expression of size 3: </a:t>
            </a:r>
            <a:r>
              <a:rPr lang="en-US" altLang="ko-KR" sz="2000" dirty="0" err="1" smtClean="0">
                <a:solidFill>
                  <a:srgbClr val="006600"/>
                </a:solidFill>
                <a:ea typeface="Gulim" pitchFamily="34" charset="-127"/>
              </a:rPr>
              <a:t>y+y</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a:t>
            </a:r>
            <a:r>
              <a:rPr lang="en-US" altLang="ko-KR" sz="2000" dirty="0" err="1" smtClean="0">
                <a:solidFill>
                  <a:srgbClr val="006600"/>
                </a:solidFill>
                <a:ea typeface="Gulim" pitchFamily="34" charset="-127"/>
              </a:rPr>
              <a:t>y+y</a:t>
            </a:r>
            <a:r>
              <a:rPr lang="en-US" altLang="ko-KR" sz="2000" dirty="0" smtClean="0">
                <a:solidFill>
                  <a:srgbClr val="006600"/>
                </a:solidFill>
                <a:ea typeface="Gulim" pitchFamily="34" charset="-127"/>
              </a:rPr>
              <a:t> does satisfy (f(0,1)&gt;0) &amp; (f(0,1)&gt;1), so return </a:t>
            </a:r>
            <a:r>
              <a:rPr lang="en-US" altLang="ko-KR" sz="2000" dirty="0" err="1" smtClean="0">
                <a:solidFill>
                  <a:srgbClr val="006600"/>
                </a:solidFill>
                <a:ea typeface="Gulim" pitchFamily="34" charset="-127"/>
              </a:rPr>
              <a:t>y+y</a:t>
            </a:r>
            <a:endParaRPr lang="en-US" altLang="ko-KR" sz="2000" dirty="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42</a:t>
            </a:fld>
            <a:endParaRPr lang="en-US" b="1" dirty="0"/>
          </a:p>
        </p:txBody>
      </p:sp>
    </p:spTree>
    <p:extLst>
      <p:ext uri="{BB962C8B-B14F-4D97-AF65-F5344CB8AC3E}">
        <p14:creationId xmlns:p14="http://schemas.microsoft.com/office/powerpoint/2010/main" val="255974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72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Learning</a:t>
            </a:r>
          </a:p>
        </p:txBody>
      </p:sp>
      <p:sp>
        <p:nvSpPr>
          <p:cNvPr id="30723" name="Rectangle 3"/>
          <p:cNvSpPr>
            <a:spLocks noGrp="1" noChangeArrowheads="1"/>
          </p:cNvSpPr>
          <p:nvPr>
            <p:ph type="body" idx="1"/>
          </p:nvPr>
        </p:nvSpPr>
        <p:spPr>
          <a:xfrm>
            <a:off x="91808" y="1143000"/>
            <a:ext cx="9144000" cy="484304"/>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Use a constraint solver for both the synthesis and verification step.</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43</a:t>
            </a:fld>
            <a:endParaRPr lang="en-US" b="1" dirty="0"/>
          </a:p>
        </p:txBody>
      </p:sp>
      <p:sp>
        <p:nvSpPr>
          <p:cNvPr id="36" name="Rectangle 3"/>
          <p:cNvSpPr txBox="1">
            <a:spLocks noChangeArrowheads="1"/>
          </p:cNvSpPr>
          <p:nvPr/>
        </p:nvSpPr>
        <p:spPr bwMode="auto">
          <a:xfrm>
            <a:off x="91808" y="1812667"/>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Each production in the grammar is thought of as a component.</a:t>
            </a:r>
          </a:p>
          <a:p>
            <a:pPr marL="457200" lvl="1" indent="0">
              <a:lnSpc>
                <a:spcPct val="80000"/>
              </a:lnSpc>
              <a:spcBef>
                <a:spcPct val="35000"/>
              </a:spcBef>
              <a:buClr>
                <a:srgbClr val="006600"/>
              </a:buClr>
              <a:buNone/>
            </a:pPr>
            <a:r>
              <a:rPr lang="en-US" altLang="ko-KR" sz="1600" b="0" kern="0" dirty="0" smtClean="0">
                <a:solidFill>
                  <a:srgbClr val="006600"/>
                </a:solidFill>
                <a:ea typeface="Gulim" pitchFamily="34" charset="-127"/>
              </a:rPr>
              <a:t>	Input and Output ports of every component are typed.</a:t>
            </a:r>
          </a:p>
        </p:txBody>
      </p:sp>
      <p:sp>
        <p:nvSpPr>
          <p:cNvPr id="40" name="Rectangle 3"/>
          <p:cNvSpPr txBox="1">
            <a:spLocks noChangeArrowheads="1"/>
          </p:cNvSpPr>
          <p:nvPr/>
        </p:nvSpPr>
        <p:spPr bwMode="auto">
          <a:xfrm>
            <a:off x="155425" y="5796623"/>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A well-typed loop-free program comprising these component corresponds to an expression DAG from the grammar.</a:t>
            </a:r>
          </a:p>
        </p:txBody>
      </p:sp>
      <p:grpSp>
        <p:nvGrpSpPr>
          <p:cNvPr id="71" name="Group 70"/>
          <p:cNvGrpSpPr/>
          <p:nvPr/>
        </p:nvGrpSpPr>
        <p:grpSpPr>
          <a:xfrm>
            <a:off x="5514174" y="2698561"/>
            <a:ext cx="1979887" cy="1533389"/>
            <a:chOff x="4254448" y="3051978"/>
            <a:chExt cx="1979887" cy="1533389"/>
          </a:xfrm>
        </p:grpSpPr>
        <p:sp>
          <p:nvSpPr>
            <p:cNvPr id="34" name="Oval 33"/>
            <p:cNvSpPr/>
            <p:nvPr/>
          </p:nvSpPr>
          <p:spPr bwMode="auto">
            <a:xfrm>
              <a:off x="4922287" y="3461881"/>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cxnSp>
          <p:nvCxnSpPr>
            <p:cNvPr id="51" name="Straight Arrow Connector 50"/>
            <p:cNvCxnSpPr>
              <a:endCxn id="34" idx="3"/>
            </p:cNvCxnSpPr>
            <p:nvPr/>
          </p:nvCxnSpPr>
          <p:spPr bwMode="auto">
            <a:xfrm flipV="1">
              <a:off x="4724400" y="3787085"/>
              <a:ext cx="285884" cy="4039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4" name="Straight Arrow Connector 53"/>
            <p:cNvCxnSpPr>
              <a:endCxn id="34" idx="5"/>
            </p:cNvCxnSpPr>
            <p:nvPr/>
          </p:nvCxnSpPr>
          <p:spPr bwMode="auto">
            <a:xfrm flipH="1" flipV="1">
              <a:off x="5435170" y="3787085"/>
              <a:ext cx="303689" cy="44422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8" name="Straight Arrow Connector 57"/>
            <p:cNvCxnSpPr>
              <a:stCxn id="34" idx="0"/>
            </p:cNvCxnSpPr>
            <p:nvPr/>
          </p:nvCxnSpPr>
          <p:spPr bwMode="auto">
            <a:xfrm flipV="1">
              <a:off x="5222727" y="3099430"/>
              <a:ext cx="0" cy="36245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1" name="TextBox 60"/>
            <p:cNvSpPr txBox="1"/>
            <p:nvPr/>
          </p:nvSpPr>
          <p:spPr>
            <a:xfrm>
              <a:off x="5241120" y="305197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2" name="TextBox 61"/>
            <p:cNvSpPr txBox="1"/>
            <p:nvPr/>
          </p:nvSpPr>
          <p:spPr>
            <a:xfrm>
              <a:off x="5604034" y="3926517"/>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63" name="Straight Arrow Connector 62"/>
            <p:cNvCxnSpPr>
              <a:endCxn id="34" idx="4"/>
            </p:cNvCxnSpPr>
            <p:nvPr/>
          </p:nvCxnSpPr>
          <p:spPr bwMode="auto">
            <a:xfrm flipH="1" flipV="1">
              <a:off x="5222727" y="3842881"/>
              <a:ext cx="18393" cy="45067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6" name="TextBox 65"/>
            <p:cNvSpPr txBox="1"/>
            <p:nvPr/>
          </p:nvSpPr>
          <p:spPr>
            <a:xfrm>
              <a:off x="4943128" y="42775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7" name="TextBox 66"/>
            <p:cNvSpPr txBox="1"/>
            <p:nvPr/>
          </p:nvSpPr>
          <p:spPr>
            <a:xfrm>
              <a:off x="4254448" y="392651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77" name="Group 76"/>
          <p:cNvGrpSpPr/>
          <p:nvPr/>
        </p:nvGrpSpPr>
        <p:grpSpPr>
          <a:xfrm>
            <a:off x="1256717" y="2873241"/>
            <a:ext cx="1630623" cy="1432265"/>
            <a:chOff x="2662194" y="3060448"/>
            <a:chExt cx="1630623" cy="1432265"/>
          </a:xfrm>
        </p:grpSpPr>
        <p:sp>
          <p:nvSpPr>
            <p:cNvPr id="25" name="Oval 24"/>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68" name="Straight Arrow Connector 67"/>
            <p:cNvCxnSpPr>
              <a:endCxn id="25"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70" name="Straight Arrow Connector 69"/>
            <p:cNvCxnSpPr>
              <a:endCxn id="25"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3" name="TextBox 72"/>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74" name="TextBox 73"/>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76" name="Straight Arrow Connector 75"/>
            <p:cNvCxnSpPr>
              <a:stCxn id="25"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9" name="TextBox 78"/>
            <p:cNvSpPr txBox="1"/>
            <p:nvPr/>
          </p:nvSpPr>
          <p:spPr>
            <a:xfrm>
              <a:off x="3376716" y="306044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81" name="Group 80"/>
          <p:cNvGrpSpPr/>
          <p:nvPr/>
        </p:nvGrpSpPr>
        <p:grpSpPr>
          <a:xfrm>
            <a:off x="3553473" y="2819400"/>
            <a:ext cx="1630623" cy="1432265"/>
            <a:chOff x="2662194" y="3060448"/>
            <a:chExt cx="1630623" cy="1432265"/>
          </a:xfrm>
        </p:grpSpPr>
        <p:sp>
          <p:nvSpPr>
            <p:cNvPr id="82" name="Oval 81"/>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83" name="Straight Arrow Connector 82"/>
            <p:cNvCxnSpPr>
              <a:endCxn id="82"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4" name="Straight Arrow Connector 83"/>
            <p:cNvCxnSpPr>
              <a:endCxn id="82"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5" name="TextBox 84"/>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86" name="TextBox 85"/>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87" name="Straight Arrow Connector 86"/>
            <p:cNvCxnSpPr>
              <a:stCxn id="82"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8" name="TextBox 87"/>
            <p:cNvSpPr txBox="1"/>
            <p:nvPr/>
          </p:nvSpPr>
          <p:spPr>
            <a:xfrm>
              <a:off x="3376716" y="306044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5" name="Group 94"/>
          <p:cNvGrpSpPr/>
          <p:nvPr/>
        </p:nvGrpSpPr>
        <p:grpSpPr>
          <a:xfrm>
            <a:off x="1683040" y="4638320"/>
            <a:ext cx="796192" cy="795767"/>
            <a:chOff x="1445794" y="4317828"/>
            <a:chExt cx="796192" cy="795767"/>
          </a:xfrm>
        </p:grpSpPr>
        <p:sp>
          <p:nvSpPr>
            <p:cNvPr id="2" name="Oval 1"/>
            <p:cNvSpPr/>
            <p:nvPr/>
          </p:nvSpPr>
          <p:spPr bwMode="auto">
            <a:xfrm>
              <a:off x="1445794"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cxnSp>
          <p:nvCxnSpPr>
            <p:cNvPr id="89" name="Straight Arrow Connector 88"/>
            <p:cNvCxnSpPr>
              <a:stCxn id="2" idx="0"/>
            </p:cNvCxnSpPr>
            <p:nvPr/>
          </p:nvCxnSpPr>
          <p:spPr bwMode="auto">
            <a:xfrm flipV="1">
              <a:off x="1674394" y="4317828"/>
              <a:ext cx="0" cy="414767"/>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8" name="TextBox 97"/>
            <p:cNvSpPr txBox="1"/>
            <p:nvPr/>
          </p:nvSpPr>
          <p:spPr>
            <a:xfrm>
              <a:off x="1611685" y="437820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7" name="Group 96"/>
          <p:cNvGrpSpPr/>
          <p:nvPr/>
        </p:nvGrpSpPr>
        <p:grpSpPr>
          <a:xfrm>
            <a:off x="3228229" y="4660713"/>
            <a:ext cx="806149" cy="784748"/>
            <a:chOff x="2520145" y="4328847"/>
            <a:chExt cx="806149" cy="784748"/>
          </a:xfrm>
        </p:grpSpPr>
        <p:sp>
          <p:nvSpPr>
            <p:cNvPr id="13" name="Oval 12"/>
            <p:cNvSpPr/>
            <p:nvPr/>
          </p:nvSpPr>
          <p:spPr bwMode="auto">
            <a:xfrm>
              <a:off x="2520145"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1" name="Straight Arrow Connector 90"/>
            <p:cNvCxnSpPr>
              <a:stCxn id="13" idx="0"/>
            </p:cNvCxnSpPr>
            <p:nvPr/>
          </p:nvCxnSpPr>
          <p:spPr bwMode="auto">
            <a:xfrm flipV="1">
              <a:off x="2748745" y="4328847"/>
              <a:ext cx="0" cy="40374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9" name="TextBox 98"/>
            <p:cNvSpPr txBox="1"/>
            <p:nvPr/>
          </p:nvSpPr>
          <p:spPr>
            <a:xfrm>
              <a:off x="2695993" y="44204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2" name="Group 101"/>
          <p:cNvGrpSpPr/>
          <p:nvPr/>
        </p:nvGrpSpPr>
        <p:grpSpPr>
          <a:xfrm>
            <a:off x="4775706" y="4582363"/>
            <a:ext cx="797561" cy="811584"/>
            <a:chOff x="4032978" y="4297684"/>
            <a:chExt cx="797561" cy="811584"/>
          </a:xfrm>
        </p:grpSpPr>
        <p:sp>
          <p:nvSpPr>
            <p:cNvPr id="19" name="Oval 18"/>
            <p:cNvSpPr/>
            <p:nvPr/>
          </p:nvSpPr>
          <p:spPr bwMode="auto">
            <a:xfrm>
              <a:off x="4032978"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3" name="Straight Arrow Connector 92"/>
            <p:cNvCxnSpPr>
              <a:stCxn id="19" idx="0"/>
            </p:cNvCxnSpPr>
            <p:nvPr/>
          </p:nvCxnSpPr>
          <p:spPr bwMode="auto">
            <a:xfrm flipV="1">
              <a:off x="4261578" y="4297684"/>
              <a:ext cx="18699" cy="43058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4200238" y="4396331"/>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3" name="Group 102"/>
          <p:cNvGrpSpPr/>
          <p:nvPr/>
        </p:nvGrpSpPr>
        <p:grpSpPr>
          <a:xfrm>
            <a:off x="6110994" y="4620599"/>
            <a:ext cx="779704" cy="764379"/>
            <a:chOff x="5344101" y="4344889"/>
            <a:chExt cx="779704" cy="764379"/>
          </a:xfrm>
        </p:grpSpPr>
        <p:sp>
          <p:nvSpPr>
            <p:cNvPr id="22" name="Oval 21"/>
            <p:cNvSpPr/>
            <p:nvPr/>
          </p:nvSpPr>
          <p:spPr bwMode="auto">
            <a:xfrm>
              <a:off x="5344101"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6" name="Straight Arrow Connector 95"/>
            <p:cNvCxnSpPr>
              <a:stCxn id="22" idx="0"/>
            </p:cNvCxnSpPr>
            <p:nvPr/>
          </p:nvCxnSpPr>
          <p:spPr bwMode="auto">
            <a:xfrm flipV="1">
              <a:off x="5572701" y="4344889"/>
              <a:ext cx="0" cy="383379"/>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1" name="TextBox 100"/>
            <p:cNvSpPr txBox="1"/>
            <p:nvPr/>
          </p:nvSpPr>
          <p:spPr>
            <a:xfrm>
              <a:off x="5493504" y="442186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spTree>
    <p:extLst>
      <p:ext uri="{BB962C8B-B14F-4D97-AF65-F5344CB8AC3E}">
        <p14:creationId xmlns:p14="http://schemas.microsoft.com/office/powerpoint/2010/main" val="2362893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Learning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44</a:t>
            </a:fld>
            <a:endParaRPr lang="en-US" b="1" dirty="0"/>
          </a:p>
        </p:txBody>
      </p:sp>
      <p:grpSp>
        <p:nvGrpSpPr>
          <p:cNvPr id="6" name="Group 5"/>
          <p:cNvGrpSpPr/>
          <p:nvPr/>
        </p:nvGrpSpPr>
        <p:grpSpPr>
          <a:xfrm>
            <a:off x="258439" y="2148245"/>
            <a:ext cx="8536633" cy="627221"/>
            <a:chOff x="216385" y="2133600"/>
            <a:chExt cx="8536633" cy="627221"/>
          </a:xfrm>
        </p:grpSpPr>
        <p:grpSp>
          <p:nvGrpSpPr>
            <p:cNvPr id="5" name="Group 4"/>
            <p:cNvGrpSpPr/>
            <p:nvPr/>
          </p:nvGrpSpPr>
          <p:grpSpPr>
            <a:xfrm>
              <a:off x="216385" y="2133600"/>
              <a:ext cx="770720" cy="627221"/>
              <a:chOff x="696398" y="3029306"/>
              <a:chExt cx="770720" cy="627221"/>
            </a:xfrm>
          </p:grpSpPr>
          <p:sp>
            <p:nvSpPr>
              <p:cNvPr id="2" name="Oval 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sp>
            <p:nvSpPr>
              <p:cNvPr id="3" name="TextBox 2"/>
              <p:cNvSpPr txBox="1"/>
              <p:nvPr/>
            </p:nvSpPr>
            <p:spPr>
              <a:xfrm>
                <a:off x="696398" y="3029306"/>
                <a:ext cx="409086" cy="369332"/>
              </a:xfrm>
              <a:prstGeom prst="rect">
                <a:avLst/>
              </a:prstGeom>
              <a:noFill/>
            </p:spPr>
            <p:txBody>
              <a:bodyPr wrap="none" rtlCol="0">
                <a:spAutoFit/>
              </a:bodyPr>
              <a:lstStyle/>
              <a:p>
                <a:r>
                  <a:rPr lang="en-US" sz="1800" b="0" dirty="0" smtClean="0">
                    <a:solidFill>
                      <a:srgbClr val="002060"/>
                    </a:solidFill>
                  </a:rPr>
                  <a:t>n1</a:t>
                </a:r>
                <a:endParaRPr lang="en-US" sz="1800" b="0" dirty="0">
                  <a:solidFill>
                    <a:srgbClr val="002060"/>
                  </a:solidFill>
                </a:endParaRPr>
              </a:p>
            </p:txBody>
          </p:sp>
        </p:grpSp>
        <p:grpSp>
          <p:nvGrpSpPr>
            <p:cNvPr id="9" name="Group 8"/>
            <p:cNvGrpSpPr/>
            <p:nvPr/>
          </p:nvGrpSpPr>
          <p:grpSpPr>
            <a:xfrm>
              <a:off x="1066202" y="2133600"/>
              <a:ext cx="770720" cy="627221"/>
              <a:chOff x="696398" y="3029306"/>
              <a:chExt cx="770720" cy="627221"/>
            </a:xfrm>
          </p:grpSpPr>
          <p:sp>
            <p:nvSpPr>
              <p:cNvPr id="10" name="Oval 9"/>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x</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1" name="TextBox 10"/>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n2</a:t>
                </a:r>
                <a:endParaRPr lang="en-US" sz="1800" b="0" dirty="0">
                  <a:solidFill>
                    <a:srgbClr val="002060"/>
                  </a:solidFill>
                </a:endParaRPr>
              </a:p>
            </p:txBody>
          </p:sp>
        </p:grpSp>
        <p:grpSp>
          <p:nvGrpSpPr>
            <p:cNvPr id="12" name="Group 11"/>
            <p:cNvGrpSpPr/>
            <p:nvPr/>
          </p:nvGrpSpPr>
          <p:grpSpPr>
            <a:xfrm>
              <a:off x="1919306" y="2133600"/>
              <a:ext cx="770720" cy="627221"/>
              <a:chOff x="696398" y="3029306"/>
              <a:chExt cx="770720" cy="627221"/>
            </a:xfrm>
          </p:grpSpPr>
          <p:sp>
            <p:nvSpPr>
              <p:cNvPr id="13" name="Oval 12"/>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4" name="TextBox 13"/>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n3</a:t>
                </a:r>
                <a:endParaRPr lang="en-US" sz="1800" b="0" dirty="0">
                  <a:solidFill>
                    <a:srgbClr val="002060"/>
                  </a:solidFill>
                </a:endParaRPr>
              </a:p>
            </p:txBody>
          </p:sp>
        </p:grpSp>
        <p:grpSp>
          <p:nvGrpSpPr>
            <p:cNvPr id="15" name="Group 14"/>
            <p:cNvGrpSpPr/>
            <p:nvPr/>
          </p:nvGrpSpPr>
          <p:grpSpPr>
            <a:xfrm>
              <a:off x="2875636" y="2133600"/>
              <a:ext cx="770720" cy="627221"/>
              <a:chOff x="696398" y="3029306"/>
              <a:chExt cx="770720" cy="627221"/>
            </a:xfrm>
          </p:grpSpPr>
          <p:sp>
            <p:nvSpPr>
              <p:cNvPr id="16" name="Oval 15"/>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7" name="TextBox 16"/>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n4</a:t>
                </a:r>
                <a:endParaRPr lang="en-US" sz="1800" b="0" dirty="0">
                  <a:solidFill>
                    <a:srgbClr val="002060"/>
                  </a:solidFill>
                </a:endParaRPr>
              </a:p>
            </p:txBody>
          </p:sp>
        </p:grpSp>
        <p:grpSp>
          <p:nvGrpSpPr>
            <p:cNvPr id="18" name="Group 17"/>
            <p:cNvGrpSpPr/>
            <p:nvPr/>
          </p:nvGrpSpPr>
          <p:grpSpPr>
            <a:xfrm>
              <a:off x="3719458" y="2133600"/>
              <a:ext cx="770720" cy="627221"/>
              <a:chOff x="696398" y="3029306"/>
              <a:chExt cx="770720" cy="627221"/>
            </a:xfrm>
          </p:grpSpPr>
          <p:sp>
            <p:nvSpPr>
              <p:cNvPr id="19" name="Oval 18"/>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0" name="TextBox 19"/>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n5</a:t>
                </a:r>
                <a:endParaRPr lang="en-US" sz="1800" b="0" dirty="0">
                  <a:solidFill>
                    <a:srgbClr val="002060"/>
                  </a:solidFill>
                </a:endParaRPr>
              </a:p>
            </p:txBody>
          </p:sp>
        </p:grpSp>
        <p:grpSp>
          <p:nvGrpSpPr>
            <p:cNvPr id="21" name="Group 20"/>
            <p:cNvGrpSpPr/>
            <p:nvPr/>
          </p:nvGrpSpPr>
          <p:grpSpPr>
            <a:xfrm>
              <a:off x="4566378" y="2133600"/>
              <a:ext cx="770720" cy="627221"/>
              <a:chOff x="696398" y="3029306"/>
              <a:chExt cx="770720" cy="627221"/>
            </a:xfrm>
          </p:grpSpPr>
          <p:sp>
            <p:nvSpPr>
              <p:cNvPr id="22" name="Oval 2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3" name="TextBox 22"/>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n6</a:t>
                </a:r>
                <a:endParaRPr lang="en-US" sz="1800" b="0" dirty="0">
                  <a:solidFill>
                    <a:srgbClr val="002060"/>
                  </a:solidFill>
                </a:endParaRPr>
              </a:p>
            </p:txBody>
          </p:sp>
        </p:grpSp>
        <p:grpSp>
          <p:nvGrpSpPr>
            <p:cNvPr id="24" name="Group 23"/>
            <p:cNvGrpSpPr/>
            <p:nvPr/>
          </p:nvGrpSpPr>
          <p:grpSpPr>
            <a:xfrm>
              <a:off x="5337098" y="2133600"/>
              <a:ext cx="770720" cy="627221"/>
              <a:chOff x="696398" y="3029306"/>
              <a:chExt cx="770720" cy="627221"/>
            </a:xfrm>
          </p:grpSpPr>
          <p:sp>
            <p:nvSpPr>
              <p:cNvPr id="25" name="Oval 24"/>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6" name="TextBox 25"/>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n7</a:t>
                </a:r>
                <a:endParaRPr lang="en-US" sz="1800" b="0" dirty="0">
                  <a:solidFill>
                    <a:srgbClr val="002060"/>
                  </a:solidFill>
                </a:endParaRPr>
              </a:p>
            </p:txBody>
          </p:sp>
        </p:grpSp>
        <p:grpSp>
          <p:nvGrpSpPr>
            <p:cNvPr id="27" name="Group 26"/>
            <p:cNvGrpSpPr/>
            <p:nvPr/>
          </p:nvGrpSpPr>
          <p:grpSpPr>
            <a:xfrm>
              <a:off x="6107818" y="2133600"/>
              <a:ext cx="770720" cy="627221"/>
              <a:chOff x="696398" y="3029306"/>
              <a:chExt cx="770720" cy="627221"/>
            </a:xfrm>
          </p:grpSpPr>
          <p:sp>
            <p:nvSpPr>
              <p:cNvPr id="28" name="Oval 27"/>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9" name="TextBox 28"/>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n8</a:t>
                </a:r>
                <a:endParaRPr lang="en-US" sz="1800" b="0" dirty="0">
                  <a:solidFill>
                    <a:srgbClr val="002060"/>
                  </a:solidFill>
                </a:endParaRPr>
              </a:p>
            </p:txBody>
          </p:sp>
        </p:grpSp>
        <p:grpSp>
          <p:nvGrpSpPr>
            <p:cNvPr id="30" name="Group 29"/>
            <p:cNvGrpSpPr/>
            <p:nvPr/>
          </p:nvGrpSpPr>
          <p:grpSpPr>
            <a:xfrm>
              <a:off x="6939182" y="2133600"/>
              <a:ext cx="770720" cy="627221"/>
              <a:chOff x="696398" y="3029306"/>
              <a:chExt cx="770720" cy="627221"/>
            </a:xfrm>
          </p:grpSpPr>
          <p:sp>
            <p:nvSpPr>
              <p:cNvPr id="31" name="Oval 30"/>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32" name="TextBox 31"/>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n9</a:t>
                </a:r>
                <a:endParaRPr lang="en-US" sz="1800" b="0" dirty="0">
                  <a:solidFill>
                    <a:srgbClr val="002060"/>
                  </a:solidFill>
                </a:endParaRPr>
              </a:p>
            </p:txBody>
          </p:sp>
        </p:grpSp>
        <p:grpSp>
          <p:nvGrpSpPr>
            <p:cNvPr id="33" name="Group 32"/>
            <p:cNvGrpSpPr/>
            <p:nvPr/>
          </p:nvGrpSpPr>
          <p:grpSpPr>
            <a:xfrm>
              <a:off x="7838618" y="2133600"/>
              <a:ext cx="914400" cy="627221"/>
              <a:chOff x="696398" y="3029306"/>
              <a:chExt cx="914400" cy="627221"/>
            </a:xfrm>
          </p:grpSpPr>
          <p:sp>
            <p:nvSpPr>
              <p:cNvPr id="34" name="Oval 33"/>
              <p:cNvSpPr/>
              <p:nvPr/>
            </p:nvSpPr>
            <p:spPr bwMode="auto">
              <a:xfrm>
                <a:off x="1009918" y="3275527"/>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sp>
            <p:nvSpPr>
              <p:cNvPr id="35" name="TextBox 34"/>
              <p:cNvSpPr txBox="1"/>
              <p:nvPr/>
            </p:nvSpPr>
            <p:spPr>
              <a:xfrm>
                <a:off x="696398" y="3029306"/>
                <a:ext cx="550151" cy="369332"/>
              </a:xfrm>
              <a:prstGeom prst="rect">
                <a:avLst/>
              </a:prstGeom>
              <a:noFill/>
            </p:spPr>
            <p:txBody>
              <a:bodyPr wrap="none" rtlCol="0">
                <a:spAutoFit/>
              </a:bodyPr>
              <a:lstStyle/>
              <a:p>
                <a:r>
                  <a:rPr lang="en-US" sz="1800" b="0" dirty="0" smtClean="0">
                    <a:solidFill>
                      <a:srgbClr val="002060"/>
                    </a:solidFill>
                  </a:rPr>
                  <a:t>n10</a:t>
                </a:r>
                <a:endParaRPr lang="en-US" sz="1800" b="0" dirty="0">
                  <a:solidFill>
                    <a:srgbClr val="002060"/>
                  </a:solidFill>
                </a:endParaRPr>
              </a:p>
            </p:txBody>
          </p:sp>
        </p:grpSp>
      </p:grpSp>
      <p:sp>
        <p:nvSpPr>
          <p:cNvPr id="37" name="Rectangle 3"/>
          <p:cNvSpPr txBox="1">
            <a:spLocks noChangeArrowheads="1"/>
          </p:cNvSpPr>
          <p:nvPr/>
        </p:nvSpPr>
        <p:spPr bwMode="auto">
          <a:xfrm>
            <a:off x="128386" y="3271152"/>
            <a:ext cx="879674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Synthesis Constraints:</a:t>
            </a:r>
            <a:endParaRPr lang="en-US" altLang="ko-KR" sz="1200" b="0" kern="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b="0" i="1" kern="0" dirty="0" smtClean="0">
                <a:solidFill>
                  <a:srgbClr val="006600"/>
                </a:solidFill>
                <a:ea typeface="Gulim" pitchFamily="34" charset="-127"/>
              </a:rPr>
              <a:t>	</a:t>
            </a:r>
            <a:r>
              <a:rPr lang="en-US" altLang="ko-KR" sz="2000" b="0" kern="0" dirty="0">
                <a:solidFill>
                  <a:srgbClr val="006600"/>
                </a:solidFill>
                <a:ea typeface="Gulim" pitchFamily="34" charset="-127"/>
              </a:rPr>
              <a:t>Shape is a </a:t>
            </a:r>
            <a:r>
              <a:rPr lang="en-US" altLang="ko-KR" sz="2000" b="0" kern="0" dirty="0" smtClean="0">
                <a:solidFill>
                  <a:srgbClr val="006600"/>
                </a:solidFill>
                <a:ea typeface="Gulim" pitchFamily="34" charset="-127"/>
              </a:rPr>
              <a:t>DAG, Types are consistent</a:t>
            </a:r>
          </a:p>
          <a:p>
            <a:pPr marL="0" indent="0">
              <a:lnSpc>
                <a:spcPct val="80000"/>
              </a:lnSpc>
              <a:spcBef>
                <a:spcPct val="35000"/>
              </a:spcBef>
              <a:buClr>
                <a:srgbClr val="006600"/>
              </a:buClr>
              <a:buNone/>
            </a:pPr>
            <a:r>
              <a:rPr lang="en-US" altLang="ko-KR" sz="2000" b="0" kern="0" dirty="0" smtClean="0">
                <a:solidFill>
                  <a:srgbClr val="006600"/>
                </a:solidFill>
                <a:ea typeface="Gulim" pitchFamily="34" charset="-127"/>
              </a:rPr>
              <a:t>	Spec </a:t>
            </a:r>
            <a:r>
              <a:rPr lang="en-US" altLang="ko-KR" sz="2000" b="0" kern="0" dirty="0" smtClean="0">
                <a:solidFill>
                  <a:srgbClr val="006600"/>
                </a:solidFill>
                <a:latin typeface="Symbol" pitchFamily="18" charset="2"/>
                <a:ea typeface="Gulim" pitchFamily="34" charset="-127"/>
              </a:rPr>
              <a:t>j</a:t>
            </a:r>
            <a:r>
              <a:rPr lang="en-US" altLang="ko-KR" sz="2000" b="0" kern="0" dirty="0" smtClean="0">
                <a:solidFill>
                  <a:srgbClr val="006600"/>
                </a:solidFill>
                <a:ea typeface="Gulim" pitchFamily="34" charset="-127"/>
              </a:rPr>
              <a:t>[f/e] is satisfied on every concrete input values in I</a:t>
            </a:r>
          </a:p>
        </p:txBody>
      </p:sp>
      <p:sp>
        <p:nvSpPr>
          <p:cNvPr id="38" name="Rectangle 3"/>
          <p:cNvSpPr txBox="1">
            <a:spLocks noChangeArrowheads="1"/>
          </p:cNvSpPr>
          <p:nvPr/>
        </p:nvSpPr>
        <p:spPr bwMode="auto">
          <a:xfrm>
            <a:off x="128386" y="4602953"/>
            <a:ext cx="879674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Use an SMT solver (Z3) to find a satisfying solution.</a:t>
            </a:r>
          </a:p>
        </p:txBody>
      </p:sp>
      <p:sp>
        <p:nvSpPr>
          <p:cNvPr id="39" name="Rectangle 3"/>
          <p:cNvSpPr txBox="1">
            <a:spLocks noChangeArrowheads="1"/>
          </p:cNvSpPr>
          <p:nvPr/>
        </p:nvSpPr>
        <p:spPr bwMode="auto">
          <a:xfrm>
            <a:off x="128386" y="5202234"/>
            <a:ext cx="8796740" cy="8175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If synthesis fails, try increasing the number of occurrences of components in the library in an outer loop</a:t>
            </a:r>
          </a:p>
        </p:txBody>
      </p:sp>
      <p:sp>
        <p:nvSpPr>
          <p:cNvPr id="42" name="Rectangle 3"/>
          <p:cNvSpPr txBox="1">
            <a:spLocks noChangeArrowheads="1"/>
          </p:cNvSpPr>
          <p:nvPr/>
        </p:nvSpPr>
        <p:spPr bwMode="auto">
          <a:xfrm>
            <a:off x="91808" y="1143000"/>
            <a:ext cx="9144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Start with a library consisting of some number of occurrences of each component. </a:t>
            </a:r>
            <a:endParaRPr lang="en-US" altLang="ko-KR" sz="2000" b="0" kern="0" dirty="0" smtClean="0">
              <a:solidFill>
                <a:srgbClr val="FF00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b="0" kern="0" dirty="0" smtClean="0">
              <a:ea typeface="Gulim" pitchFamily="34" charset="-127"/>
            </a:endParaRPr>
          </a:p>
        </p:txBody>
      </p:sp>
    </p:spTree>
    <p:extLst>
      <p:ext uri="{BB962C8B-B14F-4D97-AF65-F5344CB8AC3E}">
        <p14:creationId xmlns:p14="http://schemas.microsoft.com/office/powerpoint/2010/main" val="917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Learning</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Idea: Find desired expression e by probabilistic walk on graph where nodes are expressions and edges capture single-edits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Metropolis-Hastings Algorithm: Given a probability distribution P over domain X, and an </a:t>
            </a:r>
            <a:r>
              <a:rPr lang="en-US" altLang="ko-KR" sz="2000" dirty="0" err="1" smtClean="0">
                <a:solidFill>
                  <a:srgbClr val="006600"/>
                </a:solidFill>
                <a:ea typeface="Gulim" pitchFamily="34" charset="-127"/>
              </a:rPr>
              <a:t>ergodic</a:t>
            </a:r>
            <a:r>
              <a:rPr lang="en-US" altLang="ko-KR" sz="2000" dirty="0" smtClean="0">
                <a:solidFill>
                  <a:srgbClr val="006600"/>
                </a:solidFill>
                <a:ea typeface="Gulim" pitchFamily="34" charset="-127"/>
              </a:rPr>
              <a:t> Markov chain over X, samples from 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expression size n. X is the set of expressions E</a:t>
            </a:r>
            <a:r>
              <a:rPr lang="en-US" altLang="ko-KR" sz="2000" baseline="-25000" dirty="0" smtClean="0">
                <a:solidFill>
                  <a:srgbClr val="006600"/>
                </a:solidFill>
                <a:ea typeface="Gulim" pitchFamily="34" charset="-127"/>
              </a:rPr>
              <a:t>n</a:t>
            </a:r>
            <a:r>
              <a:rPr lang="en-US" altLang="ko-KR" sz="2000" dirty="0" smtClean="0">
                <a:solidFill>
                  <a:srgbClr val="006600"/>
                </a:solidFill>
                <a:ea typeface="Gulim" pitchFamily="34" charset="-127"/>
              </a:rPr>
              <a:t> of size n. P(e) ∝Score(e) (“Extent to which e meets the spec φ”)</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a given set </a:t>
            </a:r>
            <a:r>
              <a:rPr lang="en-US" altLang="ko-KR" sz="2000" dirty="0" smtClean="0">
                <a:solidFill>
                  <a:srgbClr val="006600"/>
                </a:solidFill>
                <a:ea typeface="Gulim" pitchFamily="34" charset="-127"/>
              </a:rPr>
              <a:t>Examples</a:t>
            </a:r>
            <a:r>
              <a:rPr lang="en-US" altLang="ko-KR" sz="2000" dirty="0" smtClean="0">
                <a:solidFill>
                  <a:srgbClr val="006600"/>
                </a:solidFill>
                <a:ea typeface="Gulim" pitchFamily="34" charset="-127"/>
              </a:rPr>
              <a:t>, </a:t>
            </a:r>
            <a:r>
              <a:rPr lang="en-US" altLang="ko-KR" sz="2000" dirty="0" smtClean="0">
                <a:solidFill>
                  <a:srgbClr val="006600"/>
                </a:solidFill>
                <a:ea typeface="Gulim" pitchFamily="34" charset="-127"/>
              </a:rPr>
              <a:t>Score(e) = exp( - 0.5 Wrong(e)), where Wrong(e) = No of </a:t>
            </a:r>
            <a:r>
              <a:rPr lang="en-US" altLang="ko-KR" sz="2000" dirty="0" smtClean="0">
                <a:solidFill>
                  <a:srgbClr val="006600"/>
                </a:solidFill>
                <a:ea typeface="Gulim" pitchFamily="34" charset="-127"/>
              </a:rPr>
              <a:t>inputs in </a:t>
            </a:r>
            <a:r>
              <a:rPr lang="en-US" altLang="ko-KR" sz="2000" dirty="0" smtClean="0">
                <a:solidFill>
                  <a:srgbClr val="006600"/>
                </a:solidFill>
                <a:ea typeface="Gulim" pitchFamily="34" charset="-127"/>
              </a:rPr>
              <a:t>Examples  </a:t>
            </a:r>
            <a:r>
              <a:rPr lang="en-US" altLang="ko-KR" sz="2000" dirty="0" smtClean="0">
                <a:solidFill>
                  <a:srgbClr val="006600"/>
                </a:solidFill>
                <a:ea typeface="Gulim" pitchFamily="34" charset="-127"/>
              </a:rPr>
              <a:t>for which ~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 [f/e]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Score(e) is large when Wrong(e) is small. Expressions e with Wrong(e) = 0 more likely to be chosen in the limit than any other expression</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45</a:t>
            </a:fld>
            <a:endParaRPr lang="en-US" b="1" dirty="0"/>
          </a:p>
        </p:txBody>
      </p:sp>
    </p:spTree>
    <p:extLst>
      <p:ext uri="{BB962C8B-B14F-4D97-AF65-F5344CB8AC3E}">
        <p14:creationId xmlns:p14="http://schemas.microsoft.com/office/powerpoint/2010/main" val="24531774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1143000"/>
            <a:ext cx="9144000" cy="190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candidate expression e sampled uniformly from E</a:t>
            </a:r>
            <a:r>
              <a:rPr lang="en-US" altLang="ko-KR" sz="2000" baseline="-25000" dirty="0" smtClean="0">
                <a:solidFill>
                  <a:srgbClr val="006600"/>
                </a:solidFill>
                <a:ea typeface="Gulim" pitchFamily="34" charset="-127"/>
              </a:rPr>
              <a:t>n</a:t>
            </a:r>
          </a:p>
          <a:p>
            <a:pPr>
              <a:lnSpc>
                <a:spcPct val="80000"/>
              </a:lnSpc>
              <a:spcBef>
                <a:spcPct val="35000"/>
              </a:spcBef>
              <a:buClr>
                <a:srgbClr val="006600"/>
              </a:buClr>
              <a:buFont typeface="Wingdings" pitchFamily="2" charset="2"/>
              <a:buChar char="q"/>
            </a:pPr>
            <a:endParaRPr lang="en-US" altLang="ko-KR" sz="2000" baseline="-25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When Score(e) = 1, return 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Pick node v in parse tree of e uniformly at random. Replace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rooted at e with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of same size, sampled uniformly</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Learning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46</a:t>
            </a:fld>
            <a:endParaRPr lang="en-US" b="1" dirty="0"/>
          </a:p>
        </p:txBody>
      </p:sp>
      <p:grpSp>
        <p:nvGrpSpPr>
          <p:cNvPr id="35" name="Group 34"/>
          <p:cNvGrpSpPr/>
          <p:nvPr/>
        </p:nvGrpSpPr>
        <p:grpSpPr>
          <a:xfrm>
            <a:off x="1143000" y="3048000"/>
            <a:ext cx="1676400" cy="1981200"/>
            <a:chOff x="762000" y="3352800"/>
            <a:chExt cx="1981200" cy="2286000"/>
          </a:xfrm>
        </p:grpSpPr>
        <p:sp>
          <p:nvSpPr>
            <p:cNvPr id="34" name="Rectangle 33"/>
            <p:cNvSpPr/>
            <p:nvPr/>
          </p:nvSpPr>
          <p:spPr bwMode="auto">
            <a:xfrm>
              <a:off x="762000" y="4343400"/>
              <a:ext cx="1524000" cy="1295400"/>
            </a:xfrm>
            <a:prstGeom prst="rect">
              <a:avLst/>
            </a:prstGeom>
            <a:solidFill>
              <a:srgbClr val="FF0000">
                <a:alpha val="50196"/>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6" name="Oval 5"/>
            <p:cNvSpPr/>
            <p:nvPr/>
          </p:nvSpPr>
          <p:spPr bwMode="auto">
            <a:xfrm>
              <a:off x="1835516" y="37632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7" name="Straight Arrow Connector 6"/>
            <p:cNvCxnSpPr>
              <a:endCxn id="6" idx="5"/>
            </p:cNvCxnSpPr>
            <p:nvPr/>
          </p:nvCxnSpPr>
          <p:spPr bwMode="auto">
            <a:xfrm flipH="1" flipV="1">
              <a:off x="2225761" y="40884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 name="Straight Arrow Connector 7"/>
            <p:cNvCxnSpPr>
              <a:endCxn id="6" idx="3"/>
            </p:cNvCxnSpPr>
            <p:nvPr/>
          </p:nvCxnSpPr>
          <p:spPr bwMode="auto">
            <a:xfrm flipV="1">
              <a:off x="1619824" y="40884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 name="TextBox 9"/>
            <p:cNvSpPr txBox="1"/>
            <p:nvPr/>
          </p:nvSpPr>
          <p:spPr>
            <a:xfrm>
              <a:off x="2462354" y="44196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11" name="Straight Arrow Connector 10"/>
            <p:cNvCxnSpPr>
              <a:stCxn id="6" idx="0"/>
            </p:cNvCxnSpPr>
            <p:nvPr/>
          </p:nvCxnSpPr>
          <p:spPr bwMode="auto">
            <a:xfrm flipV="1">
              <a:off x="2064116" y="33528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2" name="TextBox 11"/>
            <p:cNvSpPr txBox="1"/>
            <p:nvPr/>
          </p:nvSpPr>
          <p:spPr>
            <a:xfrm>
              <a:off x="2033876" y="3352800"/>
              <a:ext cx="282450" cy="307777"/>
            </a:xfrm>
            <a:prstGeom prst="rect">
              <a:avLst/>
            </a:prstGeom>
            <a:noFill/>
          </p:spPr>
          <p:txBody>
            <a:bodyPr wrap="none" rtlCol="0">
              <a:spAutoFit/>
            </a:bodyPr>
            <a:lstStyle/>
            <a:p>
              <a:r>
                <a:rPr lang="en-US" sz="1400" b="0" dirty="0" smtClean="0">
                  <a:solidFill>
                    <a:srgbClr val="002060"/>
                  </a:solidFill>
                </a:rPr>
                <a:t>e</a:t>
              </a:r>
              <a:endParaRPr lang="en-US" sz="1800" b="0" dirty="0">
                <a:solidFill>
                  <a:srgbClr val="002060"/>
                </a:solidFill>
              </a:endParaRPr>
            </a:p>
          </p:txBody>
        </p:sp>
        <p:sp>
          <p:nvSpPr>
            <p:cNvPr id="13" name="Oval 12"/>
            <p:cNvSpPr/>
            <p:nvPr/>
          </p:nvSpPr>
          <p:spPr bwMode="auto">
            <a:xfrm>
              <a:off x="1319354" y="44958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14" name="Straight Arrow Connector 13"/>
            <p:cNvCxnSpPr/>
            <p:nvPr/>
          </p:nvCxnSpPr>
          <p:spPr bwMode="auto">
            <a:xfrm flipH="1" flipV="1">
              <a:off x="1700354" y="48006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5" name="TextBox 14"/>
            <p:cNvSpPr txBox="1"/>
            <p:nvPr/>
          </p:nvSpPr>
          <p:spPr>
            <a:xfrm>
              <a:off x="1936947" y="5131756"/>
              <a:ext cx="280846" cy="307777"/>
            </a:xfrm>
            <a:prstGeom prst="rect">
              <a:avLst/>
            </a:prstGeom>
            <a:noFill/>
          </p:spPr>
          <p:txBody>
            <a:bodyPr wrap="none" rtlCol="0">
              <a:spAutoFit/>
            </a:bodyPr>
            <a:lstStyle/>
            <a:p>
              <a:r>
                <a:rPr lang="en-US" sz="1400" b="0" dirty="0" smtClean="0">
                  <a:solidFill>
                    <a:srgbClr val="002060"/>
                  </a:solidFill>
                </a:rPr>
                <a:t>y</a:t>
              </a:r>
              <a:endParaRPr lang="en-US" sz="1800" b="0" dirty="0">
                <a:solidFill>
                  <a:srgbClr val="002060"/>
                </a:solidFill>
              </a:endParaRPr>
            </a:p>
          </p:txBody>
        </p:sp>
        <p:cxnSp>
          <p:nvCxnSpPr>
            <p:cNvPr id="16" name="Straight Arrow Connector 15"/>
            <p:cNvCxnSpPr/>
            <p:nvPr/>
          </p:nvCxnSpPr>
          <p:spPr bwMode="auto">
            <a:xfrm flipV="1">
              <a:off x="1090754" y="48006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7" name="TextBox 16"/>
            <p:cNvSpPr txBox="1"/>
            <p:nvPr/>
          </p:nvSpPr>
          <p:spPr>
            <a:xfrm>
              <a:off x="862154" y="5178623"/>
              <a:ext cx="290464" cy="307777"/>
            </a:xfrm>
            <a:prstGeom prst="rect">
              <a:avLst/>
            </a:prstGeom>
            <a:noFill/>
          </p:spPr>
          <p:txBody>
            <a:bodyPr wrap="none" rtlCol="0">
              <a:spAutoFit/>
            </a:bodyPr>
            <a:lstStyle/>
            <a:p>
              <a:r>
                <a:rPr lang="en-US" sz="1400" b="0" dirty="0" smtClean="0">
                  <a:solidFill>
                    <a:srgbClr val="002060"/>
                  </a:solidFill>
                </a:rPr>
                <a:t>x</a:t>
              </a:r>
              <a:endParaRPr lang="en-US" sz="1800" b="0" dirty="0">
                <a:solidFill>
                  <a:srgbClr val="002060"/>
                </a:solidFill>
              </a:endParaRPr>
            </a:p>
          </p:txBody>
        </p:sp>
      </p:grpSp>
      <p:grpSp>
        <p:nvGrpSpPr>
          <p:cNvPr id="19" name="Group 18"/>
          <p:cNvGrpSpPr/>
          <p:nvPr/>
        </p:nvGrpSpPr>
        <p:grpSpPr>
          <a:xfrm>
            <a:off x="5105400" y="3124200"/>
            <a:ext cx="1600200" cy="1905000"/>
            <a:chOff x="381000" y="3505200"/>
            <a:chExt cx="1881046" cy="2133600"/>
          </a:xfrm>
        </p:grpSpPr>
        <p:sp>
          <p:nvSpPr>
            <p:cNvPr id="20" name="Oval 19"/>
            <p:cNvSpPr/>
            <p:nvPr/>
          </p:nvSpPr>
          <p:spPr bwMode="auto">
            <a:xfrm>
              <a:off x="1354362" y="39156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1" name="Straight Arrow Connector 20"/>
            <p:cNvCxnSpPr>
              <a:endCxn id="20" idx="5"/>
            </p:cNvCxnSpPr>
            <p:nvPr/>
          </p:nvCxnSpPr>
          <p:spPr bwMode="auto">
            <a:xfrm flipH="1" flipV="1">
              <a:off x="1744607" y="42408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22" name="Straight Arrow Connector 21"/>
            <p:cNvCxnSpPr>
              <a:endCxn id="20" idx="3"/>
            </p:cNvCxnSpPr>
            <p:nvPr/>
          </p:nvCxnSpPr>
          <p:spPr bwMode="auto">
            <a:xfrm flipV="1">
              <a:off x="1138670" y="42408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3" name="TextBox 22"/>
            <p:cNvSpPr txBox="1"/>
            <p:nvPr/>
          </p:nvSpPr>
          <p:spPr>
            <a:xfrm>
              <a:off x="1981200" y="45720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24" name="Straight Arrow Connector 23"/>
            <p:cNvCxnSpPr>
              <a:stCxn id="20" idx="0"/>
            </p:cNvCxnSpPr>
            <p:nvPr/>
          </p:nvCxnSpPr>
          <p:spPr bwMode="auto">
            <a:xfrm flipV="1">
              <a:off x="1582962" y="35052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5" name="TextBox 24"/>
            <p:cNvSpPr txBox="1"/>
            <p:nvPr/>
          </p:nvSpPr>
          <p:spPr>
            <a:xfrm>
              <a:off x="1552722" y="3505200"/>
              <a:ext cx="324128" cy="369332"/>
            </a:xfrm>
            <a:prstGeom prst="rect">
              <a:avLst/>
            </a:prstGeom>
            <a:noFill/>
          </p:spPr>
          <p:txBody>
            <a:bodyPr wrap="none" rtlCol="0">
              <a:spAutoFit/>
            </a:bodyPr>
            <a:lstStyle/>
            <a:p>
              <a:r>
                <a:rPr lang="en-US" sz="1400" b="0" dirty="0" smtClean="0">
                  <a:solidFill>
                    <a:srgbClr val="002060"/>
                  </a:solidFill>
                </a:rPr>
                <a:t>e</a:t>
              </a:r>
              <a:r>
                <a:rPr lang="en-US" sz="1800" b="0" dirty="0" smtClean="0">
                  <a:solidFill>
                    <a:srgbClr val="002060"/>
                  </a:solidFill>
                </a:rPr>
                <a:t>’</a:t>
              </a:r>
              <a:endParaRPr lang="en-US" sz="1400" b="0" dirty="0" smtClean="0">
                <a:solidFill>
                  <a:srgbClr val="002060"/>
                </a:solidFill>
              </a:endParaRPr>
            </a:p>
          </p:txBody>
        </p:sp>
        <p:sp>
          <p:nvSpPr>
            <p:cNvPr id="26" name="Oval 25"/>
            <p:cNvSpPr/>
            <p:nvPr/>
          </p:nvSpPr>
          <p:spPr bwMode="auto">
            <a:xfrm>
              <a:off x="838200" y="46482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7" name="Straight Arrow Connector 26"/>
            <p:cNvCxnSpPr/>
            <p:nvPr/>
          </p:nvCxnSpPr>
          <p:spPr bwMode="auto">
            <a:xfrm flipH="1" flipV="1">
              <a:off x="1219200" y="49530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8" name="TextBox 27"/>
            <p:cNvSpPr txBox="1"/>
            <p:nvPr/>
          </p:nvSpPr>
          <p:spPr>
            <a:xfrm>
              <a:off x="1455793" y="5284156"/>
              <a:ext cx="264816" cy="307777"/>
            </a:xfrm>
            <a:prstGeom prst="rect">
              <a:avLst/>
            </a:prstGeom>
            <a:noFill/>
          </p:spPr>
          <p:txBody>
            <a:bodyPr wrap="none" rtlCol="0">
              <a:spAutoFit/>
            </a:bodyPr>
            <a:lstStyle/>
            <a:p>
              <a:r>
                <a:rPr lang="en-US" sz="1400" b="0" dirty="0" smtClean="0">
                  <a:solidFill>
                    <a:srgbClr val="002060"/>
                  </a:solidFill>
                </a:rPr>
                <a:t>1</a:t>
              </a:r>
              <a:endParaRPr lang="en-US" sz="1800" b="0" dirty="0">
                <a:solidFill>
                  <a:srgbClr val="002060"/>
                </a:solidFill>
              </a:endParaRPr>
            </a:p>
          </p:txBody>
        </p:sp>
        <p:cxnSp>
          <p:nvCxnSpPr>
            <p:cNvPr id="29" name="Straight Arrow Connector 28"/>
            <p:cNvCxnSpPr/>
            <p:nvPr/>
          </p:nvCxnSpPr>
          <p:spPr bwMode="auto">
            <a:xfrm flipV="1">
              <a:off x="609600" y="49530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0" name="TextBox 29"/>
            <p:cNvSpPr txBox="1"/>
            <p:nvPr/>
          </p:nvSpPr>
          <p:spPr>
            <a:xfrm>
              <a:off x="381000" y="5331023"/>
              <a:ext cx="290464"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grpSp>
      <p:cxnSp>
        <p:nvCxnSpPr>
          <p:cNvPr id="31" name="Straight Arrow Connector 30"/>
          <p:cNvCxnSpPr/>
          <p:nvPr/>
        </p:nvCxnSpPr>
        <p:spPr bwMode="auto">
          <a:xfrm flipV="1">
            <a:off x="3124200" y="4038599"/>
            <a:ext cx="1905000" cy="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2" name="Rectangle 3"/>
          <p:cNvSpPr txBox="1">
            <a:spLocks noChangeArrowheads="1"/>
          </p:cNvSpPr>
          <p:nvPr/>
        </p:nvSpPr>
        <p:spPr bwMode="auto">
          <a:xfrm>
            <a:off x="152400" y="5105400"/>
            <a:ext cx="8991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35000"/>
              </a:spcBef>
              <a:spcAft>
                <a:spcPct val="0"/>
              </a:spcAft>
              <a:buClr>
                <a:srgbClr val="006600"/>
              </a:buClr>
              <a:buSzTx/>
              <a:buFontTx/>
              <a:buNone/>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With probability min{ 1, Score(e’)/Score(e) }, replace e with e’</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Outer loop responsible for updating expression size n</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p:txBody>
      </p:sp>
    </p:spTree>
    <p:extLst>
      <p:ext uri="{BB962C8B-B14F-4D97-AF65-F5344CB8AC3E}">
        <p14:creationId xmlns:p14="http://schemas.microsoft.com/office/powerpoint/2010/main" val="40868310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Solvers 		Synthesis Tools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47</a:t>
            </a:fld>
            <a:endParaRPr lang="en-US" b="1" dirty="0"/>
          </a:p>
        </p:txBody>
      </p:sp>
      <p:sp>
        <p:nvSpPr>
          <p:cNvPr id="6" name="TextBox 5"/>
          <p:cNvSpPr txBox="1"/>
          <p:nvPr/>
        </p:nvSpPr>
        <p:spPr>
          <a:xfrm>
            <a:off x="457200" y="3124200"/>
            <a:ext cx="83058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SYNTH-LIB Standardized Interchange Format</a:t>
            </a:r>
          </a:p>
          <a:p>
            <a:r>
              <a:rPr lang="en-US" sz="2000" b="0" dirty="0">
                <a:solidFill>
                  <a:srgbClr val="C00000"/>
                </a:solidFill>
              </a:rPr>
              <a:t>	</a:t>
            </a:r>
            <a:r>
              <a:rPr lang="en-US" sz="2000" b="0" dirty="0" smtClean="0">
                <a:solidFill>
                  <a:srgbClr val="003300"/>
                </a:solidFill>
              </a:rPr>
              <a:t>Problem classification + Benchmark repository</a:t>
            </a:r>
          </a:p>
          <a:p>
            <a:r>
              <a:rPr lang="en-US" sz="2000" b="0" dirty="0" smtClean="0">
                <a:solidFill>
                  <a:srgbClr val="C00000"/>
                </a:solidFill>
              </a:rPr>
              <a:t>+ </a:t>
            </a:r>
            <a:r>
              <a:rPr lang="en-US" sz="2000" b="0" dirty="0" err="1" smtClean="0">
                <a:solidFill>
                  <a:srgbClr val="C00000"/>
                </a:solidFill>
              </a:rPr>
              <a:t>SyGuS</a:t>
            </a:r>
            <a:r>
              <a:rPr lang="en-US" sz="2000" b="0" dirty="0" smtClean="0">
                <a:solidFill>
                  <a:srgbClr val="C00000"/>
                </a:solidFill>
              </a:rPr>
              <a:t>-COMP (Competition for solvers) held since </a:t>
            </a:r>
            <a:r>
              <a:rPr lang="en-US" sz="2000" b="0" dirty="0" err="1" smtClean="0">
                <a:solidFill>
                  <a:srgbClr val="C00000"/>
                </a:solidFill>
              </a:rPr>
              <a:t>FLoC</a:t>
            </a:r>
            <a:r>
              <a:rPr lang="en-US" sz="2000" b="0" dirty="0" smtClean="0">
                <a:solidFill>
                  <a:srgbClr val="C00000"/>
                </a:solidFill>
              </a:rPr>
              <a:t> 2014</a:t>
            </a:r>
            <a:endParaRPr lang="en-US" sz="2000" b="0" dirty="0">
              <a:solidFill>
                <a:srgbClr val="C00000"/>
              </a:solidFill>
            </a:endParaRPr>
          </a:p>
        </p:txBody>
      </p:sp>
      <p:sp>
        <p:nvSpPr>
          <p:cNvPr id="21" name="Oval 20"/>
          <p:cNvSpPr/>
          <p:nvPr/>
        </p:nvSpPr>
        <p:spPr bwMode="auto">
          <a:xfrm>
            <a:off x="609600" y="1263028"/>
            <a:ext cx="1752600" cy="990599"/>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optimization</a:t>
            </a:r>
          </a:p>
        </p:txBody>
      </p:sp>
      <p:sp>
        <p:nvSpPr>
          <p:cNvPr id="22" name="Oval 21"/>
          <p:cNvSpPr/>
          <p:nvPr/>
        </p:nvSpPr>
        <p:spPr bwMode="auto">
          <a:xfrm>
            <a:off x="2779690" y="1344057"/>
            <a:ext cx="15637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repair</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3" name="Oval 22"/>
          <p:cNvSpPr/>
          <p:nvPr/>
        </p:nvSpPr>
        <p:spPr bwMode="auto">
          <a:xfrm>
            <a:off x="4610100" y="1253193"/>
            <a:ext cx="1866900" cy="1010268"/>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Programming</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a:t>b</a:t>
            </a:r>
            <a:r>
              <a:rPr kumimoji="0" lang="en-US" sz="2000" b="0" i="0" u="none" strike="noStrike" cap="none" normalizeH="0" baseline="0" dirty="0" smtClean="0">
                <a:ln>
                  <a:noFill/>
                </a:ln>
                <a:solidFill>
                  <a:schemeClr val="accent2"/>
                </a:solidFill>
                <a:effectLst/>
                <a:latin typeface="Comic Sans MS" pitchFamily="66" charset="0"/>
              </a:rPr>
              <a:t>y</a:t>
            </a:r>
            <a:r>
              <a:rPr kumimoji="0" lang="en-US" sz="2000" b="0" i="0" u="none" strike="noStrike" cap="none" normalizeH="0" dirty="0" smtClean="0">
                <a:ln>
                  <a:noFill/>
                </a:ln>
                <a:solidFill>
                  <a:schemeClr val="accent2"/>
                </a:solidFill>
                <a:effectLst/>
                <a:latin typeface="Comic Sans MS" pitchFamily="66" charset="0"/>
              </a:rPr>
              <a:t> examples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6665890" y="1344057"/>
            <a:ext cx="20971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Invariant</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generation</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5" name="Straight Arrow Connector 24"/>
          <p:cNvCxnSpPr>
            <a:stCxn id="22" idx="4"/>
          </p:cNvCxnSpPr>
          <p:nvPr/>
        </p:nvCxnSpPr>
        <p:spPr bwMode="auto">
          <a:xfrm>
            <a:off x="3561545" y="2172598"/>
            <a:ext cx="40783" cy="951602"/>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540331" y="2253627"/>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7" name="Straight Arrow Connector 26"/>
          <p:cNvCxnSpPr>
            <a:stCxn id="24" idx="4"/>
          </p:cNvCxnSpPr>
          <p:nvPr/>
        </p:nvCxnSpPr>
        <p:spPr bwMode="auto">
          <a:xfrm flipH="1">
            <a:off x="7186411" y="2172598"/>
            <a:ext cx="528034" cy="927269"/>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8" name="Straight Arrow Connector 27"/>
          <p:cNvCxnSpPr>
            <a:stCxn id="21" idx="4"/>
          </p:cNvCxnSpPr>
          <p:nvPr/>
        </p:nvCxnSpPr>
        <p:spPr bwMode="auto">
          <a:xfrm>
            <a:off x="1485900" y="2253627"/>
            <a:ext cx="303190" cy="84624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3887810" y="626596"/>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12" name="Rounded Rectangle 11"/>
          <p:cNvSpPr/>
          <p:nvPr/>
        </p:nvSpPr>
        <p:spPr bwMode="auto">
          <a:xfrm>
            <a:off x="609600" y="4915776"/>
            <a:ext cx="7848600" cy="762000"/>
          </a:xfrm>
          <a:prstGeom prst="roundRect">
            <a:avLst/>
          </a:prstGeom>
          <a:solidFill>
            <a:srgbClr val="CC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t>Techniques for Solvers:</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t>      Learning, Constraint solvers, Enumerative/stochastic search</a:t>
            </a:r>
          </a:p>
        </p:txBody>
      </p:sp>
      <p:cxnSp>
        <p:nvCxnSpPr>
          <p:cNvPr id="30" name="Straight Arrow Connector 29"/>
          <p:cNvCxnSpPr/>
          <p:nvPr/>
        </p:nvCxnSpPr>
        <p:spPr bwMode="auto">
          <a:xfrm>
            <a:off x="4572000" y="4153775"/>
            <a:ext cx="19050" cy="76200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0" name="Rectangle 3"/>
          <p:cNvSpPr txBox="1">
            <a:spLocks noChangeArrowheads="1"/>
          </p:cNvSpPr>
          <p:nvPr/>
        </p:nvSpPr>
        <p:spPr bwMode="auto">
          <a:xfrm>
            <a:off x="628185" y="6173102"/>
            <a:ext cx="6710246"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altLang="ko-KR" sz="2000" b="0" kern="0" dirty="0" smtClean="0">
                <a:solidFill>
                  <a:srgbClr val="006600"/>
                </a:solidFill>
                <a:ea typeface="Gulim" pitchFamily="34" charset="-127"/>
              </a:rPr>
              <a:t>Collaborators: </a:t>
            </a:r>
            <a:r>
              <a:rPr lang="en-US" altLang="ko-KR" sz="2000" b="0" kern="0" dirty="0" err="1" smtClean="0">
                <a:solidFill>
                  <a:srgbClr val="006600"/>
                </a:solidFill>
                <a:ea typeface="Gulim" pitchFamily="34" charset="-127"/>
              </a:rPr>
              <a:t>Fisman</a:t>
            </a:r>
            <a:r>
              <a:rPr lang="en-US" altLang="ko-KR" sz="2000" b="0" kern="0" dirty="0" smtClean="0">
                <a:solidFill>
                  <a:srgbClr val="006600"/>
                </a:solidFill>
                <a:ea typeface="Gulim" pitchFamily="34" charset="-127"/>
              </a:rPr>
              <a:t>, Singh, Solar-</a:t>
            </a:r>
            <a:r>
              <a:rPr lang="en-US" altLang="ko-KR" sz="2000" b="0" kern="0" dirty="0" err="1" smtClean="0">
                <a:solidFill>
                  <a:srgbClr val="006600"/>
                </a:solidFill>
                <a:ea typeface="Gulim" pitchFamily="34" charset="-127"/>
              </a:rPr>
              <a:t>Lezama</a:t>
            </a:r>
            <a:endParaRPr lang="en-US" altLang="ko-KR" sz="2000" b="0" kern="0" dirty="0" smtClean="0">
              <a:solidFill>
                <a:srgbClr val="006600"/>
              </a:solidFill>
              <a:ea typeface="Gulim" pitchFamily="34" charset="-127"/>
            </a:endParaRPr>
          </a:p>
        </p:txBody>
      </p:sp>
    </p:spTree>
    <p:extLst>
      <p:ext uri="{BB962C8B-B14F-4D97-AF65-F5344CB8AC3E}">
        <p14:creationId xmlns:p14="http://schemas.microsoft.com/office/powerpoint/2010/main" val="36704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1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Progress</a:t>
            </a:r>
          </a:p>
        </p:txBody>
      </p:sp>
      <p:sp>
        <p:nvSpPr>
          <p:cNvPr id="30723" name="Rectangle 3"/>
          <p:cNvSpPr>
            <a:spLocks noGrp="1" noChangeArrowheads="1"/>
          </p:cNvSpPr>
          <p:nvPr>
            <p:ph type="body" idx="1"/>
          </p:nvPr>
        </p:nvSpPr>
        <p:spPr>
          <a:xfrm>
            <a:off x="0" y="1143000"/>
            <a:ext cx="9144000" cy="5715000"/>
          </a:xfrm>
        </p:spPr>
        <p:txBody>
          <a:bodyPr/>
          <a:lstStyle/>
          <a:p>
            <a:pPr marL="0" indent="0">
              <a:lnSpc>
                <a:spcPct val="80000"/>
              </a:lnSpc>
              <a:spcBef>
                <a:spcPct val="35000"/>
              </a:spcBef>
              <a:buClr>
                <a:srgbClr val="006600"/>
              </a:buClr>
              <a:buNone/>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Over 1500 benchmarks</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Hacker’s delight: Programming by examples for bit-vector </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Invariant generation (based on verification competition SV-Comp)</a:t>
            </a:r>
          </a:p>
          <a:p>
            <a:pPr lvl="1">
              <a:lnSpc>
                <a:spcPct val="80000"/>
              </a:lnSpc>
              <a:spcBef>
                <a:spcPct val="35000"/>
              </a:spcBef>
              <a:buClr>
                <a:srgbClr val="002060"/>
              </a:buClr>
              <a:buFont typeface="Wingdings" panose="05000000000000000000" pitchFamily="2" charset="2"/>
              <a:buChar char="v"/>
            </a:pPr>
            <a:r>
              <a:rPr lang="en-US" altLang="ko-KR" sz="2000" dirty="0" err="1" smtClean="0">
                <a:solidFill>
                  <a:srgbClr val="002060"/>
                </a:solidFill>
                <a:ea typeface="Gulim" pitchFamily="34" charset="-127"/>
              </a:rPr>
              <a:t>FlashFill</a:t>
            </a:r>
            <a:r>
              <a:rPr lang="en-US" altLang="ko-KR" sz="2000" dirty="0" smtClean="0">
                <a:solidFill>
                  <a:srgbClr val="002060"/>
                </a:solidFill>
                <a:ea typeface="Gulim" pitchFamily="34" charset="-127"/>
              </a:rPr>
              <a:t> (programming by examples system for string manipulation programs from Microsoft)</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Synthesis of attack-resilient crypto circuits</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Program repair</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Motion planning</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ICFP programming competition</a:t>
            </a:r>
          </a:p>
          <a:p>
            <a:pPr lvl="1">
              <a:lnSpc>
                <a:spcPct val="80000"/>
              </a:lnSpc>
              <a:spcBef>
                <a:spcPct val="35000"/>
              </a:spcBef>
              <a:buClr>
                <a:srgbClr val="006600"/>
              </a:buClr>
              <a:buFont typeface="Wingdings" panose="05000000000000000000" pitchFamily="2" charset="2"/>
              <a:buChar char="q"/>
            </a:pPr>
            <a:endParaRPr lang="en-US" altLang="ko-KR" sz="1600" dirty="0">
              <a:solidFill>
                <a:srgbClr val="3366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336600"/>
                </a:solidFill>
                <a:ea typeface="Gulim" pitchFamily="34" charset="-127"/>
              </a:rPr>
              <a:t>Special tracks for competition</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Invariant generation</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Programming by examples</a:t>
            </a:r>
          </a:p>
          <a:p>
            <a:pPr lvl="1">
              <a:lnSpc>
                <a:spcPct val="80000"/>
              </a:lnSpc>
              <a:spcBef>
                <a:spcPct val="35000"/>
              </a:spcBef>
              <a:buClr>
                <a:srgbClr val="002060"/>
              </a:buClr>
              <a:buFont typeface="Wingdings" panose="05000000000000000000" pitchFamily="2" charset="2"/>
              <a:buChar char="v"/>
            </a:pPr>
            <a:r>
              <a:rPr lang="en-US" altLang="ko-KR" sz="2000" dirty="0" smtClean="0">
                <a:solidFill>
                  <a:srgbClr val="002060"/>
                </a:solidFill>
                <a:ea typeface="Gulim" pitchFamily="34" charset="-127"/>
              </a:rPr>
              <a:t>Conditional linear arithmetic</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48</a:t>
            </a:fld>
            <a:endParaRPr lang="en-US" b="1" dirty="0"/>
          </a:p>
        </p:txBody>
      </p:sp>
      <p:pic>
        <p:nvPicPr>
          <p:cNvPr id="6" name="Picture 2" descr="SyGuS"/>
          <p:cNvPicPr>
            <a:picLocks noChangeAspect="1" noChangeArrowheads="1"/>
          </p:cNvPicPr>
          <p:nvPr/>
        </p:nvPicPr>
        <p:blipFill>
          <a:blip r:embed="rId3" cstate="print"/>
          <a:srcRect/>
          <a:stretch>
            <a:fillRect/>
          </a:stretch>
        </p:blipFill>
        <p:spPr bwMode="auto">
          <a:xfrm>
            <a:off x="6697211" y="0"/>
            <a:ext cx="2438400" cy="1219200"/>
          </a:xfrm>
          <a:prstGeom prst="rect">
            <a:avLst/>
          </a:prstGeom>
          <a:noFill/>
        </p:spPr>
      </p:pic>
      <p:sp>
        <p:nvSpPr>
          <p:cNvPr id="7" name="Text Box 4"/>
          <p:cNvSpPr txBox="1">
            <a:spLocks noChangeArrowheads="1"/>
          </p:cNvSpPr>
          <p:nvPr/>
        </p:nvSpPr>
        <p:spPr bwMode="auto">
          <a:xfrm>
            <a:off x="6697211" y="10668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119737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gold med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505200"/>
            <a:ext cx="914400" cy="732249"/>
          </a:xfrm>
          <a:prstGeom prst="rect">
            <a:avLst/>
          </a:prstGeom>
          <a:noFill/>
          <a:extLst>
            <a:ext uri="{909E8E84-426E-40DD-AFC4-6F175D3DCCD1}">
              <a14:hiddenFill xmlns:a14="http://schemas.microsoft.com/office/drawing/2010/main">
                <a:solidFill>
                  <a:srgbClr val="FFFFFF"/>
                </a:solidFill>
              </a14:hiddenFill>
            </a:ext>
          </a:extLst>
        </p:spPr>
      </p:pic>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Progress</a:t>
            </a:r>
          </a:p>
        </p:txBody>
      </p:sp>
      <p:sp>
        <p:nvSpPr>
          <p:cNvPr id="30723" name="Rectangle 3"/>
          <p:cNvSpPr>
            <a:spLocks noGrp="1" noChangeArrowheads="1"/>
          </p:cNvSpPr>
          <p:nvPr>
            <p:ph type="body" idx="1"/>
          </p:nvPr>
        </p:nvSpPr>
        <p:spPr>
          <a:xfrm>
            <a:off x="1889" y="1600200"/>
            <a:ext cx="9144000" cy="5715000"/>
          </a:xfrm>
        </p:spPr>
        <p:txBody>
          <a:bodyPr/>
          <a:lstStyle/>
          <a:p>
            <a:pPr>
              <a:lnSpc>
                <a:spcPct val="80000"/>
              </a:lnSpc>
              <a:spcBef>
                <a:spcPct val="35000"/>
              </a:spcBef>
              <a:buClr>
                <a:srgbClr val="006600"/>
              </a:buClr>
              <a:buFont typeface="Wingdings" panose="05000000000000000000" pitchFamily="2" charset="2"/>
              <a:buChar char="q"/>
            </a:pPr>
            <a:r>
              <a:rPr lang="en-US" altLang="ko-KR" sz="2000" dirty="0" smtClean="0">
                <a:solidFill>
                  <a:srgbClr val="006600"/>
                </a:solidFill>
                <a:ea typeface="Gulim" pitchFamily="34" charset="-127"/>
              </a:rPr>
              <a:t>Solution strategies</a:t>
            </a:r>
          </a:p>
          <a:p>
            <a:pPr lvl="1">
              <a:lnSpc>
                <a:spcPct val="80000"/>
              </a:lnSpc>
              <a:spcBef>
                <a:spcPct val="35000"/>
              </a:spcBef>
              <a:buClr>
                <a:srgbClr val="006600"/>
              </a:buClr>
              <a:buBlip>
                <a:blip r:embed="rId4"/>
              </a:buBlip>
            </a:pPr>
            <a:r>
              <a:rPr lang="en-US" altLang="ko-KR" sz="2000" dirty="0">
                <a:solidFill>
                  <a:srgbClr val="002060"/>
                </a:solidFill>
                <a:ea typeface="Gulim" pitchFamily="34" charset="-127"/>
              </a:rPr>
              <a:t>Enumerative (search with pruning</a:t>
            </a:r>
            <a:r>
              <a:rPr lang="en-US" altLang="ko-KR" sz="2000" dirty="0" smtClean="0">
                <a:solidFill>
                  <a:srgbClr val="002060"/>
                </a:solidFill>
                <a:ea typeface="Gulim" pitchFamily="34" charset="-127"/>
              </a:rPr>
              <a:t>) (</a:t>
            </a:r>
            <a:r>
              <a:rPr lang="en-US" altLang="ko-KR" sz="2000" dirty="0" err="1" smtClean="0">
                <a:solidFill>
                  <a:srgbClr val="002060"/>
                </a:solidFill>
                <a:ea typeface="Gulim" pitchFamily="34" charset="-127"/>
              </a:rPr>
              <a:t>Udupa</a:t>
            </a:r>
            <a:r>
              <a:rPr lang="en-US" altLang="ko-KR" sz="2000" dirty="0" smtClean="0">
                <a:solidFill>
                  <a:srgbClr val="002060"/>
                </a:solidFill>
                <a:ea typeface="Gulim" pitchFamily="34" charset="-127"/>
              </a:rPr>
              <a:t>… PLDI’13</a:t>
            </a:r>
            <a:r>
              <a:rPr lang="en-US" altLang="ko-KR" sz="2000" dirty="0">
                <a:solidFill>
                  <a:srgbClr val="002060"/>
                </a:solidFill>
                <a:ea typeface="Gulim" pitchFamily="34" charset="-127"/>
              </a:rPr>
              <a:t>)</a:t>
            </a:r>
          </a:p>
          <a:p>
            <a:pPr lvl="1">
              <a:lnSpc>
                <a:spcPct val="80000"/>
              </a:lnSpc>
              <a:spcBef>
                <a:spcPct val="35000"/>
              </a:spcBef>
              <a:buClr>
                <a:srgbClr val="006600"/>
              </a:buClr>
              <a:buBlip>
                <a:blip r:embed="rId4"/>
              </a:buBlip>
            </a:pPr>
            <a:r>
              <a:rPr lang="en-US" altLang="ko-KR" sz="2000" dirty="0">
                <a:solidFill>
                  <a:srgbClr val="002060"/>
                </a:solidFill>
                <a:ea typeface="Gulim" pitchFamily="34" charset="-127"/>
              </a:rPr>
              <a:t>Symbolic (solving constraints</a:t>
            </a:r>
            <a:r>
              <a:rPr lang="en-US" altLang="ko-KR" sz="2000" dirty="0" smtClean="0">
                <a:solidFill>
                  <a:srgbClr val="002060"/>
                </a:solidFill>
                <a:ea typeface="Gulim" pitchFamily="34" charset="-127"/>
              </a:rPr>
              <a:t>) (</a:t>
            </a:r>
            <a:r>
              <a:rPr lang="en-US" altLang="ko-KR" sz="2000" dirty="0" err="1" smtClean="0">
                <a:solidFill>
                  <a:srgbClr val="002060"/>
                </a:solidFill>
                <a:ea typeface="Gulim" pitchFamily="34" charset="-127"/>
              </a:rPr>
              <a:t>Gulwani</a:t>
            </a:r>
            <a:r>
              <a:rPr lang="en-US" altLang="ko-KR" sz="2000" dirty="0" smtClean="0">
                <a:solidFill>
                  <a:srgbClr val="002060"/>
                </a:solidFill>
                <a:ea typeface="Gulim" pitchFamily="34" charset="-127"/>
              </a:rPr>
              <a:t>… PLDI’11</a:t>
            </a:r>
            <a:r>
              <a:rPr lang="en-US" altLang="ko-KR" sz="2000" dirty="0">
                <a:solidFill>
                  <a:srgbClr val="002060"/>
                </a:solidFill>
                <a:ea typeface="Gulim" pitchFamily="34" charset="-127"/>
              </a:rPr>
              <a:t>)</a:t>
            </a:r>
          </a:p>
          <a:p>
            <a:pPr lvl="1">
              <a:lnSpc>
                <a:spcPct val="80000"/>
              </a:lnSpc>
              <a:spcBef>
                <a:spcPct val="35000"/>
              </a:spcBef>
              <a:buClr>
                <a:srgbClr val="006600"/>
              </a:buClr>
              <a:buBlip>
                <a:blip r:embed="rId4"/>
              </a:buBlip>
            </a:pPr>
            <a:r>
              <a:rPr lang="en-US" altLang="ko-KR" sz="2000" dirty="0">
                <a:solidFill>
                  <a:srgbClr val="002060"/>
                </a:solidFill>
                <a:ea typeface="Gulim" pitchFamily="34" charset="-127"/>
              </a:rPr>
              <a:t>Stochastic (probabilistic </a:t>
            </a:r>
            <a:r>
              <a:rPr lang="en-US" altLang="ko-KR" sz="2000" dirty="0" smtClean="0">
                <a:solidFill>
                  <a:srgbClr val="002060"/>
                </a:solidFill>
                <a:ea typeface="Gulim" pitchFamily="34" charset="-127"/>
              </a:rPr>
              <a:t>walk) (</a:t>
            </a:r>
            <a:r>
              <a:rPr lang="en-US" altLang="ko-KR" sz="2000" dirty="0" err="1" smtClean="0">
                <a:solidFill>
                  <a:srgbClr val="002060"/>
                </a:solidFill>
                <a:ea typeface="Gulim" pitchFamily="34" charset="-127"/>
              </a:rPr>
              <a:t>Schkufza</a:t>
            </a:r>
            <a:r>
              <a:rPr lang="en-US" altLang="ko-KR" sz="2000" dirty="0" smtClean="0">
                <a:solidFill>
                  <a:srgbClr val="002060"/>
                </a:solidFill>
                <a:ea typeface="Gulim" pitchFamily="34" charset="-127"/>
              </a:rPr>
              <a:t>… ASPLOS’13)</a:t>
            </a:r>
          </a:p>
          <a:p>
            <a:pPr lvl="1">
              <a:lnSpc>
                <a:spcPct val="80000"/>
              </a:lnSpc>
              <a:spcBef>
                <a:spcPct val="35000"/>
              </a:spcBef>
              <a:buClr>
                <a:srgbClr val="006600"/>
              </a:buClr>
              <a:buBlip>
                <a:blip r:embed="rId4"/>
              </a:buBlip>
            </a:pPr>
            <a:r>
              <a:rPr lang="en-US" altLang="ko-KR" sz="2000" dirty="0">
                <a:solidFill>
                  <a:srgbClr val="002060"/>
                </a:solidFill>
                <a:ea typeface="Gulim" pitchFamily="34" charset="-127"/>
              </a:rPr>
              <a:t>I</a:t>
            </a:r>
            <a:r>
              <a:rPr lang="en-US" altLang="ko-KR" sz="2000" dirty="0" smtClean="0">
                <a:solidFill>
                  <a:srgbClr val="002060"/>
                </a:solidFill>
                <a:ea typeface="Gulim" pitchFamily="34" charset="-127"/>
              </a:rPr>
              <a:t>mplication counterexamples for invariant learning (Garg… POPL’15)</a:t>
            </a:r>
            <a:endParaRPr lang="en-US" altLang="ko-KR" sz="2000" dirty="0">
              <a:solidFill>
                <a:srgbClr val="006600"/>
              </a:solidFill>
              <a:ea typeface="Gulim" pitchFamily="34" charset="-127"/>
            </a:endParaRPr>
          </a:p>
          <a:p>
            <a:pPr lvl="1">
              <a:lnSpc>
                <a:spcPct val="80000"/>
              </a:lnSpc>
              <a:spcBef>
                <a:spcPct val="35000"/>
              </a:spcBef>
              <a:spcAft>
                <a:spcPts val="600"/>
              </a:spcAft>
              <a:buClr>
                <a:srgbClr val="006600"/>
              </a:buClr>
              <a:buBlip>
                <a:blip r:embed="rId4"/>
              </a:buBlip>
            </a:pPr>
            <a:r>
              <a:rPr lang="en-US" altLang="ko-KR" sz="2000" dirty="0" smtClean="0">
                <a:solidFill>
                  <a:srgbClr val="002060"/>
                </a:solidFill>
                <a:ea typeface="Gulim" pitchFamily="34" charset="-127"/>
              </a:rPr>
              <a:t>CVC4: integrating synthesis with SMT solver</a:t>
            </a: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(Reynolds… CAV’15)</a:t>
            </a:r>
          </a:p>
          <a:p>
            <a:pPr lvl="1">
              <a:lnSpc>
                <a:spcPct val="80000"/>
              </a:lnSpc>
              <a:spcBef>
                <a:spcPct val="35000"/>
              </a:spcBef>
              <a:spcAft>
                <a:spcPts val="600"/>
              </a:spcAft>
              <a:buClr>
                <a:srgbClr val="006600"/>
              </a:buClr>
              <a:buBlip>
                <a:blip r:embed="rId4"/>
              </a:buBlip>
            </a:pPr>
            <a:r>
              <a:rPr lang="en-US" altLang="ko-KR" sz="2000" dirty="0" smtClean="0">
                <a:solidFill>
                  <a:srgbClr val="C00000"/>
                </a:solidFill>
                <a:ea typeface="Gulim" pitchFamily="34" charset="-127"/>
              </a:rPr>
              <a:t>Decision trees + Enumerative search (</a:t>
            </a:r>
            <a:r>
              <a:rPr lang="en-US" altLang="ko-KR" sz="2000" dirty="0" err="1" smtClean="0">
                <a:solidFill>
                  <a:srgbClr val="C00000"/>
                </a:solidFill>
                <a:ea typeface="Gulim" pitchFamily="34" charset="-127"/>
              </a:rPr>
              <a:t>Radhakrishna</a:t>
            </a:r>
            <a:r>
              <a:rPr lang="en-US" altLang="ko-KR" sz="2000" dirty="0" smtClean="0">
                <a:solidFill>
                  <a:srgbClr val="C00000"/>
                </a:solidFill>
                <a:ea typeface="Gulim" pitchFamily="34" charset="-127"/>
              </a:rPr>
              <a:t>… 2016)</a:t>
            </a:r>
          </a:p>
          <a:p>
            <a:pPr lvl="1">
              <a:lnSpc>
                <a:spcPct val="80000"/>
              </a:lnSpc>
              <a:spcBef>
                <a:spcPct val="35000"/>
              </a:spcBef>
              <a:spcAft>
                <a:spcPts val="600"/>
              </a:spcAft>
              <a:buClr>
                <a:srgbClr val="006600"/>
              </a:buClr>
              <a:buBlip>
                <a:blip r:embed="rId4"/>
              </a:buBlip>
            </a:pPr>
            <a:r>
              <a:rPr lang="en-US" altLang="ko-KR" sz="2000" dirty="0" smtClean="0">
                <a:solidFill>
                  <a:srgbClr val="002060"/>
                </a:solidFill>
                <a:ea typeface="Gulim" pitchFamily="34" charset="-127"/>
              </a:rPr>
              <a:t>Guiding search based on learnt probabilistic models (Lee… 2017)</a:t>
            </a:r>
          </a:p>
          <a:p>
            <a:pPr>
              <a:lnSpc>
                <a:spcPct val="80000"/>
              </a:lnSpc>
              <a:spcBef>
                <a:spcPct val="35000"/>
              </a:spcBef>
              <a:buClr>
                <a:srgbClr val="006600"/>
              </a:buClr>
              <a:buFont typeface="Wingdings" pitchFamily="2" charset="2"/>
              <a:buChar char="q"/>
            </a:pPr>
            <a:r>
              <a:rPr lang="en-US" altLang="ko-KR" sz="2000" dirty="0">
                <a:solidFill>
                  <a:srgbClr val="336600"/>
                </a:solidFill>
                <a:ea typeface="Gulim" pitchFamily="34" charset="-127"/>
              </a:rPr>
              <a:t>Increasing interest in PL/FM/SE communities</a:t>
            </a:r>
          </a:p>
          <a:p>
            <a:pPr lvl="1">
              <a:lnSpc>
                <a:spcPct val="80000"/>
              </a:lnSpc>
              <a:spcBef>
                <a:spcPct val="35000"/>
              </a:spcBef>
              <a:buClr>
                <a:srgbClr val="002060"/>
              </a:buClr>
              <a:buFont typeface="Wingdings" panose="05000000000000000000" pitchFamily="2" charset="2"/>
              <a:buChar char="Ø"/>
            </a:pPr>
            <a:r>
              <a:rPr lang="en-US" sz="2000" dirty="0">
                <a:solidFill>
                  <a:srgbClr val="C00000"/>
                </a:solidFill>
              </a:rPr>
              <a:t>Synthesis of Fault-Attack Countermeasures for Cryptographic </a:t>
            </a:r>
            <a:r>
              <a:rPr lang="en-US" sz="2000" dirty="0" smtClean="0">
                <a:solidFill>
                  <a:srgbClr val="C00000"/>
                </a:solidFill>
              </a:rPr>
              <a:t>Circuits (Wang… CAV’16)</a:t>
            </a:r>
            <a:endParaRPr lang="en-US" sz="2000" dirty="0">
              <a:solidFill>
                <a:srgbClr val="C00000"/>
              </a:solidFill>
            </a:endParaRPr>
          </a:p>
          <a:p>
            <a:pPr lvl="1">
              <a:lnSpc>
                <a:spcPct val="80000"/>
              </a:lnSpc>
              <a:spcBef>
                <a:spcPct val="35000"/>
              </a:spcBef>
              <a:buClr>
                <a:srgbClr val="002060"/>
              </a:buClr>
              <a:buFont typeface="Wingdings" panose="05000000000000000000" pitchFamily="2" charset="2"/>
              <a:buChar char="Ø"/>
            </a:pPr>
            <a:r>
              <a:rPr lang="en-US" altLang="ko-KR" sz="2000" dirty="0">
                <a:solidFill>
                  <a:srgbClr val="002060"/>
                </a:solidFill>
                <a:ea typeface="Gulim" pitchFamily="34" charset="-127"/>
              </a:rPr>
              <a:t>Counterexample-guided model </a:t>
            </a:r>
            <a:r>
              <a:rPr lang="en-US" altLang="ko-KR" sz="2000" dirty="0" smtClean="0">
                <a:solidFill>
                  <a:srgbClr val="002060"/>
                </a:solidFill>
                <a:ea typeface="Gulim" pitchFamily="34" charset="-127"/>
              </a:rPr>
              <a:t>synthesis (</a:t>
            </a:r>
            <a:r>
              <a:rPr lang="en-US" altLang="ko-KR" sz="2000" dirty="0" err="1" smtClean="0">
                <a:solidFill>
                  <a:srgbClr val="002060"/>
                </a:solidFill>
                <a:ea typeface="Gulim" pitchFamily="34" charset="-127"/>
              </a:rPr>
              <a:t>Biere</a:t>
            </a:r>
            <a:r>
              <a:rPr lang="en-US" altLang="ko-KR" sz="2000" dirty="0" smtClean="0">
                <a:solidFill>
                  <a:srgbClr val="002060"/>
                </a:solidFill>
                <a:ea typeface="Gulim" pitchFamily="34" charset="-127"/>
              </a:rPr>
              <a:t>… TACAS’17)</a:t>
            </a:r>
            <a:endParaRPr lang="en-US" altLang="ko-KR" sz="2000" dirty="0">
              <a:solidFill>
                <a:srgbClr val="002060"/>
              </a:solidFill>
              <a:ea typeface="Gulim" pitchFamily="34" charset="-127"/>
            </a:endParaRPr>
          </a:p>
          <a:p>
            <a:pPr lvl="1">
              <a:lnSpc>
                <a:spcPct val="80000"/>
              </a:lnSpc>
              <a:spcBef>
                <a:spcPct val="35000"/>
              </a:spcBef>
              <a:buClr>
                <a:srgbClr val="002060"/>
              </a:buClr>
              <a:buFont typeface="Wingdings" panose="05000000000000000000" pitchFamily="2" charset="2"/>
              <a:buChar char="Ø"/>
            </a:pPr>
            <a:r>
              <a:rPr lang="en-US" sz="2000" dirty="0">
                <a:solidFill>
                  <a:srgbClr val="002060"/>
                </a:solidFill>
              </a:rPr>
              <a:t>Syntax-Guided Optimal Synthesis for Chemical Reaction Networks</a:t>
            </a:r>
            <a:r>
              <a:rPr lang="en-US" sz="2000" dirty="0">
                <a:solidFill>
                  <a:srgbClr val="002060"/>
                </a:solidFill>
                <a:ea typeface="Gulim" pitchFamily="34" charset="-127"/>
              </a:rPr>
              <a:t>; </a:t>
            </a:r>
            <a:r>
              <a:rPr lang="en-US" sz="2000" dirty="0" smtClean="0">
                <a:solidFill>
                  <a:srgbClr val="002060"/>
                </a:solidFill>
                <a:ea typeface="Gulim" pitchFamily="34" charset="-127"/>
              </a:rPr>
              <a:t>(</a:t>
            </a:r>
            <a:r>
              <a:rPr lang="en-US" sz="2000" dirty="0" err="1" smtClean="0">
                <a:solidFill>
                  <a:srgbClr val="002060"/>
                </a:solidFill>
                <a:ea typeface="Gulim" pitchFamily="34" charset="-127"/>
              </a:rPr>
              <a:t>Cardelli</a:t>
            </a:r>
            <a:r>
              <a:rPr lang="en-US" sz="2000" dirty="0" smtClean="0">
                <a:solidFill>
                  <a:srgbClr val="002060"/>
                </a:solidFill>
                <a:ea typeface="Gulim" pitchFamily="34" charset="-127"/>
              </a:rPr>
              <a:t>… CAV’17)</a:t>
            </a:r>
            <a:endParaRPr lang="en-US" sz="2000" dirty="0">
              <a:solidFill>
                <a:srgbClr val="002060"/>
              </a:solidFill>
              <a:ea typeface="Gulim" pitchFamily="34" charset="-127"/>
            </a:endParaRPr>
          </a:p>
          <a:p>
            <a:pPr marL="457200" lvl="1" indent="0">
              <a:lnSpc>
                <a:spcPct val="80000"/>
              </a:lnSpc>
              <a:spcBef>
                <a:spcPct val="35000"/>
              </a:spcBef>
              <a:buClr>
                <a:srgbClr val="006600"/>
              </a:buClr>
              <a:buNone/>
            </a:pPr>
            <a:endParaRPr lang="en-US" altLang="ko-KR" sz="2000" dirty="0">
              <a:solidFill>
                <a:srgbClr val="00206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49</a:t>
            </a:fld>
            <a:endParaRPr lang="en-US" b="1" dirty="0"/>
          </a:p>
        </p:txBody>
      </p:sp>
      <p:pic>
        <p:nvPicPr>
          <p:cNvPr id="6" name="Picture 2" descr="SyGuS"/>
          <p:cNvPicPr>
            <a:picLocks noChangeAspect="1" noChangeArrowheads="1"/>
          </p:cNvPicPr>
          <p:nvPr/>
        </p:nvPicPr>
        <p:blipFill>
          <a:blip r:embed="rId5" cstate="print"/>
          <a:srcRect/>
          <a:stretch>
            <a:fillRect/>
          </a:stretch>
        </p:blipFill>
        <p:spPr bwMode="auto">
          <a:xfrm>
            <a:off x="6697211" y="0"/>
            <a:ext cx="2438400" cy="1219200"/>
          </a:xfrm>
          <a:prstGeom prst="rect">
            <a:avLst/>
          </a:prstGeom>
          <a:noFill/>
        </p:spPr>
      </p:pic>
      <p:sp>
        <p:nvSpPr>
          <p:cNvPr id="7" name="Text Box 4"/>
          <p:cNvSpPr txBox="1">
            <a:spLocks noChangeArrowheads="1"/>
          </p:cNvSpPr>
          <p:nvPr/>
        </p:nvSpPr>
        <p:spPr bwMode="auto">
          <a:xfrm>
            <a:off x="6697211" y="10668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245922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Outline</a:t>
            </a:r>
            <a:endParaRPr lang="en-US" sz="3200" dirty="0" smtClean="0">
              <a:solidFill>
                <a:srgbClr val="C00000"/>
              </a:solidFill>
            </a:endParaRPr>
          </a:p>
        </p:txBody>
      </p:sp>
      <p:sp>
        <p:nvSpPr>
          <p:cNvPr id="5123" name="Rectangle 3"/>
          <p:cNvSpPr>
            <a:spLocks noGrp="1" noChangeArrowheads="1"/>
          </p:cNvSpPr>
          <p:nvPr>
            <p:ph type="body" idx="1"/>
          </p:nvPr>
        </p:nvSpPr>
        <p:spPr>
          <a:xfrm>
            <a:off x="457200" y="1600200"/>
            <a:ext cx="8686800" cy="4953000"/>
          </a:xfrm>
        </p:spPr>
        <p:txBody>
          <a:bodyPr/>
          <a:lstStyle/>
          <a:p>
            <a:pPr marL="0" indent="0">
              <a:lnSpc>
                <a:spcPct val="90000"/>
              </a:lnSpc>
              <a:buNone/>
            </a:pPr>
            <a:endParaRPr lang="en-US" sz="2000" dirty="0">
              <a:solidFill>
                <a:srgbClr val="003300"/>
              </a:solidFill>
            </a:endParaRPr>
          </a:p>
          <a:p>
            <a:pPr>
              <a:lnSpc>
                <a:spcPct val="90000"/>
              </a:lnSpc>
              <a:buFont typeface="Wingdings" panose="05000000000000000000" pitchFamily="2" charset="2"/>
              <a:buChar char="v"/>
            </a:pPr>
            <a:r>
              <a:rPr lang="en-US" sz="2000" dirty="0" smtClean="0">
                <a:solidFill>
                  <a:srgbClr val="FF0000"/>
                </a:solidFill>
              </a:rPr>
              <a:t>Motivating Examples</a:t>
            </a:r>
          </a:p>
          <a:p>
            <a:pPr marL="0" indent="0">
              <a:lnSpc>
                <a:spcPct val="90000"/>
              </a:lnSpc>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Formalization of </a:t>
            </a:r>
            <a:r>
              <a:rPr lang="en-US" sz="2000" dirty="0" err="1" smtClean="0">
                <a:solidFill>
                  <a:srgbClr val="003300"/>
                </a:solidFill>
              </a:rPr>
              <a:t>SyGuS</a:t>
            </a:r>
            <a:endParaRPr lang="en-US" sz="2000" dirty="0" smtClean="0">
              <a:solidFill>
                <a:srgbClr val="003300"/>
              </a:solidFill>
            </a:endParaRPr>
          </a:p>
          <a:p>
            <a:pPr lvl="1">
              <a:lnSpc>
                <a:spcPct val="90000"/>
              </a:lnSpc>
              <a:buFont typeface="Wingdings" pitchFamily="2" charset="2"/>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Solving </a:t>
            </a:r>
            <a:r>
              <a:rPr lang="en-US" sz="2000" dirty="0" err="1" smtClean="0">
                <a:solidFill>
                  <a:srgbClr val="003300"/>
                </a:solidFill>
              </a:rPr>
              <a:t>SyGuS</a:t>
            </a:r>
            <a:endParaRPr lang="en-US" sz="2000" dirty="0" smtClean="0">
              <a:solidFill>
                <a:srgbClr val="003300"/>
              </a:solidFill>
            </a:endParaRPr>
          </a:p>
          <a:p>
            <a:pPr>
              <a:lnSpc>
                <a:spcPct val="90000"/>
              </a:lnSpc>
              <a:buFont typeface="Wingdings" pitchFamily="2" charset="2"/>
              <a:buChar char="q"/>
            </a:pPr>
            <a:endParaRPr lang="en-US" sz="2000" dirty="0">
              <a:solidFill>
                <a:srgbClr val="003300"/>
              </a:solidFill>
            </a:endParaRPr>
          </a:p>
          <a:p>
            <a:pPr>
              <a:lnSpc>
                <a:spcPct val="90000"/>
              </a:lnSpc>
              <a:buFont typeface="Wingdings" pitchFamily="2" charset="2"/>
              <a:buChar char="q"/>
            </a:pPr>
            <a:r>
              <a:rPr lang="en-US" sz="2000" dirty="0" err="1" smtClean="0">
                <a:solidFill>
                  <a:srgbClr val="003300"/>
                </a:solidFill>
              </a:rPr>
              <a:t>SyGuS</a:t>
            </a:r>
            <a:r>
              <a:rPr lang="en-US" sz="2000" dirty="0" smtClean="0">
                <a:solidFill>
                  <a:srgbClr val="003300"/>
                </a:solidFill>
              </a:rPr>
              <a:t> Competition and Conclusions</a:t>
            </a:r>
          </a:p>
          <a:p>
            <a:pPr>
              <a:lnSpc>
                <a:spcPct val="90000"/>
              </a:lnSpc>
              <a:buFont typeface="Wingdings" pitchFamily="2" charset="2"/>
              <a:buChar char="q"/>
            </a:pPr>
            <a:endParaRPr lang="en-US" sz="2000" dirty="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a:t>
            </a:fld>
            <a:endParaRPr lang="en-US" b="1" dirty="0"/>
          </a:p>
        </p:txBody>
      </p:sp>
    </p:spTree>
    <p:extLst>
      <p:ext uri="{BB962C8B-B14F-4D97-AF65-F5344CB8AC3E}">
        <p14:creationId xmlns:p14="http://schemas.microsoft.com/office/powerpoint/2010/main" val="399216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215313" cy="609600"/>
          </a:xfrm>
        </p:spPr>
        <p:txBody>
          <a:bodyPr/>
          <a:lstStyle/>
          <a:p>
            <a:r>
              <a:rPr lang="en-US" sz="2800" dirty="0" smtClean="0">
                <a:solidFill>
                  <a:srgbClr val="C00000"/>
                </a:solidFill>
              </a:rPr>
              <a:t>Scaling Enumerative Search by </a:t>
            </a:r>
            <a:r>
              <a:rPr lang="en-US" sz="2800" dirty="0" err="1" smtClean="0">
                <a:solidFill>
                  <a:srgbClr val="C00000"/>
                </a:solidFill>
              </a:rPr>
              <a:t>Divide&amp;Conquer</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the spec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&gt;= x) &amp;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&gt;= y), the answer is </a:t>
            </a:r>
          </a:p>
          <a:p>
            <a:pPr marL="0" indent="0">
              <a:lnSpc>
                <a:spcPct val="80000"/>
              </a:lnSpc>
              <a:spcBef>
                <a:spcPct val="35000"/>
              </a:spcBef>
              <a:buClr>
                <a:srgbClr val="006600"/>
              </a:buClr>
              <a:buNone/>
            </a:pPr>
            <a:r>
              <a:rPr lang="en-US" altLang="ko-KR" sz="2000" dirty="0" smtClean="0">
                <a:solidFill>
                  <a:srgbClr val="006600"/>
                </a:solidFill>
                <a:ea typeface="Gulim" pitchFamily="34" charset="-127"/>
              </a:rPr>
              <a:t>	if-then-else (x&gt;=y, x, y)</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Size of expressions in conditionals and terms can be much smaller than the size of the entire expression!</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 x is correct when x &gt;= y and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 y is correct when x &lt;= y</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Key idea: </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Generate partial solutions that are correct on subsets of inputs and combine them using conditionals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Enumerate terms and tests for conditionals separately</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Does not work in general</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Correctness of outputs for different inputs can be determined independently</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Plainly separable specifications: Each conjunct of the specification contains a unique invocation of the unknown function</a:t>
            </a:r>
          </a:p>
          <a:p>
            <a:pPr lvl="1">
              <a:lnSpc>
                <a:spcPct val="80000"/>
              </a:lnSpc>
              <a:spcBef>
                <a:spcPct val="35000"/>
              </a:spcBef>
              <a:buClr>
                <a:srgbClr val="006600"/>
              </a:buClr>
              <a:buFont typeface="Wingdings" pitchFamily="2" charset="2"/>
              <a:buChar char="q"/>
            </a:pPr>
            <a:endParaRPr lang="en-US" altLang="ko-KR" sz="16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50</a:t>
            </a:fld>
            <a:endParaRPr lang="en-US" b="1" dirty="0">
              <a:solidFill>
                <a:srgbClr val="000000"/>
              </a:solidFill>
            </a:endParaRPr>
          </a:p>
        </p:txBody>
      </p:sp>
    </p:spTree>
    <p:extLst>
      <p:ext uri="{BB962C8B-B14F-4D97-AF65-F5344CB8AC3E}">
        <p14:creationId xmlns:p14="http://schemas.microsoft.com/office/powerpoint/2010/main" val="35814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Divide &amp; Conquer Overview</a:t>
            </a:r>
            <a:endParaRPr lang="en-US" sz="2800" dirty="0" smtClean="0">
              <a:solidFill>
                <a:srgbClr val="C00000"/>
              </a:solidFill>
            </a:endParaRPr>
          </a:p>
        </p:txBody>
      </p:sp>
      <p:sp>
        <p:nvSpPr>
          <p:cNvPr id="4" name="Slide Number Placeholder 17"/>
          <p:cNvSpPr>
            <a:spLocks noGrp="1"/>
          </p:cNvSpPr>
          <p:nvPr>
            <p:ph type="sldNum" sz="quarter" idx="12"/>
          </p:nvPr>
        </p:nvSpPr>
        <p:spPr>
          <a:xfrm>
            <a:off x="7199047" y="6303677"/>
            <a:ext cx="1905000" cy="457200"/>
          </a:xfrm>
        </p:spPr>
        <p:txBody>
          <a:bodyPr/>
          <a:lstStyle/>
          <a:p>
            <a:pPr>
              <a:defRPr/>
            </a:pPr>
            <a:fld id="{0529A9EF-C723-4E6D-B148-3F65053D62C2}" type="slidenum">
              <a:rPr lang="en-US" b="1" smtClean="0">
                <a:solidFill>
                  <a:srgbClr val="000000"/>
                </a:solidFill>
              </a:rPr>
              <a:pPr>
                <a:defRPr/>
              </a:pPr>
              <a:t>51</a:t>
            </a:fld>
            <a:endParaRPr lang="en-US" b="1" dirty="0">
              <a:solidFill>
                <a:srgbClr val="000000"/>
              </a:solidFill>
            </a:endParaRPr>
          </a:p>
        </p:txBody>
      </p:sp>
      <p:sp>
        <p:nvSpPr>
          <p:cNvPr id="10" name="TextBox 9"/>
          <p:cNvSpPr txBox="1"/>
          <p:nvPr/>
        </p:nvSpPr>
        <p:spPr>
          <a:xfrm>
            <a:off x="614096" y="2546784"/>
            <a:ext cx="2182008" cy="400110"/>
          </a:xfrm>
          <a:prstGeom prst="rect">
            <a:avLst/>
          </a:prstGeom>
          <a:noFill/>
        </p:spPr>
        <p:txBody>
          <a:bodyPr wrap="none" rtlCol="0">
            <a:spAutoFit/>
          </a:bodyPr>
          <a:lstStyle/>
          <a:p>
            <a:pPr fontAlgn="auto">
              <a:spcBef>
                <a:spcPts val="0"/>
              </a:spcBef>
              <a:spcAft>
                <a:spcPts val="0"/>
              </a:spcAft>
            </a:pPr>
            <a:r>
              <a:rPr lang="en-GB" sz="2000" b="0" u="sng" dirty="0" smtClean="0">
                <a:solidFill>
                  <a:prstClr val="black"/>
                </a:solidFill>
                <a:latin typeface="Lucida Sans"/>
              </a:rPr>
              <a:t>Partial Solutions</a:t>
            </a:r>
            <a:endParaRPr lang="en-GB" sz="2000" b="0" u="sng" dirty="0">
              <a:solidFill>
                <a:prstClr val="black"/>
              </a:solidFill>
              <a:latin typeface="Lucida Sans"/>
            </a:endParaRPr>
          </a:p>
        </p:txBody>
      </p:sp>
      <mc:AlternateContent xmlns:mc="http://schemas.openxmlformats.org/markup-compatibility/2006">
        <mc:Choice xmlns:a14="http://schemas.microsoft.com/office/drawing/2010/main" Requires="a14">
          <p:sp>
            <p:nvSpPr>
              <p:cNvPr id="11" name="TextBox 10"/>
              <p:cNvSpPr txBox="1"/>
              <p:nvPr/>
            </p:nvSpPr>
            <p:spPr>
              <a:xfrm>
                <a:off x="1316333" y="3219504"/>
                <a:ext cx="459228" cy="1569660"/>
              </a:xfrm>
              <a:prstGeom prst="rect">
                <a:avLst/>
              </a:prstGeom>
              <a:noFill/>
            </p:spPr>
            <p:txBody>
              <a:bodyPr wrap="non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0</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𝑥</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𝑦</m:t>
                      </m:r>
                    </m:oMath>
                  </m:oMathPara>
                </a14:m>
                <a:endParaRPr lang="en-GB" sz="2400" b="0" dirty="0" smtClean="0">
                  <a:solidFill>
                    <a:prstClr val="black"/>
                  </a:solidFill>
                  <a:latin typeface="Lucida Sans"/>
                </a:endParaRPr>
              </a:p>
            </p:txBody>
          </p:sp>
        </mc:Choice>
        <mc:Fallback>
          <p:sp>
            <p:nvSpPr>
              <p:cNvPr id="11" name="TextBox 10"/>
              <p:cNvSpPr txBox="1">
                <a:spLocks noRot="1" noChangeAspect="1" noMove="1" noResize="1" noEditPoints="1" noAdjustHandles="1" noChangeArrowheads="1" noChangeShapeType="1" noTextEdit="1"/>
              </p:cNvSpPr>
              <p:nvPr/>
            </p:nvSpPr>
            <p:spPr>
              <a:xfrm>
                <a:off x="1316333" y="3219504"/>
                <a:ext cx="459228" cy="1569660"/>
              </a:xfrm>
              <a:prstGeom prst="rect">
                <a:avLst/>
              </a:prstGeom>
              <a:blipFill rotWithShape="0">
                <a:blip r:embed="rId3"/>
                <a:stretch>
                  <a:fillRect b="-3101"/>
                </a:stretch>
              </a:blipFill>
            </p:spPr>
            <p:txBody>
              <a:bodyPr/>
              <a:lstStyle/>
              <a:p>
                <a:r>
                  <a:rPr lang="en-US">
                    <a:noFill/>
                  </a:rPr>
                  <a:t> </a:t>
                </a:r>
              </a:p>
            </p:txBody>
          </p:sp>
        </mc:Fallback>
      </mc:AlternateContent>
      <p:sp>
        <p:nvSpPr>
          <p:cNvPr id="12" name="TextBox 11"/>
          <p:cNvSpPr txBox="1"/>
          <p:nvPr/>
        </p:nvSpPr>
        <p:spPr>
          <a:xfrm>
            <a:off x="3900477" y="2555160"/>
            <a:ext cx="1370888" cy="400110"/>
          </a:xfrm>
          <a:prstGeom prst="rect">
            <a:avLst/>
          </a:prstGeom>
          <a:noFill/>
        </p:spPr>
        <p:txBody>
          <a:bodyPr wrap="none" rtlCol="0">
            <a:spAutoFit/>
          </a:bodyPr>
          <a:lstStyle/>
          <a:p>
            <a:pPr fontAlgn="auto">
              <a:spcBef>
                <a:spcPts val="0"/>
              </a:spcBef>
              <a:spcAft>
                <a:spcPts val="0"/>
              </a:spcAft>
            </a:pPr>
            <a:r>
              <a:rPr lang="en-GB" sz="2000" b="0" u="sng" dirty="0" smtClean="0">
                <a:solidFill>
                  <a:prstClr val="black"/>
                </a:solidFill>
                <a:latin typeface="Lucida Sans"/>
              </a:rPr>
              <a:t>Examples</a:t>
            </a:r>
            <a:endParaRPr lang="en-GB" sz="2000" b="0" u="sng" dirty="0">
              <a:solidFill>
                <a:prstClr val="black"/>
              </a:solidFill>
              <a:latin typeface="Lucida Sans"/>
            </a:endParaRPr>
          </a:p>
        </p:txBody>
      </p:sp>
      <mc:AlternateContent xmlns:mc="http://schemas.openxmlformats.org/markup-compatibility/2006">
        <mc:Choice xmlns:a14="http://schemas.microsoft.com/office/drawing/2010/main" Requires="a14">
          <p:sp>
            <p:nvSpPr>
              <p:cNvPr id="13" name="TextBox 12"/>
              <p:cNvSpPr txBox="1"/>
              <p:nvPr/>
            </p:nvSpPr>
            <p:spPr>
              <a:xfrm>
                <a:off x="3900477" y="3031742"/>
                <a:ext cx="992579" cy="1569660"/>
              </a:xfrm>
              <a:prstGeom prst="rect">
                <a:avLst/>
              </a:prstGeom>
              <a:noFill/>
            </p:spPr>
            <p:txBody>
              <a:bodyPr wrap="non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(1, 1)</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(1, 2)</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(2, 1)</m:t>
                      </m:r>
                    </m:oMath>
                  </m:oMathPara>
                </a14:m>
                <a:endParaRPr lang="en-GB" sz="2400" b="0" dirty="0" smtClean="0">
                  <a:solidFill>
                    <a:prstClr val="black"/>
                  </a:solidFill>
                  <a:latin typeface="Lucida Sans"/>
                </a:endParaRPr>
              </a:p>
              <a:p>
                <a:pPr algn="ctr" fontAlgn="auto">
                  <a:spcBef>
                    <a:spcPts val="0"/>
                  </a:spcBef>
                  <a:spcAft>
                    <a:spcPts val="0"/>
                  </a:spcAft>
                </a:pPr>
                <a:r>
                  <a:rPr lang="en-GB" sz="2400" b="0" dirty="0" smtClean="0">
                    <a:solidFill>
                      <a:prstClr val="black"/>
                    </a:solidFill>
                    <a:latin typeface="Lucida Sans"/>
                  </a:rPr>
                  <a:t>…</a:t>
                </a:r>
              </a:p>
            </p:txBody>
          </p:sp>
        </mc:Choice>
        <mc:Fallback>
          <p:sp>
            <p:nvSpPr>
              <p:cNvPr id="13" name="TextBox 12"/>
              <p:cNvSpPr txBox="1">
                <a:spLocks noRot="1" noChangeAspect="1" noMove="1" noResize="1" noEditPoints="1" noAdjustHandles="1" noChangeArrowheads="1" noChangeShapeType="1" noTextEdit="1"/>
              </p:cNvSpPr>
              <p:nvPr/>
            </p:nvSpPr>
            <p:spPr>
              <a:xfrm>
                <a:off x="3900477" y="3031742"/>
                <a:ext cx="992579" cy="1569660"/>
              </a:xfrm>
              <a:prstGeom prst="rect">
                <a:avLst/>
              </a:prstGeom>
              <a:blipFill rotWithShape="0">
                <a:blip r:embed="rId4"/>
                <a:stretch>
                  <a:fillRect b="-8140"/>
                </a:stretch>
              </a:blipFill>
            </p:spPr>
            <p:txBody>
              <a:bodyPr/>
              <a:lstStyle/>
              <a:p>
                <a:r>
                  <a:rPr lang="en-US">
                    <a:noFill/>
                  </a:rPr>
                  <a:t> </a:t>
                </a:r>
              </a:p>
            </p:txBody>
          </p:sp>
        </mc:Fallback>
      </mc:AlternateContent>
      <p:sp>
        <p:nvSpPr>
          <p:cNvPr id="14" name="Rounded Rectangle 13"/>
          <p:cNvSpPr/>
          <p:nvPr/>
        </p:nvSpPr>
        <p:spPr>
          <a:xfrm>
            <a:off x="1153141" y="3062901"/>
            <a:ext cx="785612" cy="1893669"/>
          </a:xfrm>
          <a:prstGeom prst="roundRect">
            <a:avLst/>
          </a:prstGeom>
          <a:noFill/>
          <a:ln w="25400" cap="flat" cmpd="sng" algn="ctr">
            <a:solidFill>
              <a:srgbClr val="E0760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Lucida Sans"/>
              <a:ea typeface="+mn-ea"/>
              <a:cs typeface="+mn-cs"/>
            </a:endParaRPr>
          </a:p>
        </p:txBody>
      </p:sp>
      <p:cxnSp>
        <p:nvCxnSpPr>
          <p:cNvPr id="15" name="Straight Arrow Connector 14"/>
          <p:cNvCxnSpPr/>
          <p:nvPr/>
        </p:nvCxnSpPr>
        <p:spPr>
          <a:xfrm flipH="1">
            <a:off x="1994748" y="3302689"/>
            <a:ext cx="1868886" cy="470742"/>
          </a:xfrm>
          <a:prstGeom prst="straightConnector1">
            <a:avLst/>
          </a:prstGeom>
          <a:noFill/>
          <a:ln w="25400" cap="flat" cmpd="sng" algn="ctr">
            <a:solidFill>
              <a:srgbClr val="A2C816"/>
            </a:solidFill>
            <a:prstDash val="solid"/>
            <a:tailEnd type="triangle"/>
          </a:ln>
          <a:effectLst/>
        </p:spPr>
      </p:cxnSp>
      <p:cxnSp>
        <p:nvCxnSpPr>
          <p:cNvPr id="16" name="Straight Arrow Connector 15"/>
          <p:cNvCxnSpPr/>
          <p:nvPr/>
        </p:nvCxnSpPr>
        <p:spPr>
          <a:xfrm flipH="1">
            <a:off x="1994748" y="3314462"/>
            <a:ext cx="1868887" cy="945761"/>
          </a:xfrm>
          <a:prstGeom prst="straightConnector1">
            <a:avLst/>
          </a:prstGeom>
          <a:noFill/>
          <a:ln w="25400" cap="flat" cmpd="sng" algn="ctr">
            <a:solidFill>
              <a:srgbClr val="A2C816"/>
            </a:solidFill>
            <a:prstDash val="solid"/>
            <a:tailEnd type="triangle"/>
          </a:ln>
          <a:effectLst/>
        </p:spPr>
      </p:cxnSp>
      <p:cxnSp>
        <p:nvCxnSpPr>
          <p:cNvPr id="17" name="Straight Arrow Connector 16"/>
          <p:cNvCxnSpPr/>
          <p:nvPr/>
        </p:nvCxnSpPr>
        <p:spPr>
          <a:xfrm flipH="1">
            <a:off x="1994749" y="4043417"/>
            <a:ext cx="1798452" cy="216807"/>
          </a:xfrm>
          <a:prstGeom prst="straightConnector1">
            <a:avLst/>
          </a:prstGeom>
          <a:noFill/>
          <a:ln w="25400" cap="flat" cmpd="sng" algn="ctr">
            <a:solidFill>
              <a:srgbClr val="A2C816"/>
            </a:solidFill>
            <a:prstDash val="solid"/>
            <a:tailEnd type="triangle"/>
          </a:ln>
          <a:effectLst/>
        </p:spPr>
      </p:cxnSp>
      <p:cxnSp>
        <p:nvCxnSpPr>
          <p:cNvPr id="18" name="Straight Arrow Connector 17"/>
          <p:cNvCxnSpPr/>
          <p:nvPr/>
        </p:nvCxnSpPr>
        <p:spPr>
          <a:xfrm flipH="1">
            <a:off x="1994749" y="3706895"/>
            <a:ext cx="1838684" cy="896353"/>
          </a:xfrm>
          <a:prstGeom prst="straightConnector1">
            <a:avLst/>
          </a:prstGeom>
          <a:noFill/>
          <a:ln w="25400" cap="flat" cmpd="sng" algn="ctr">
            <a:solidFill>
              <a:srgbClr val="A2C816"/>
            </a:solidFill>
            <a:prstDash val="solid"/>
            <a:tailEnd type="triangle"/>
          </a:ln>
          <a:effectLst/>
        </p:spPr>
      </p:cxnSp>
      <p:sp>
        <p:nvSpPr>
          <p:cNvPr id="19" name="TextBox 18"/>
          <p:cNvSpPr txBox="1"/>
          <p:nvPr/>
        </p:nvSpPr>
        <p:spPr>
          <a:xfrm>
            <a:off x="618409" y="1744152"/>
            <a:ext cx="2752677" cy="646331"/>
          </a:xfrm>
          <a:prstGeom prst="rect">
            <a:avLst/>
          </a:prstGeom>
          <a:noFill/>
        </p:spPr>
        <p:txBody>
          <a:bodyPr wrap="none" rtlCol="0">
            <a:spAutoFit/>
          </a:bodyPr>
          <a:lstStyle/>
          <a:p>
            <a:pPr algn="ctr" fontAlgn="auto">
              <a:spcBef>
                <a:spcPts val="0"/>
              </a:spcBef>
              <a:spcAft>
                <a:spcPts val="0"/>
              </a:spcAft>
            </a:pPr>
            <a:r>
              <a:rPr lang="en-GB" sz="1800" b="0" dirty="0">
                <a:solidFill>
                  <a:prstClr val="black"/>
                </a:solidFill>
                <a:latin typeface="Lucida Sans"/>
              </a:rPr>
              <a:t>Step 1: Propose </a:t>
            </a:r>
            <a:r>
              <a:rPr lang="en-GB" sz="1800" b="0" dirty="0" smtClean="0">
                <a:solidFill>
                  <a:prstClr val="black"/>
                </a:solidFill>
                <a:latin typeface="Lucida Sans"/>
              </a:rPr>
              <a:t>terms</a:t>
            </a:r>
          </a:p>
          <a:p>
            <a:pPr algn="ctr" fontAlgn="auto">
              <a:spcBef>
                <a:spcPts val="0"/>
              </a:spcBef>
              <a:spcAft>
                <a:spcPts val="0"/>
              </a:spcAft>
            </a:pPr>
            <a:r>
              <a:rPr lang="en-GB" sz="1800" b="0" dirty="0" smtClean="0">
                <a:solidFill>
                  <a:prstClr val="black"/>
                </a:solidFill>
                <a:latin typeface="Lucida Sans"/>
              </a:rPr>
              <a:t>until </a:t>
            </a:r>
            <a:r>
              <a:rPr lang="en-GB" sz="1800" b="0" dirty="0">
                <a:solidFill>
                  <a:prstClr val="black"/>
                </a:solidFill>
                <a:latin typeface="Lucida Sans"/>
              </a:rPr>
              <a:t>all points </a:t>
            </a:r>
            <a:r>
              <a:rPr lang="en-GB" sz="1800" b="0" dirty="0" smtClean="0">
                <a:solidFill>
                  <a:srgbClr val="FF0000"/>
                </a:solidFill>
                <a:latin typeface="Lucida Sans"/>
              </a:rPr>
              <a:t>covered</a:t>
            </a:r>
            <a:endParaRPr lang="en-GB" sz="1800" b="0" dirty="0">
              <a:solidFill>
                <a:prstClr val="black"/>
              </a:solidFill>
              <a:latin typeface="Lucida Sans"/>
            </a:endParaRPr>
          </a:p>
        </p:txBody>
      </p:sp>
      <p:cxnSp>
        <p:nvCxnSpPr>
          <p:cNvPr id="20" name="Straight Arrow Connector 19"/>
          <p:cNvCxnSpPr/>
          <p:nvPr/>
        </p:nvCxnSpPr>
        <p:spPr>
          <a:xfrm flipH="1">
            <a:off x="1994746" y="3344371"/>
            <a:ext cx="1838688" cy="1257031"/>
          </a:xfrm>
          <a:prstGeom prst="straightConnector1">
            <a:avLst/>
          </a:prstGeom>
          <a:noFill/>
          <a:ln w="25400" cap="flat" cmpd="sng" algn="ctr">
            <a:solidFill>
              <a:srgbClr val="A2C816"/>
            </a:solidFill>
            <a:prstDash val="solid"/>
            <a:tailEnd type="triangle"/>
          </a:ln>
          <a:effectLst/>
        </p:spPr>
      </p:cxnSp>
      <p:sp>
        <p:nvSpPr>
          <p:cNvPr id="21" name="Content Placeholder 2"/>
          <p:cNvSpPr txBox="1">
            <a:spLocks/>
          </p:cNvSpPr>
          <p:nvPr/>
        </p:nvSpPr>
        <p:spPr>
          <a:xfrm>
            <a:off x="5415270" y="1829429"/>
            <a:ext cx="3498543" cy="561054"/>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100000"/>
              </a:lnSpc>
              <a:spcBef>
                <a:spcPts val="2000"/>
              </a:spcBef>
              <a:spcAft>
                <a:spcPts val="0"/>
              </a:spcAft>
              <a:buClr>
                <a:srgbClr val="A2C816"/>
              </a:buClr>
              <a:buSzTx/>
              <a:buFont typeface="Wingdings 2" pitchFamily="18" charset="2"/>
              <a:buNone/>
              <a:tabLst/>
              <a:defRPr/>
            </a:pPr>
            <a:r>
              <a:rPr kumimoji="0" lang="en-GB" sz="2000" b="0" i="0" u="none" strike="noStrike" kern="1200" cap="none" spc="0" normalizeH="0" baseline="0" noProof="0" smtClean="0">
                <a:ln>
                  <a:noFill/>
                </a:ln>
                <a:solidFill>
                  <a:sysClr val="windowText" lastClr="000000">
                    <a:lumMod val="65000"/>
                    <a:lumOff val="35000"/>
                  </a:sysClr>
                </a:solidFill>
                <a:effectLst/>
                <a:uLnTx/>
                <a:uFillTx/>
                <a:latin typeface="Lucida Sans"/>
                <a:ea typeface="+mn-ea"/>
                <a:cs typeface="+mn-cs"/>
              </a:rPr>
              <a:t>Step 2: </a:t>
            </a:r>
            <a:r>
              <a:rPr kumimoji="0" lang="en-GB" sz="2000" b="0" i="0" u="none" strike="noStrike" kern="1200" cap="none" spc="0" normalizeH="0" baseline="0" noProof="0" smtClean="0">
                <a:ln>
                  <a:noFill/>
                </a:ln>
                <a:solidFill>
                  <a:srgbClr val="FF0000"/>
                </a:solidFill>
                <a:effectLst/>
                <a:uLnTx/>
                <a:uFillTx/>
                <a:latin typeface="Lucida Sans"/>
                <a:ea typeface="+mn-ea"/>
                <a:cs typeface="+mn-cs"/>
              </a:rPr>
              <a:t>Generate predicates</a:t>
            </a:r>
            <a:endParaRPr kumimoji="0" lang="en-GB" sz="2000" b="0" i="0" u="none" strike="noStrike" kern="1200" cap="none" spc="0" normalizeH="0" baseline="0" noProof="0" dirty="0">
              <a:ln>
                <a:noFill/>
              </a:ln>
              <a:solidFill>
                <a:srgbClr val="FF0000"/>
              </a:solidFill>
              <a:effectLst/>
              <a:uLnTx/>
              <a:uFillTx/>
              <a:latin typeface="Lucida Sans"/>
              <a:ea typeface="+mn-ea"/>
              <a:cs typeface="+mn-cs"/>
            </a:endParaRPr>
          </a:p>
        </p:txBody>
      </p:sp>
      <p:sp>
        <p:nvSpPr>
          <p:cNvPr id="22" name="TextBox 21"/>
          <p:cNvSpPr txBox="1"/>
          <p:nvPr/>
        </p:nvSpPr>
        <p:spPr>
          <a:xfrm>
            <a:off x="6476378" y="2546784"/>
            <a:ext cx="1451038" cy="400110"/>
          </a:xfrm>
          <a:prstGeom prst="rect">
            <a:avLst/>
          </a:prstGeom>
          <a:noFill/>
        </p:spPr>
        <p:txBody>
          <a:bodyPr wrap="none" rtlCol="0">
            <a:spAutoFit/>
          </a:bodyPr>
          <a:lstStyle/>
          <a:p>
            <a:pPr fontAlgn="auto">
              <a:spcBef>
                <a:spcPts val="0"/>
              </a:spcBef>
              <a:spcAft>
                <a:spcPts val="0"/>
              </a:spcAft>
            </a:pPr>
            <a:r>
              <a:rPr lang="en-GB" sz="2000" b="0" u="sng" dirty="0" smtClean="0">
                <a:solidFill>
                  <a:prstClr val="black"/>
                </a:solidFill>
                <a:latin typeface="Lucida Sans"/>
              </a:rPr>
              <a:t>Predicates</a:t>
            </a:r>
            <a:endParaRPr lang="en-GB" sz="2000" b="0" u="sng" dirty="0">
              <a:solidFill>
                <a:prstClr val="black"/>
              </a:solidFill>
              <a:latin typeface="Lucida Sans"/>
            </a:endParaRPr>
          </a:p>
        </p:txBody>
      </p:sp>
      <p:sp>
        <p:nvSpPr>
          <p:cNvPr id="23" name="Rounded Rectangle 22"/>
          <p:cNvSpPr/>
          <p:nvPr/>
        </p:nvSpPr>
        <p:spPr>
          <a:xfrm>
            <a:off x="6651276" y="3020542"/>
            <a:ext cx="1216695" cy="1951396"/>
          </a:xfrm>
          <a:prstGeom prst="roundRect">
            <a:avLst/>
          </a:prstGeom>
          <a:noFill/>
          <a:ln w="25400" cap="flat" cmpd="sng" algn="ctr">
            <a:solidFill>
              <a:srgbClr val="E0760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Lucida Sans"/>
              <a:ea typeface="+mn-ea"/>
              <a:cs typeface="+mn-cs"/>
            </a:endParaRPr>
          </a:p>
        </p:txBody>
      </p:sp>
      <mc:AlternateContent xmlns:mc="http://schemas.openxmlformats.org/markup-compatibility/2006">
        <mc:Choice xmlns:a14="http://schemas.microsoft.com/office/drawing/2010/main" Requires="a14">
          <p:sp>
            <p:nvSpPr>
              <p:cNvPr id="24" name="TextBox 23"/>
              <p:cNvSpPr txBox="1"/>
              <p:nvPr/>
            </p:nvSpPr>
            <p:spPr>
              <a:xfrm>
                <a:off x="6742720" y="3032946"/>
                <a:ext cx="1033809" cy="1938992"/>
              </a:xfrm>
              <a:prstGeom prst="rect">
                <a:avLst/>
              </a:prstGeom>
              <a:noFill/>
            </p:spPr>
            <p:txBody>
              <a:bodyPr wrap="none" rtlCol="0">
                <a:spAutoFit/>
              </a:bodyPr>
              <a:lstStyle/>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0</m:t>
                      </m:r>
                      <m:r>
                        <a:rPr lang="en-IN" sz="2400" b="0" i="1" dirty="0" smtClean="0">
                          <a:solidFill>
                            <a:prstClr val="black"/>
                          </a:solidFill>
                          <a:latin typeface="Cambria Math" panose="02040503050406030204" pitchFamily="18" charset="0"/>
                        </a:rPr>
                        <m:t>≥</m:t>
                      </m:r>
                      <m:r>
                        <a:rPr lang="en-GB" sz="2400" b="0" i="1" dirty="0" smtClean="0">
                          <a:solidFill>
                            <a:prstClr val="black"/>
                          </a:solidFill>
                          <a:latin typeface="Cambria Math" panose="02040503050406030204" pitchFamily="18" charset="0"/>
                        </a:rPr>
                        <m:t>1</m:t>
                      </m:r>
                    </m:oMath>
                  </m:oMathPara>
                </a14:m>
                <a:endParaRPr lang="en-GB" sz="2400" b="0" dirty="0" smtClean="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m:t>
                      </m:r>
                      <m:r>
                        <a:rPr lang="en-IN" sz="2400" b="0" i="1" dirty="0" smtClean="0">
                          <a:solidFill>
                            <a:prstClr val="black"/>
                          </a:solidFill>
                          <a:latin typeface="Cambria Math" panose="02040503050406030204" pitchFamily="18" charset="0"/>
                        </a:rPr>
                        <m:t>≥</m:t>
                      </m:r>
                      <m:r>
                        <a:rPr lang="en-GB" sz="2400" b="0" i="1" dirty="0" smtClean="0">
                          <a:solidFill>
                            <a:prstClr val="black"/>
                          </a:solidFill>
                          <a:latin typeface="Cambria Math" panose="02040503050406030204" pitchFamily="18" charset="0"/>
                        </a:rPr>
                        <m:t>1</m:t>
                      </m:r>
                    </m:oMath>
                  </m:oMathPara>
                </a14:m>
                <a:endParaRPr lang="en-GB" sz="2400" b="0" dirty="0" smtClean="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𝑥</m:t>
                      </m:r>
                      <m:r>
                        <a:rPr lang="en-IN" sz="2400" b="0" i="1" dirty="0" smtClean="0">
                          <a:solidFill>
                            <a:prstClr val="black"/>
                          </a:solidFill>
                          <a:latin typeface="Cambria Math" panose="02040503050406030204" pitchFamily="18" charset="0"/>
                        </a:rPr>
                        <m:t>≥</m:t>
                      </m:r>
                      <m:r>
                        <a:rPr lang="en-GB" sz="2400" b="0" i="1" dirty="0" smtClean="0">
                          <a:solidFill>
                            <a:prstClr val="black"/>
                          </a:solidFill>
                          <a:latin typeface="Cambria Math" panose="02040503050406030204" pitchFamily="18" charset="0"/>
                        </a:rPr>
                        <m:t>1</m:t>
                      </m:r>
                    </m:oMath>
                  </m:oMathPara>
                </a14:m>
                <a:endParaRPr lang="en-GB" sz="2400" b="0" dirty="0" smtClean="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𝑥</m:t>
                      </m:r>
                      <m:r>
                        <a:rPr lang="en-IN" sz="2400" b="0" i="1" dirty="0" smtClean="0">
                          <a:solidFill>
                            <a:prstClr val="black"/>
                          </a:solidFill>
                          <a:latin typeface="Cambria Math" panose="02040503050406030204" pitchFamily="18" charset="0"/>
                        </a:rPr>
                        <m:t>≥</m:t>
                      </m:r>
                      <m:r>
                        <a:rPr lang="en-GB" sz="2400" b="0" i="1" dirty="0" smtClean="0">
                          <a:solidFill>
                            <a:prstClr val="black"/>
                          </a:solidFill>
                          <a:latin typeface="Cambria Math" panose="02040503050406030204" pitchFamily="18" charset="0"/>
                        </a:rPr>
                        <m:t>2</m:t>
                      </m:r>
                    </m:oMath>
                  </m:oMathPara>
                </a14:m>
                <a:endParaRPr lang="en-GB" sz="2400" b="0" dirty="0" smtClean="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𝑥</m:t>
                      </m:r>
                      <m:r>
                        <a:rPr lang="en-IN" sz="2400" b="0" i="1" dirty="0" smtClean="0">
                          <a:solidFill>
                            <a:prstClr val="black"/>
                          </a:solidFill>
                          <a:latin typeface="Cambria Math" panose="02040503050406030204" pitchFamily="18" charset="0"/>
                        </a:rPr>
                        <m:t>≥</m:t>
                      </m:r>
                      <m:r>
                        <a:rPr lang="en-GB" sz="2400" b="0" i="1" dirty="0" smtClean="0">
                          <a:solidFill>
                            <a:prstClr val="black"/>
                          </a:solidFill>
                          <a:latin typeface="Cambria Math" panose="02040503050406030204" pitchFamily="18" charset="0"/>
                        </a:rPr>
                        <m:t>𝑦</m:t>
                      </m:r>
                    </m:oMath>
                  </m:oMathPara>
                </a14:m>
                <a:endParaRPr lang="en-GB" sz="2400" b="0" dirty="0" smtClean="0">
                  <a:solidFill>
                    <a:prstClr val="black"/>
                  </a:solidFill>
                  <a:latin typeface="Lucida Sans"/>
                </a:endParaRPr>
              </a:p>
            </p:txBody>
          </p:sp>
        </mc:Choice>
        <mc:Fallback>
          <p:sp>
            <p:nvSpPr>
              <p:cNvPr id="24" name="TextBox 23"/>
              <p:cNvSpPr txBox="1">
                <a:spLocks noRot="1" noChangeAspect="1" noMove="1" noResize="1" noEditPoints="1" noAdjustHandles="1" noChangeArrowheads="1" noChangeShapeType="1" noTextEdit="1"/>
              </p:cNvSpPr>
              <p:nvPr/>
            </p:nvSpPr>
            <p:spPr>
              <a:xfrm>
                <a:off x="6742720" y="3032946"/>
                <a:ext cx="1033809" cy="1938992"/>
              </a:xfrm>
              <a:prstGeom prst="rect">
                <a:avLst/>
              </a:prstGeom>
              <a:blipFill rotWithShape="0">
                <a:blip r:embed="rId5"/>
                <a:stretch>
                  <a:fillRect b="-2201"/>
                </a:stretch>
              </a:blipFill>
            </p:spPr>
            <p:txBody>
              <a:bodyPr/>
              <a:lstStyle/>
              <a:p>
                <a:r>
                  <a:rPr lang="en-US">
                    <a:noFill/>
                  </a:rPr>
                  <a:t> </a:t>
                </a:r>
              </a:p>
            </p:txBody>
          </p:sp>
        </mc:Fallback>
      </mc:AlternateContent>
      <p:sp>
        <p:nvSpPr>
          <p:cNvPr id="30" name="Left Brace 29"/>
          <p:cNvSpPr/>
          <p:nvPr/>
        </p:nvSpPr>
        <p:spPr>
          <a:xfrm rot="16200000">
            <a:off x="4287210" y="1946704"/>
            <a:ext cx="339388" cy="6899093"/>
          </a:xfrm>
          <a:prstGeom prst="leftBrace">
            <a:avLst/>
          </a:prstGeom>
          <a:no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smtClean="0">
              <a:ln>
                <a:noFill/>
              </a:ln>
              <a:solidFill>
                <a:prstClr val="black"/>
              </a:solidFill>
              <a:effectLst/>
              <a:uLnTx/>
              <a:uFillTx/>
              <a:latin typeface="Lucida Sans"/>
              <a:ea typeface="+mn-ea"/>
              <a:cs typeface="+mn-cs"/>
            </a:endParaRPr>
          </a:p>
        </p:txBody>
      </p:sp>
      <mc:AlternateContent xmlns:mc="http://schemas.openxmlformats.org/markup-compatibility/2006">
        <mc:Choice xmlns:a14="http://schemas.microsoft.com/office/drawing/2010/main" Requires="a14">
          <p:sp>
            <p:nvSpPr>
              <p:cNvPr id="31" name="Rectangle 30"/>
              <p:cNvSpPr/>
              <p:nvPr/>
            </p:nvSpPr>
            <p:spPr>
              <a:xfrm>
                <a:off x="2590800" y="5979599"/>
                <a:ext cx="2891689" cy="400110"/>
              </a:xfrm>
              <a:prstGeom prst="rect">
                <a:avLst/>
              </a:prstGeom>
            </p:spPr>
            <p:txBody>
              <a:bodyPr wrap="none">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smtClean="0">
                          <a:solidFill>
                            <a:prstClr val="black"/>
                          </a:solidFill>
                          <a:latin typeface="Cambria Math" panose="02040503050406030204" pitchFamily="18" charset="0"/>
                        </a:rPr>
                        <m:t>𝑖𝑓</m:t>
                      </m:r>
                      <m:r>
                        <a:rPr lang="en-GB" sz="2000" b="0" i="1" dirty="0" smtClean="0">
                          <a:solidFill>
                            <a:prstClr val="black"/>
                          </a:solidFill>
                          <a:latin typeface="Cambria Math" panose="02040503050406030204" pitchFamily="18" charset="0"/>
                        </a:rPr>
                        <m:t> </m:t>
                      </m:r>
                      <m:d>
                        <m:dPr>
                          <m:ctrlPr>
                            <a:rPr lang="en-GB" sz="2000" b="0" i="1" dirty="0" smtClean="0">
                              <a:solidFill>
                                <a:prstClr val="black"/>
                              </a:solidFill>
                              <a:latin typeface="Cambria Math" panose="02040503050406030204" pitchFamily="18" charset="0"/>
                            </a:rPr>
                          </m:ctrlPr>
                        </m:dPr>
                        <m:e>
                          <m:r>
                            <a:rPr lang="en-GB" sz="2000" b="0" i="1" dirty="0" smtClean="0">
                              <a:solidFill>
                                <a:prstClr val="black"/>
                              </a:solidFill>
                              <a:latin typeface="Cambria Math" panose="02040503050406030204" pitchFamily="18" charset="0"/>
                            </a:rPr>
                            <m:t>𝑥</m:t>
                          </m:r>
                          <m:r>
                            <a:rPr lang="en-IN" sz="2000" b="0" i="1" dirty="0" smtClean="0">
                              <a:solidFill>
                                <a:prstClr val="black"/>
                              </a:solidFill>
                              <a:latin typeface="Cambria Math" panose="02040503050406030204" pitchFamily="18" charset="0"/>
                            </a:rPr>
                            <m:t>≥</m:t>
                          </m:r>
                          <m:r>
                            <a:rPr lang="en-GB" sz="2000" b="0" i="1" dirty="0" smtClean="0">
                              <a:solidFill>
                                <a:prstClr val="black"/>
                              </a:solidFill>
                              <a:latin typeface="Cambria Math" panose="02040503050406030204" pitchFamily="18" charset="0"/>
                            </a:rPr>
                            <m:t>𝑦</m:t>
                          </m:r>
                        </m:e>
                      </m:d>
                      <m:r>
                        <a:rPr lang="en-GB" sz="2000" b="0" i="1" dirty="0" smtClean="0">
                          <a:solidFill>
                            <a:prstClr val="black"/>
                          </a:solidFill>
                          <a:latin typeface="Cambria Math" panose="02040503050406030204" pitchFamily="18" charset="0"/>
                        </a:rPr>
                        <m:t> </m:t>
                      </m:r>
                      <m:r>
                        <a:rPr lang="en-GB" sz="2000" b="0" i="1" dirty="0" smtClean="0">
                          <a:solidFill>
                            <a:prstClr val="black"/>
                          </a:solidFill>
                          <a:latin typeface="Cambria Math" panose="02040503050406030204" pitchFamily="18" charset="0"/>
                        </a:rPr>
                        <m:t>𝑡h𝑒𝑛</m:t>
                      </m:r>
                      <m:r>
                        <a:rPr lang="en-GB" sz="2000" b="0" i="1" dirty="0" smtClean="0">
                          <a:solidFill>
                            <a:prstClr val="black"/>
                          </a:solidFill>
                          <a:latin typeface="Cambria Math" panose="02040503050406030204" pitchFamily="18" charset="0"/>
                        </a:rPr>
                        <m:t> </m:t>
                      </m:r>
                      <m:r>
                        <a:rPr lang="en-IN" sz="2000" b="0" i="1" dirty="0" smtClean="0">
                          <a:solidFill>
                            <a:prstClr val="black"/>
                          </a:solidFill>
                          <a:latin typeface="Cambria Math" panose="02040503050406030204" pitchFamily="18" charset="0"/>
                        </a:rPr>
                        <m:t>𝑥</m:t>
                      </m:r>
                      <m:r>
                        <a:rPr lang="en-GB" sz="2000" b="0" i="1" dirty="0" smtClean="0">
                          <a:solidFill>
                            <a:prstClr val="black"/>
                          </a:solidFill>
                          <a:latin typeface="Cambria Math" panose="02040503050406030204" pitchFamily="18" charset="0"/>
                        </a:rPr>
                        <m:t> </m:t>
                      </m:r>
                      <m:r>
                        <a:rPr lang="en-GB" sz="2000" b="0" i="1" dirty="0" smtClean="0">
                          <a:solidFill>
                            <a:prstClr val="black"/>
                          </a:solidFill>
                          <a:latin typeface="Cambria Math" panose="02040503050406030204" pitchFamily="18" charset="0"/>
                        </a:rPr>
                        <m:t>𝑒𝑙𝑠𝑒</m:t>
                      </m:r>
                      <m:r>
                        <a:rPr lang="en-GB" sz="2000" b="0" i="1" dirty="0" smtClean="0">
                          <a:solidFill>
                            <a:prstClr val="black"/>
                          </a:solidFill>
                          <a:latin typeface="Cambria Math" panose="02040503050406030204" pitchFamily="18" charset="0"/>
                        </a:rPr>
                        <m:t> </m:t>
                      </m:r>
                      <m:r>
                        <a:rPr lang="en-IN" sz="2000" b="0" i="1" dirty="0" smtClean="0">
                          <a:solidFill>
                            <a:prstClr val="black"/>
                          </a:solidFill>
                          <a:latin typeface="Cambria Math" panose="02040503050406030204" pitchFamily="18" charset="0"/>
                        </a:rPr>
                        <m:t>𝑦</m:t>
                      </m:r>
                    </m:oMath>
                  </m:oMathPara>
                </a14:m>
                <a:endParaRPr lang="en-US" sz="2000" b="0" dirty="0" smtClean="0">
                  <a:solidFill>
                    <a:prstClr val="black"/>
                  </a:solidFill>
                  <a:latin typeface="Lucida Sans"/>
                </a:endParaRPr>
              </a:p>
            </p:txBody>
          </p:sp>
        </mc:Choice>
        <mc:Fallback>
          <p:sp>
            <p:nvSpPr>
              <p:cNvPr id="31" name="Rectangle 30"/>
              <p:cNvSpPr>
                <a:spLocks noRot="1" noChangeAspect="1" noMove="1" noResize="1" noEditPoints="1" noAdjustHandles="1" noChangeArrowheads="1" noChangeShapeType="1" noTextEdit="1"/>
              </p:cNvSpPr>
              <p:nvPr/>
            </p:nvSpPr>
            <p:spPr>
              <a:xfrm>
                <a:off x="2590800" y="5979599"/>
                <a:ext cx="2891689" cy="400110"/>
              </a:xfrm>
              <a:prstGeom prst="rect">
                <a:avLst/>
              </a:prstGeom>
              <a:blipFill rotWithShape="0">
                <a:blip r:embed="rId6"/>
                <a:stretch>
                  <a:fillRect b="-16667"/>
                </a:stretch>
              </a:blipFill>
            </p:spPr>
            <p:txBody>
              <a:bodyPr/>
              <a:lstStyle/>
              <a:p>
                <a:r>
                  <a:rPr lang="en-US">
                    <a:noFill/>
                  </a:rPr>
                  <a:t> </a:t>
                </a:r>
              </a:p>
            </p:txBody>
          </p:sp>
        </mc:Fallback>
      </mc:AlternateContent>
      <p:sp>
        <p:nvSpPr>
          <p:cNvPr id="32" name="Content Placeholder 2"/>
          <p:cNvSpPr txBox="1">
            <a:spLocks/>
          </p:cNvSpPr>
          <p:nvPr/>
        </p:nvSpPr>
        <p:spPr>
          <a:xfrm>
            <a:off x="48072" y="5971223"/>
            <a:ext cx="3498543" cy="561054"/>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fontAlgn="auto">
              <a:spcAft>
                <a:spcPts val="0"/>
              </a:spcAft>
              <a:buClr>
                <a:srgbClr val="A2C816"/>
              </a:buClr>
              <a:buFont typeface="Wingdings 2" pitchFamily="18" charset="2"/>
              <a:buNone/>
            </a:pPr>
            <a:r>
              <a:rPr lang="en-GB" b="0" dirty="0" smtClean="0">
                <a:solidFill>
                  <a:prstClr val="black">
                    <a:lumMod val="65000"/>
                    <a:lumOff val="35000"/>
                  </a:prstClr>
                </a:solidFill>
                <a:latin typeface="Lucida Sans"/>
              </a:rPr>
              <a:t>Step 3: </a:t>
            </a:r>
            <a:r>
              <a:rPr lang="en-GB" b="0" dirty="0" smtClean="0">
                <a:solidFill>
                  <a:srgbClr val="FF0000"/>
                </a:solidFill>
                <a:latin typeface="Lucida Sans"/>
              </a:rPr>
              <a:t>Combine!</a:t>
            </a:r>
            <a:endParaRPr lang="en-GB" b="0" dirty="0">
              <a:solidFill>
                <a:srgbClr val="FF0000"/>
              </a:solidFill>
              <a:latin typeface="Lucida Sans"/>
            </a:endParaRPr>
          </a:p>
        </p:txBody>
      </p:sp>
    </p:spTree>
    <p:extLst>
      <p:ext uri="{BB962C8B-B14F-4D97-AF65-F5344CB8AC3E}">
        <p14:creationId xmlns:p14="http://schemas.microsoft.com/office/powerpoint/2010/main" val="113896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p:bldP spid="23" grpId="0" animBg="1"/>
      <p:bldP spid="24" grpId="0"/>
      <p:bldP spid="30" grpId="0" animBg="1"/>
      <p:bldP spid="31" grpId="0"/>
      <p:bldP spid="3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Conditional Expression Grammars</a:t>
            </a:r>
            <a:endParaRPr lang="en-US" sz="2800" dirty="0" smtClean="0">
              <a:solidFill>
                <a:srgbClr val="C00000"/>
              </a:solidFill>
            </a:endParaRPr>
          </a:p>
        </p:txBody>
      </p:sp>
      <p:sp>
        <p:nvSpPr>
          <p:cNvPr id="4" name="Slide Number Placeholder 17"/>
          <p:cNvSpPr>
            <a:spLocks noGrp="1"/>
          </p:cNvSpPr>
          <p:nvPr>
            <p:ph type="sldNum" sz="quarter" idx="12"/>
          </p:nvPr>
        </p:nvSpPr>
        <p:spPr>
          <a:xfrm>
            <a:off x="7010400" y="5972355"/>
            <a:ext cx="1905000" cy="457200"/>
          </a:xfrm>
        </p:spPr>
        <p:txBody>
          <a:bodyPr/>
          <a:lstStyle/>
          <a:p>
            <a:pPr>
              <a:defRPr/>
            </a:pPr>
            <a:fld id="{0529A9EF-C723-4E6D-B148-3F65053D62C2}" type="slidenum">
              <a:rPr lang="en-US" b="1" smtClean="0">
                <a:solidFill>
                  <a:srgbClr val="000000"/>
                </a:solidFill>
              </a:rPr>
              <a:pPr>
                <a:defRPr/>
              </a:pPr>
              <a:t>52</a:t>
            </a:fld>
            <a:endParaRPr lang="en-US" b="1" dirty="0">
              <a:solidFill>
                <a:srgbClr val="000000"/>
              </a:solidFill>
            </a:endParaRPr>
          </a:p>
        </p:txBody>
      </p:sp>
      <p:sp>
        <p:nvSpPr>
          <p:cNvPr id="54" name="TextBox 53"/>
          <p:cNvSpPr txBox="1"/>
          <p:nvPr/>
        </p:nvSpPr>
        <p:spPr>
          <a:xfrm>
            <a:off x="138113" y="5721669"/>
            <a:ext cx="8305800"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Separate grammars for predicates and terms</a:t>
            </a:r>
            <a:endParaRPr lang="en-US" sz="2000" b="0" dirty="0" smtClean="0">
              <a:solidFill>
                <a:srgbClr val="C00000"/>
              </a:solidFill>
            </a:endParaRPr>
          </a:p>
          <a:p>
            <a:r>
              <a:rPr lang="en-US" sz="2000" b="0" dirty="0" smtClean="0">
                <a:solidFill>
                  <a:srgbClr val="C00000"/>
                </a:solidFill>
              </a:rPr>
              <a:t>Can be automatically for typical grammars</a:t>
            </a:r>
            <a:endParaRPr lang="en-US" sz="2000" b="0" dirty="0" smtClean="0">
              <a:solidFill>
                <a:srgbClr val="C00000"/>
              </a:solidFill>
            </a:endParaRPr>
          </a:p>
        </p:txBody>
      </p:sp>
      <p:sp>
        <p:nvSpPr>
          <p:cNvPr id="25" name="Rectangle 24"/>
          <p:cNvSpPr/>
          <p:nvPr/>
        </p:nvSpPr>
        <p:spPr>
          <a:xfrm>
            <a:off x="81581" y="2267943"/>
            <a:ext cx="4079325" cy="16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fontAlgn="auto">
              <a:spcBef>
                <a:spcPts val="0"/>
              </a:spcBef>
              <a:spcAft>
                <a:spcPts val="0"/>
              </a:spcAft>
            </a:pPr>
            <a:r>
              <a:rPr lang="en-IN" sz="1800" b="0" dirty="0" smtClean="0">
                <a:solidFill>
                  <a:prstClr val="black"/>
                </a:solidFill>
              </a:rPr>
              <a:t>Expr ::=  T  | if (C) Expr else Expr</a:t>
            </a:r>
          </a:p>
          <a:p>
            <a:pPr fontAlgn="auto">
              <a:spcBef>
                <a:spcPts val="0"/>
              </a:spcBef>
              <a:spcAft>
                <a:spcPts val="0"/>
              </a:spcAft>
            </a:pPr>
            <a:r>
              <a:rPr lang="en-IN" sz="1800" b="0" dirty="0" smtClean="0">
                <a:solidFill>
                  <a:prstClr val="black"/>
                </a:solidFill>
              </a:rPr>
              <a:t>T      ::= x </a:t>
            </a:r>
            <a:r>
              <a:rPr lang="en-IN" sz="1800" b="0" dirty="0">
                <a:solidFill>
                  <a:prstClr val="black"/>
                </a:solidFill>
              </a:rPr>
              <a:t>| y | 0 | 1 </a:t>
            </a:r>
            <a:r>
              <a:rPr lang="en-IN" sz="1800" b="0" dirty="0" smtClean="0">
                <a:solidFill>
                  <a:prstClr val="black"/>
                </a:solidFill>
              </a:rPr>
              <a:t>| T + T | T – T</a:t>
            </a:r>
            <a:endParaRPr lang="en-IN" sz="1800" b="0" dirty="0">
              <a:solidFill>
                <a:prstClr val="black"/>
              </a:solidFill>
            </a:endParaRPr>
          </a:p>
          <a:p>
            <a:pPr fontAlgn="auto">
              <a:spcBef>
                <a:spcPts val="0"/>
              </a:spcBef>
              <a:spcAft>
                <a:spcPts val="0"/>
              </a:spcAft>
            </a:pPr>
            <a:r>
              <a:rPr lang="en-IN" sz="1800" b="0" dirty="0" smtClean="0">
                <a:solidFill>
                  <a:prstClr val="black"/>
                </a:solidFill>
              </a:rPr>
              <a:t>C      ::= T &gt;= T | T = T | T &lt;= T | …</a:t>
            </a:r>
          </a:p>
          <a:p>
            <a:pPr fontAlgn="auto">
              <a:spcBef>
                <a:spcPts val="0"/>
              </a:spcBef>
              <a:spcAft>
                <a:spcPts val="0"/>
              </a:spcAft>
            </a:pPr>
            <a:endParaRPr lang="en-IN" sz="1800" b="0" dirty="0">
              <a:solidFill>
                <a:prstClr val="black"/>
              </a:solidFill>
            </a:endParaRPr>
          </a:p>
          <a:p>
            <a:pPr algn="ctr" fontAlgn="auto">
              <a:spcBef>
                <a:spcPts val="0"/>
              </a:spcBef>
              <a:spcAft>
                <a:spcPts val="0"/>
              </a:spcAft>
            </a:pPr>
            <a:r>
              <a:rPr lang="en-IN" sz="1800" b="0" dirty="0" smtClean="0">
                <a:solidFill>
                  <a:prstClr val="black"/>
                </a:solidFill>
              </a:rPr>
              <a:t>Conditional Linear Expressions</a:t>
            </a:r>
            <a:endParaRPr lang="en-IN" sz="1800" b="0" dirty="0">
              <a:solidFill>
                <a:prstClr val="black"/>
              </a:solidFill>
            </a:endParaRPr>
          </a:p>
        </p:txBody>
      </p:sp>
      <p:sp>
        <p:nvSpPr>
          <p:cNvPr id="26" name="Rectangle 25"/>
          <p:cNvSpPr/>
          <p:nvPr/>
        </p:nvSpPr>
        <p:spPr>
          <a:xfrm>
            <a:off x="4970737" y="1780145"/>
            <a:ext cx="4079325" cy="10591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fontAlgn="auto">
              <a:spcBef>
                <a:spcPts val="0"/>
              </a:spcBef>
              <a:spcAft>
                <a:spcPts val="0"/>
              </a:spcAft>
            </a:pPr>
            <a:r>
              <a:rPr lang="en-IN" sz="1800" b="0" dirty="0" smtClean="0">
                <a:solidFill>
                  <a:prstClr val="black"/>
                </a:solidFill>
              </a:rPr>
              <a:t>T      ::= x </a:t>
            </a:r>
            <a:r>
              <a:rPr lang="en-IN" sz="1800" b="0" dirty="0">
                <a:solidFill>
                  <a:prstClr val="black"/>
                </a:solidFill>
              </a:rPr>
              <a:t>| y | 0 | 1 </a:t>
            </a:r>
            <a:r>
              <a:rPr lang="en-IN" sz="1800" b="0" dirty="0" smtClean="0">
                <a:solidFill>
                  <a:prstClr val="black"/>
                </a:solidFill>
              </a:rPr>
              <a:t>| T + T | T – T</a:t>
            </a:r>
            <a:endParaRPr lang="en-IN" sz="1800" b="0" dirty="0">
              <a:solidFill>
                <a:prstClr val="black"/>
              </a:solidFill>
            </a:endParaRPr>
          </a:p>
          <a:p>
            <a:pPr fontAlgn="auto">
              <a:spcBef>
                <a:spcPts val="0"/>
              </a:spcBef>
              <a:spcAft>
                <a:spcPts val="0"/>
              </a:spcAft>
            </a:pPr>
            <a:endParaRPr lang="en-IN" sz="1800" b="0" dirty="0">
              <a:solidFill>
                <a:prstClr val="black"/>
              </a:solidFill>
            </a:endParaRPr>
          </a:p>
          <a:p>
            <a:pPr algn="ctr" fontAlgn="auto">
              <a:spcBef>
                <a:spcPts val="0"/>
              </a:spcBef>
              <a:spcAft>
                <a:spcPts val="0"/>
              </a:spcAft>
            </a:pPr>
            <a:r>
              <a:rPr lang="en-IN" sz="1800" b="0" dirty="0" smtClean="0">
                <a:solidFill>
                  <a:prstClr val="black"/>
                </a:solidFill>
              </a:rPr>
              <a:t>Term Grammar</a:t>
            </a:r>
            <a:endParaRPr lang="en-IN" sz="1800" b="0" dirty="0">
              <a:solidFill>
                <a:prstClr val="black"/>
              </a:solidFill>
            </a:endParaRPr>
          </a:p>
        </p:txBody>
      </p:sp>
      <p:sp>
        <p:nvSpPr>
          <p:cNvPr id="27" name="Rectangle 26"/>
          <p:cNvSpPr/>
          <p:nvPr/>
        </p:nvSpPr>
        <p:spPr>
          <a:xfrm>
            <a:off x="4970737" y="3248823"/>
            <a:ext cx="4079325" cy="10591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fontAlgn="auto">
              <a:spcBef>
                <a:spcPts val="0"/>
              </a:spcBef>
              <a:spcAft>
                <a:spcPts val="0"/>
              </a:spcAft>
            </a:pPr>
            <a:r>
              <a:rPr lang="en-IN" sz="1800" b="0" dirty="0">
                <a:solidFill>
                  <a:prstClr val="black"/>
                </a:solidFill>
              </a:rPr>
              <a:t>C      ::= T &gt;= T | T = T | T &lt;= T | …</a:t>
            </a:r>
          </a:p>
          <a:p>
            <a:pPr fontAlgn="auto">
              <a:spcBef>
                <a:spcPts val="0"/>
              </a:spcBef>
              <a:spcAft>
                <a:spcPts val="0"/>
              </a:spcAft>
            </a:pPr>
            <a:endParaRPr lang="en-IN" sz="1800" b="0" dirty="0">
              <a:solidFill>
                <a:prstClr val="black"/>
              </a:solidFill>
            </a:endParaRPr>
          </a:p>
          <a:p>
            <a:pPr algn="ctr" fontAlgn="auto">
              <a:spcBef>
                <a:spcPts val="0"/>
              </a:spcBef>
              <a:spcAft>
                <a:spcPts val="0"/>
              </a:spcAft>
            </a:pPr>
            <a:r>
              <a:rPr lang="en-IN" sz="1800" b="0" dirty="0" smtClean="0">
                <a:solidFill>
                  <a:prstClr val="black"/>
                </a:solidFill>
              </a:rPr>
              <a:t>Predicate Grammar</a:t>
            </a:r>
            <a:endParaRPr lang="en-IN" sz="1800" b="0" dirty="0">
              <a:solidFill>
                <a:prstClr val="black"/>
              </a:solidFill>
            </a:endParaRPr>
          </a:p>
        </p:txBody>
      </p:sp>
      <p:sp>
        <p:nvSpPr>
          <p:cNvPr id="28" name="Right Arrow 27"/>
          <p:cNvSpPr/>
          <p:nvPr/>
        </p:nvSpPr>
        <p:spPr>
          <a:xfrm rot="19917130">
            <a:off x="4308951" y="2493304"/>
            <a:ext cx="584886" cy="214184"/>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endParaRPr lang="en-IN" sz="1800" b="0">
              <a:solidFill>
                <a:prstClr val="black"/>
              </a:solidFill>
            </a:endParaRPr>
          </a:p>
        </p:txBody>
      </p:sp>
      <p:sp>
        <p:nvSpPr>
          <p:cNvPr id="29" name="Right Arrow 28"/>
          <p:cNvSpPr/>
          <p:nvPr/>
        </p:nvSpPr>
        <p:spPr>
          <a:xfrm rot="2105110">
            <a:off x="4316543" y="3434408"/>
            <a:ext cx="584886" cy="214184"/>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endParaRPr lang="en-IN" sz="1800" b="0">
              <a:solidFill>
                <a:prstClr val="black"/>
              </a:solidFill>
            </a:endParaRPr>
          </a:p>
        </p:txBody>
      </p:sp>
    </p:spTree>
    <p:extLst>
      <p:ext uri="{BB962C8B-B14F-4D97-AF65-F5344CB8AC3E}">
        <p14:creationId xmlns:p14="http://schemas.microsoft.com/office/powerpoint/2010/main" val="208111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Algorithm Overview</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53</a:t>
            </a:fld>
            <a:endParaRPr lang="en-US" b="1" dirty="0">
              <a:solidFill>
                <a:srgbClr val="000000"/>
              </a:solidFill>
            </a:endParaRPr>
          </a:p>
        </p:txBody>
      </p:sp>
      <p:sp>
        <p:nvSpPr>
          <p:cNvPr id="21" name="Rounded Rectangle 20"/>
          <p:cNvSpPr/>
          <p:nvPr/>
        </p:nvSpPr>
        <p:spPr>
          <a:xfrm>
            <a:off x="1338648" y="2886101"/>
            <a:ext cx="2125362" cy="996779"/>
          </a:xfrm>
          <a:prstGeom prst="roundRect">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800" b="0" i="0" u="none" strike="noStrike" kern="0" cap="none" spc="0" normalizeH="0" baseline="0" noProof="0" dirty="0" smtClean="0">
                <a:ln>
                  <a:noFill/>
                </a:ln>
                <a:solidFill>
                  <a:prstClr val="black"/>
                </a:solidFill>
                <a:effectLst/>
                <a:uLnTx/>
                <a:uFillTx/>
                <a:latin typeface="Lucida Sans"/>
                <a:ea typeface="+mn-ea"/>
                <a:cs typeface="+mn-cs"/>
              </a:rPr>
              <a:t>Term Enumerator</a:t>
            </a:r>
          </a:p>
        </p:txBody>
      </p:sp>
      <p:sp>
        <p:nvSpPr>
          <p:cNvPr id="22" name="Rounded Rectangle 21"/>
          <p:cNvSpPr/>
          <p:nvPr/>
        </p:nvSpPr>
        <p:spPr>
          <a:xfrm>
            <a:off x="5890054" y="3001623"/>
            <a:ext cx="2125362" cy="996779"/>
          </a:xfrm>
          <a:prstGeom prst="roundRect">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800" b="0" i="0" u="none" strike="noStrike" kern="0" cap="none" spc="0" normalizeH="0" baseline="0" noProof="0" dirty="0" smtClean="0">
                <a:ln>
                  <a:noFill/>
                </a:ln>
                <a:solidFill>
                  <a:prstClr val="black"/>
                </a:solidFill>
                <a:effectLst/>
                <a:uLnTx/>
                <a:uFillTx/>
                <a:latin typeface="Lucida Sans"/>
                <a:ea typeface="+mn-ea"/>
                <a:cs typeface="+mn-cs"/>
              </a:rPr>
              <a:t>Predicate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800" b="0" i="0" u="none" strike="noStrike" kern="0" cap="none" spc="0" normalizeH="0" baseline="0" noProof="0" dirty="0" smtClean="0">
                <a:ln>
                  <a:noFill/>
                </a:ln>
                <a:solidFill>
                  <a:prstClr val="black"/>
                </a:solidFill>
                <a:effectLst/>
                <a:uLnTx/>
                <a:uFillTx/>
                <a:latin typeface="Lucida Sans"/>
                <a:ea typeface="+mn-ea"/>
                <a:cs typeface="+mn-cs"/>
              </a:rPr>
              <a:t>Enumerator</a:t>
            </a:r>
          </a:p>
        </p:txBody>
      </p:sp>
      <p:sp>
        <p:nvSpPr>
          <p:cNvPr id="23" name="TextBox 22"/>
          <p:cNvSpPr txBox="1"/>
          <p:nvPr/>
        </p:nvSpPr>
        <p:spPr>
          <a:xfrm>
            <a:off x="1788020" y="1583112"/>
            <a:ext cx="1226618" cy="646331"/>
          </a:xfrm>
          <a:prstGeom prst="rect">
            <a:avLst/>
          </a:prstGeom>
          <a:noFill/>
        </p:spPr>
        <p:txBody>
          <a:bodyPr wrap="none" rtlCol="0">
            <a:spAutoFit/>
          </a:bodyPr>
          <a:lstStyle/>
          <a:p>
            <a:pPr algn="ctr" fontAlgn="auto">
              <a:spcBef>
                <a:spcPts val="0"/>
              </a:spcBef>
              <a:spcAft>
                <a:spcPts val="0"/>
              </a:spcAft>
            </a:pPr>
            <a:r>
              <a:rPr lang="en-IN" sz="1800" b="0" dirty="0" smtClean="0">
                <a:solidFill>
                  <a:prstClr val="black"/>
                </a:solidFill>
                <a:latin typeface="Lucida Sans"/>
              </a:rPr>
              <a:t>Term </a:t>
            </a:r>
          </a:p>
          <a:p>
            <a:pPr algn="ctr" fontAlgn="auto">
              <a:spcBef>
                <a:spcPts val="0"/>
              </a:spcBef>
              <a:spcAft>
                <a:spcPts val="0"/>
              </a:spcAft>
            </a:pPr>
            <a:r>
              <a:rPr lang="en-IN" sz="1800" b="0" dirty="0" smtClean="0">
                <a:solidFill>
                  <a:prstClr val="black"/>
                </a:solidFill>
                <a:latin typeface="Lucida Sans"/>
              </a:rPr>
              <a:t>Grammar</a:t>
            </a:r>
            <a:endParaRPr lang="en-IN" sz="1800" b="0" dirty="0">
              <a:solidFill>
                <a:prstClr val="black"/>
              </a:solidFill>
              <a:latin typeface="Lucida Sans"/>
            </a:endParaRPr>
          </a:p>
        </p:txBody>
      </p:sp>
      <p:sp>
        <p:nvSpPr>
          <p:cNvPr id="24" name="TextBox 23"/>
          <p:cNvSpPr txBox="1"/>
          <p:nvPr/>
        </p:nvSpPr>
        <p:spPr>
          <a:xfrm>
            <a:off x="6339426" y="1698636"/>
            <a:ext cx="1226618" cy="646331"/>
          </a:xfrm>
          <a:prstGeom prst="rect">
            <a:avLst/>
          </a:prstGeom>
          <a:noFill/>
        </p:spPr>
        <p:txBody>
          <a:bodyPr wrap="none" rtlCol="0">
            <a:spAutoFit/>
          </a:bodyPr>
          <a:lstStyle/>
          <a:p>
            <a:pPr fontAlgn="auto">
              <a:spcBef>
                <a:spcPts val="0"/>
              </a:spcBef>
              <a:spcAft>
                <a:spcPts val="0"/>
              </a:spcAft>
            </a:pPr>
            <a:r>
              <a:rPr lang="en-IN" sz="1800" b="0" dirty="0" smtClean="0">
                <a:solidFill>
                  <a:prstClr val="black"/>
                </a:solidFill>
                <a:latin typeface="Lucida Sans"/>
              </a:rPr>
              <a:t>Predicate</a:t>
            </a:r>
          </a:p>
          <a:p>
            <a:pPr fontAlgn="auto">
              <a:spcBef>
                <a:spcPts val="0"/>
              </a:spcBef>
              <a:spcAft>
                <a:spcPts val="0"/>
              </a:spcAft>
            </a:pPr>
            <a:r>
              <a:rPr lang="en-IN" sz="1800" b="0" dirty="0" smtClean="0">
                <a:solidFill>
                  <a:prstClr val="black"/>
                </a:solidFill>
                <a:latin typeface="Lucida Sans"/>
              </a:rPr>
              <a:t>Grammar</a:t>
            </a:r>
            <a:endParaRPr lang="en-IN" sz="1800" b="0" dirty="0">
              <a:solidFill>
                <a:prstClr val="black"/>
              </a:solidFill>
              <a:latin typeface="Lucida Sans"/>
            </a:endParaRPr>
          </a:p>
        </p:txBody>
      </p:sp>
      <p:cxnSp>
        <p:nvCxnSpPr>
          <p:cNvPr id="25" name="Straight Arrow Connector 24"/>
          <p:cNvCxnSpPr>
            <a:stCxn id="23" idx="2"/>
            <a:endCxn id="21" idx="0"/>
          </p:cNvCxnSpPr>
          <p:nvPr/>
        </p:nvCxnSpPr>
        <p:spPr>
          <a:xfrm>
            <a:off x="2401329" y="2229443"/>
            <a:ext cx="0" cy="656658"/>
          </a:xfrm>
          <a:prstGeom prst="straightConnector1">
            <a:avLst/>
          </a:prstGeom>
          <a:noFill/>
          <a:ln w="25400" cap="flat" cmpd="sng" algn="ctr">
            <a:solidFill>
              <a:srgbClr val="A2C816"/>
            </a:solidFill>
            <a:prstDash val="solid"/>
            <a:tailEnd type="triangle"/>
          </a:ln>
          <a:effectLst/>
        </p:spPr>
      </p:cxnSp>
      <p:cxnSp>
        <p:nvCxnSpPr>
          <p:cNvPr id="26" name="Straight Arrow Connector 25"/>
          <p:cNvCxnSpPr>
            <a:stCxn id="24" idx="2"/>
            <a:endCxn id="22" idx="0"/>
          </p:cNvCxnSpPr>
          <p:nvPr/>
        </p:nvCxnSpPr>
        <p:spPr>
          <a:xfrm>
            <a:off x="6952735" y="2344967"/>
            <a:ext cx="0" cy="656656"/>
          </a:xfrm>
          <a:prstGeom prst="straightConnector1">
            <a:avLst/>
          </a:prstGeom>
          <a:noFill/>
          <a:ln w="25400" cap="flat" cmpd="sng" algn="ctr">
            <a:solidFill>
              <a:srgbClr val="A2C816"/>
            </a:solidFill>
            <a:prstDash val="solid"/>
            <a:tailEnd type="triangle"/>
          </a:ln>
          <a:effectLst/>
        </p:spPr>
      </p:cxnSp>
      <p:sp>
        <p:nvSpPr>
          <p:cNvPr id="27" name="TextBox 26"/>
          <p:cNvSpPr txBox="1"/>
          <p:nvPr/>
        </p:nvSpPr>
        <p:spPr>
          <a:xfrm>
            <a:off x="1958739" y="4415117"/>
            <a:ext cx="885179" cy="369332"/>
          </a:xfrm>
          <a:prstGeom prst="rect">
            <a:avLst/>
          </a:prstGeom>
          <a:noFill/>
        </p:spPr>
        <p:txBody>
          <a:bodyPr wrap="none" rtlCol="0">
            <a:spAutoFit/>
          </a:bodyPr>
          <a:lstStyle/>
          <a:p>
            <a:pPr fontAlgn="auto">
              <a:spcBef>
                <a:spcPts val="0"/>
              </a:spcBef>
              <a:spcAft>
                <a:spcPts val="0"/>
              </a:spcAft>
            </a:pPr>
            <a:r>
              <a:rPr lang="en-IN" sz="1800" b="0" dirty="0" smtClean="0">
                <a:solidFill>
                  <a:prstClr val="black"/>
                </a:solidFill>
                <a:latin typeface="Lucida Sans"/>
              </a:rPr>
              <a:t>Terms</a:t>
            </a:r>
            <a:endParaRPr lang="en-IN" sz="1800" b="0" dirty="0">
              <a:solidFill>
                <a:prstClr val="black"/>
              </a:solidFill>
              <a:latin typeface="Lucida Sans"/>
            </a:endParaRPr>
          </a:p>
        </p:txBody>
      </p:sp>
      <p:sp>
        <p:nvSpPr>
          <p:cNvPr id="28" name="TextBox 27"/>
          <p:cNvSpPr txBox="1"/>
          <p:nvPr/>
        </p:nvSpPr>
        <p:spPr>
          <a:xfrm>
            <a:off x="6287062" y="4415117"/>
            <a:ext cx="1327608" cy="369332"/>
          </a:xfrm>
          <a:prstGeom prst="rect">
            <a:avLst/>
          </a:prstGeom>
          <a:noFill/>
        </p:spPr>
        <p:txBody>
          <a:bodyPr wrap="none" rtlCol="0">
            <a:spAutoFit/>
          </a:bodyPr>
          <a:lstStyle/>
          <a:p>
            <a:pPr fontAlgn="auto">
              <a:spcBef>
                <a:spcPts val="0"/>
              </a:spcBef>
              <a:spcAft>
                <a:spcPts val="0"/>
              </a:spcAft>
            </a:pPr>
            <a:r>
              <a:rPr lang="en-IN" sz="1800" b="0" dirty="0" smtClean="0">
                <a:solidFill>
                  <a:prstClr val="black"/>
                </a:solidFill>
                <a:latin typeface="Lucida Sans"/>
              </a:rPr>
              <a:t>Predicates</a:t>
            </a:r>
            <a:endParaRPr lang="en-IN" sz="1800" b="0" dirty="0">
              <a:solidFill>
                <a:prstClr val="black"/>
              </a:solidFill>
              <a:latin typeface="Lucida Sans"/>
            </a:endParaRPr>
          </a:p>
        </p:txBody>
      </p:sp>
      <p:sp>
        <p:nvSpPr>
          <p:cNvPr id="29" name="Rounded Rectangle 28"/>
          <p:cNvSpPr/>
          <p:nvPr/>
        </p:nvSpPr>
        <p:spPr>
          <a:xfrm>
            <a:off x="3891169" y="4546113"/>
            <a:ext cx="1602809" cy="996779"/>
          </a:xfrm>
          <a:prstGeom prst="roundRect">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800" b="0" i="0" u="none" strike="noStrike" kern="0" cap="none" spc="0" normalizeH="0" baseline="0" noProof="0" dirty="0" smtClean="0">
                <a:ln>
                  <a:noFill/>
                </a:ln>
                <a:solidFill>
                  <a:prstClr val="black"/>
                </a:solidFill>
                <a:effectLst/>
                <a:uLnTx/>
                <a:uFillTx/>
                <a:latin typeface="Lucida Sans"/>
                <a:ea typeface="+mn-ea"/>
                <a:cs typeface="+mn-cs"/>
              </a:rPr>
              <a:t>Decision Tree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800" b="0" i="0" u="none" strike="noStrike" kern="0" cap="none" spc="0" normalizeH="0" baseline="0" noProof="0" dirty="0" smtClean="0">
                <a:ln>
                  <a:noFill/>
                </a:ln>
                <a:solidFill>
                  <a:prstClr val="black"/>
                </a:solidFill>
                <a:effectLst/>
                <a:uLnTx/>
                <a:uFillTx/>
                <a:latin typeface="Lucida Sans"/>
                <a:ea typeface="+mn-ea"/>
                <a:cs typeface="+mn-cs"/>
              </a:rPr>
              <a:t>Learning</a:t>
            </a:r>
          </a:p>
        </p:txBody>
      </p:sp>
      <p:cxnSp>
        <p:nvCxnSpPr>
          <p:cNvPr id="30" name="Elbow Connector 29"/>
          <p:cNvCxnSpPr>
            <a:stCxn id="27" idx="2"/>
            <a:endCxn id="29" idx="1"/>
          </p:cNvCxnSpPr>
          <p:nvPr/>
        </p:nvCxnSpPr>
        <p:spPr>
          <a:xfrm rot="16200000" flipH="1">
            <a:off x="3016222" y="4169556"/>
            <a:ext cx="260054" cy="1489840"/>
          </a:xfrm>
          <a:prstGeom prst="bentConnector2">
            <a:avLst/>
          </a:prstGeom>
          <a:noFill/>
          <a:ln w="25400" cap="flat" cmpd="sng" algn="ctr">
            <a:solidFill>
              <a:srgbClr val="A2C816"/>
            </a:solidFill>
            <a:prstDash val="solid"/>
            <a:tailEnd type="triangle"/>
          </a:ln>
          <a:effectLst/>
        </p:spPr>
      </p:cxnSp>
      <p:cxnSp>
        <p:nvCxnSpPr>
          <p:cNvPr id="31" name="Elbow Connector 30"/>
          <p:cNvCxnSpPr>
            <a:stCxn id="28" idx="2"/>
            <a:endCxn id="29" idx="3"/>
          </p:cNvCxnSpPr>
          <p:nvPr/>
        </p:nvCxnSpPr>
        <p:spPr>
          <a:xfrm rot="5400000">
            <a:off x="6092395" y="4186032"/>
            <a:ext cx="260054" cy="1456888"/>
          </a:xfrm>
          <a:prstGeom prst="bentConnector2">
            <a:avLst/>
          </a:prstGeom>
          <a:noFill/>
          <a:ln w="25400" cap="flat" cmpd="sng" algn="ctr">
            <a:solidFill>
              <a:srgbClr val="A2C816"/>
            </a:solidFill>
            <a:prstDash val="solid"/>
            <a:tailEnd type="triangle"/>
          </a:ln>
          <a:effectLst/>
        </p:spPr>
      </p:cxnSp>
      <p:cxnSp>
        <p:nvCxnSpPr>
          <p:cNvPr id="32" name="Straight Arrow Connector 31"/>
          <p:cNvCxnSpPr>
            <a:stCxn id="29" idx="2"/>
            <a:endCxn id="33" idx="0"/>
          </p:cNvCxnSpPr>
          <p:nvPr/>
        </p:nvCxnSpPr>
        <p:spPr>
          <a:xfrm flipH="1">
            <a:off x="4691862" y="5542892"/>
            <a:ext cx="712" cy="468393"/>
          </a:xfrm>
          <a:prstGeom prst="straightConnector1">
            <a:avLst/>
          </a:prstGeom>
          <a:noFill/>
          <a:ln w="25400" cap="flat" cmpd="sng" algn="ctr">
            <a:solidFill>
              <a:srgbClr val="A2C816"/>
            </a:solidFill>
            <a:prstDash val="solid"/>
            <a:tailEnd type="triangle"/>
          </a:ln>
          <a:effectLst/>
        </p:spPr>
      </p:cxnSp>
      <p:sp>
        <p:nvSpPr>
          <p:cNvPr id="33" name="TextBox 32"/>
          <p:cNvSpPr txBox="1"/>
          <p:nvPr/>
        </p:nvSpPr>
        <p:spPr>
          <a:xfrm>
            <a:off x="3989586" y="6011285"/>
            <a:ext cx="1404552" cy="369332"/>
          </a:xfrm>
          <a:prstGeom prst="rect">
            <a:avLst/>
          </a:prstGeom>
          <a:noFill/>
        </p:spPr>
        <p:txBody>
          <a:bodyPr wrap="none" rtlCol="0">
            <a:spAutoFit/>
          </a:bodyPr>
          <a:lstStyle/>
          <a:p>
            <a:pPr algn="ctr" fontAlgn="auto">
              <a:spcBef>
                <a:spcPts val="0"/>
              </a:spcBef>
              <a:spcAft>
                <a:spcPts val="0"/>
              </a:spcAft>
            </a:pPr>
            <a:r>
              <a:rPr lang="en-IN" sz="1800" b="0" dirty="0" smtClean="0">
                <a:solidFill>
                  <a:prstClr val="black"/>
                </a:solidFill>
                <a:latin typeface="Lucida Sans"/>
              </a:rPr>
              <a:t>Expression</a:t>
            </a:r>
            <a:endParaRPr lang="en-IN" sz="1800" b="0" dirty="0">
              <a:solidFill>
                <a:prstClr val="black"/>
              </a:solidFill>
              <a:latin typeface="Lucida Sans"/>
            </a:endParaRPr>
          </a:p>
        </p:txBody>
      </p:sp>
      <p:cxnSp>
        <p:nvCxnSpPr>
          <p:cNvPr id="34" name="Straight Arrow Connector 33"/>
          <p:cNvCxnSpPr>
            <a:stCxn id="21" idx="2"/>
            <a:endCxn id="27" idx="0"/>
          </p:cNvCxnSpPr>
          <p:nvPr/>
        </p:nvCxnSpPr>
        <p:spPr>
          <a:xfrm>
            <a:off x="2401329" y="3882880"/>
            <a:ext cx="0" cy="532237"/>
          </a:xfrm>
          <a:prstGeom prst="straightConnector1">
            <a:avLst/>
          </a:prstGeom>
          <a:noFill/>
          <a:ln w="25400" cap="flat" cmpd="sng" algn="ctr">
            <a:solidFill>
              <a:srgbClr val="A2C816"/>
            </a:solidFill>
            <a:prstDash val="solid"/>
            <a:tailEnd type="triangle"/>
          </a:ln>
          <a:effectLst/>
        </p:spPr>
      </p:cxnSp>
      <p:cxnSp>
        <p:nvCxnSpPr>
          <p:cNvPr id="35" name="Straight Arrow Connector 34"/>
          <p:cNvCxnSpPr>
            <a:stCxn id="22" idx="2"/>
            <a:endCxn id="28" idx="0"/>
          </p:cNvCxnSpPr>
          <p:nvPr/>
        </p:nvCxnSpPr>
        <p:spPr>
          <a:xfrm flipH="1">
            <a:off x="6950866" y="3998402"/>
            <a:ext cx="1869" cy="416715"/>
          </a:xfrm>
          <a:prstGeom prst="straightConnector1">
            <a:avLst/>
          </a:prstGeom>
          <a:noFill/>
          <a:ln w="25400" cap="flat" cmpd="sng" algn="ctr">
            <a:solidFill>
              <a:srgbClr val="A2C816"/>
            </a:solidFill>
            <a:prstDash val="solid"/>
            <a:tailEnd type="triangle"/>
          </a:ln>
          <a:effectLst/>
        </p:spPr>
      </p:cxnSp>
    </p:spTree>
    <p:extLst>
      <p:ext uri="{BB962C8B-B14F-4D97-AF65-F5344CB8AC3E}">
        <p14:creationId xmlns:p14="http://schemas.microsoft.com/office/powerpoint/2010/main" val="7668905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Decision Tree Learning</a:t>
            </a:r>
            <a:endParaRPr lang="en-US" sz="2800" dirty="0" smtClean="0">
              <a:solidFill>
                <a:srgbClr val="C00000"/>
              </a:solidFill>
            </a:endParaRPr>
          </a:p>
        </p:txBody>
      </p:sp>
      <p:sp>
        <p:nvSpPr>
          <p:cNvPr id="4" name="Slide Number Placeholder 17"/>
          <p:cNvSpPr>
            <a:spLocks noGrp="1"/>
          </p:cNvSpPr>
          <p:nvPr>
            <p:ph type="sldNum" sz="quarter" idx="12"/>
          </p:nvPr>
        </p:nvSpPr>
        <p:spPr>
          <a:xfrm>
            <a:off x="7010400" y="5972355"/>
            <a:ext cx="1905000" cy="457200"/>
          </a:xfrm>
        </p:spPr>
        <p:txBody>
          <a:bodyPr/>
          <a:lstStyle/>
          <a:p>
            <a:pPr>
              <a:defRPr/>
            </a:pPr>
            <a:fld id="{0529A9EF-C723-4E6D-B148-3F65053D62C2}" type="slidenum">
              <a:rPr lang="en-US" b="1" smtClean="0">
                <a:solidFill>
                  <a:srgbClr val="000000"/>
                </a:solidFill>
              </a:rPr>
              <a:pPr>
                <a:defRPr/>
              </a:pPr>
              <a:t>54</a:t>
            </a:fld>
            <a:endParaRPr lang="en-US" b="1" dirty="0">
              <a:solidFill>
                <a:srgbClr val="000000"/>
              </a:solidFill>
            </a:endParaRPr>
          </a:p>
        </p:txBody>
      </p:sp>
      <mc:AlternateContent xmlns:mc="http://schemas.openxmlformats.org/markup-compatibility/2006">
        <mc:Choice xmlns:a14="http://schemas.microsoft.com/office/drawing/2010/main" Requires="a14">
          <p:sp>
            <p:nvSpPr>
              <p:cNvPr id="19" name="TextBox 18"/>
              <p:cNvSpPr txBox="1"/>
              <p:nvPr/>
            </p:nvSpPr>
            <p:spPr>
              <a:xfrm>
                <a:off x="1759745" y="2061170"/>
                <a:ext cx="979755" cy="1200329"/>
              </a:xfrm>
              <a:prstGeom prst="rect">
                <a:avLst/>
              </a:prstGeom>
              <a:noFill/>
            </p:spPr>
            <p:txBody>
              <a:bodyPr wrap="non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(1, 1)</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(1, 2)</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(2, 1)</m:t>
                      </m:r>
                    </m:oMath>
                  </m:oMathPara>
                </a14:m>
                <a:endParaRPr lang="en-GB" sz="2400" b="0" dirty="0" smtClean="0">
                  <a:solidFill>
                    <a:prstClr val="black"/>
                  </a:solidFill>
                  <a:latin typeface="Lucida Sans"/>
                </a:endParaRPr>
              </a:p>
            </p:txBody>
          </p:sp>
        </mc:Choice>
        <mc:Fallback>
          <p:sp>
            <p:nvSpPr>
              <p:cNvPr id="19" name="TextBox 18"/>
              <p:cNvSpPr txBox="1">
                <a:spLocks noRot="1" noChangeAspect="1" noMove="1" noResize="1" noEditPoints="1" noAdjustHandles="1" noChangeArrowheads="1" noChangeShapeType="1" noTextEdit="1"/>
              </p:cNvSpPr>
              <p:nvPr/>
            </p:nvSpPr>
            <p:spPr>
              <a:xfrm>
                <a:off x="1759745" y="2061170"/>
                <a:ext cx="979755" cy="1200329"/>
              </a:xfrm>
              <a:prstGeom prst="rect">
                <a:avLst/>
              </a:prstGeom>
              <a:blipFill rotWithShape="0">
                <a:blip r:embed="rId3"/>
                <a:stretch>
                  <a:fillRect l="-625" r="-625" b="-7107"/>
                </a:stretch>
              </a:blipFill>
            </p:spPr>
            <p:txBody>
              <a:bodyPr/>
              <a:lstStyle/>
              <a:p>
                <a:r>
                  <a:rPr lang="en-US">
                    <a:noFill/>
                  </a:rPr>
                  <a:t> </a:t>
                </a:r>
              </a:p>
            </p:txBody>
          </p:sp>
        </mc:Fallback>
      </mc:AlternateContent>
      <p:sp>
        <p:nvSpPr>
          <p:cNvPr id="20" name="Rounded Rectangle 19"/>
          <p:cNvSpPr/>
          <p:nvPr/>
        </p:nvSpPr>
        <p:spPr>
          <a:xfrm>
            <a:off x="1774869" y="2113106"/>
            <a:ext cx="964632" cy="1148393"/>
          </a:xfrm>
          <a:prstGeom prst="roundRect">
            <a:avLst/>
          </a:prstGeom>
          <a:noFill/>
          <a:ln w="25400" cap="flat" cmpd="sng" algn="ctr">
            <a:solidFill>
              <a:srgbClr val="E0760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Lucida Sans"/>
              <a:ea typeface="+mn-ea"/>
              <a:cs typeface="+mn-cs"/>
            </a:endParaRPr>
          </a:p>
        </p:txBody>
      </p:sp>
      <mc:AlternateContent xmlns:mc="http://schemas.openxmlformats.org/markup-compatibility/2006">
        <mc:Choice xmlns:a14="http://schemas.microsoft.com/office/drawing/2010/main" Requires="a14">
          <p:sp>
            <p:nvSpPr>
              <p:cNvPr id="36" name="TextBox 35"/>
              <p:cNvSpPr txBox="1"/>
              <p:nvPr/>
            </p:nvSpPr>
            <p:spPr>
              <a:xfrm>
                <a:off x="498416" y="1691839"/>
                <a:ext cx="446404" cy="1938992"/>
              </a:xfrm>
              <a:prstGeom prst="rect">
                <a:avLst/>
              </a:prstGeom>
              <a:noFill/>
            </p:spPr>
            <p:txBody>
              <a:bodyPr wrap="non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0</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1</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2</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𝑥</m:t>
                      </m:r>
                    </m:oMath>
                  </m:oMathPara>
                </a14:m>
                <a:endParaRPr lang="en-GB" sz="2400" b="0" dirty="0" smtClean="0">
                  <a:solidFill>
                    <a:prstClr val="black"/>
                  </a:solidFill>
                  <a:latin typeface="Lucida Sans"/>
                </a:endParaRPr>
              </a:p>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400" b="0" i="1" dirty="0" smtClean="0">
                          <a:solidFill>
                            <a:prstClr val="black"/>
                          </a:solidFill>
                          <a:latin typeface="Cambria Math" panose="02040503050406030204" pitchFamily="18" charset="0"/>
                        </a:rPr>
                        <m:t>𝑦</m:t>
                      </m:r>
                    </m:oMath>
                  </m:oMathPara>
                </a14:m>
                <a:endParaRPr lang="en-GB" sz="2400" b="0" dirty="0" smtClean="0">
                  <a:solidFill>
                    <a:prstClr val="black"/>
                  </a:solidFill>
                  <a:latin typeface="Lucida Sans"/>
                </a:endParaRPr>
              </a:p>
            </p:txBody>
          </p:sp>
        </mc:Choice>
        <mc:Fallback>
          <p:sp>
            <p:nvSpPr>
              <p:cNvPr id="36" name="TextBox 35"/>
              <p:cNvSpPr txBox="1">
                <a:spLocks noRot="1" noChangeAspect="1" noMove="1" noResize="1" noEditPoints="1" noAdjustHandles="1" noChangeArrowheads="1" noChangeShapeType="1" noTextEdit="1"/>
              </p:cNvSpPr>
              <p:nvPr/>
            </p:nvSpPr>
            <p:spPr>
              <a:xfrm>
                <a:off x="498416" y="1691839"/>
                <a:ext cx="446404" cy="1938992"/>
              </a:xfrm>
              <a:prstGeom prst="rect">
                <a:avLst/>
              </a:prstGeom>
              <a:blipFill rotWithShape="0">
                <a:blip r:embed="rId4"/>
                <a:stretch>
                  <a:fillRect b="-220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7" name="TextBox 36"/>
              <p:cNvSpPr txBox="1"/>
              <p:nvPr/>
            </p:nvSpPr>
            <p:spPr>
              <a:xfrm>
                <a:off x="287580" y="3578602"/>
                <a:ext cx="893898" cy="1631216"/>
              </a:xfrm>
              <a:prstGeom prst="rect">
                <a:avLst/>
              </a:prstGeom>
              <a:noFill/>
            </p:spPr>
            <p:txBody>
              <a:bodyPr wrap="none" rtlCol="0">
                <a:spAutoFit/>
              </a:bodyPr>
              <a:lstStyle/>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a:solidFill>
                            <a:prstClr val="black"/>
                          </a:solidFill>
                          <a:latin typeface="Cambria Math" panose="02040503050406030204" pitchFamily="18" charset="0"/>
                        </a:rPr>
                        <m:t>0</m:t>
                      </m:r>
                      <m:r>
                        <a:rPr lang="en-IN" sz="2000" b="0" i="1" dirty="0">
                          <a:solidFill>
                            <a:prstClr val="black"/>
                          </a:solidFill>
                          <a:latin typeface="Cambria Math" panose="02040503050406030204" pitchFamily="18" charset="0"/>
                        </a:rPr>
                        <m:t>≥</m:t>
                      </m:r>
                      <m:r>
                        <a:rPr lang="en-GB" sz="2000" b="0" i="1" dirty="0">
                          <a:solidFill>
                            <a:prstClr val="black"/>
                          </a:solidFill>
                          <a:latin typeface="Cambria Math" panose="02040503050406030204" pitchFamily="18" charset="0"/>
                        </a:rPr>
                        <m:t>1</m:t>
                      </m:r>
                    </m:oMath>
                  </m:oMathPara>
                </a14:m>
                <a:endParaRPr lang="en-GB" sz="2000" b="0" dirty="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a:solidFill>
                            <a:prstClr val="black"/>
                          </a:solidFill>
                          <a:latin typeface="Cambria Math" panose="02040503050406030204" pitchFamily="18" charset="0"/>
                        </a:rPr>
                        <m:t>1</m:t>
                      </m:r>
                      <m:r>
                        <a:rPr lang="en-IN" sz="2000" b="0" i="1" dirty="0">
                          <a:solidFill>
                            <a:prstClr val="black"/>
                          </a:solidFill>
                          <a:latin typeface="Cambria Math" panose="02040503050406030204" pitchFamily="18" charset="0"/>
                        </a:rPr>
                        <m:t>≥</m:t>
                      </m:r>
                      <m:r>
                        <a:rPr lang="en-GB" sz="2000" b="0" i="1" dirty="0">
                          <a:solidFill>
                            <a:prstClr val="black"/>
                          </a:solidFill>
                          <a:latin typeface="Cambria Math" panose="02040503050406030204" pitchFamily="18" charset="0"/>
                        </a:rPr>
                        <m:t>1</m:t>
                      </m:r>
                    </m:oMath>
                  </m:oMathPara>
                </a14:m>
                <a:endParaRPr lang="en-GB" sz="2000" b="0" dirty="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a:solidFill>
                            <a:prstClr val="black"/>
                          </a:solidFill>
                          <a:latin typeface="Cambria Math" panose="02040503050406030204" pitchFamily="18" charset="0"/>
                        </a:rPr>
                        <m:t>𝑥</m:t>
                      </m:r>
                      <m:r>
                        <a:rPr lang="en-IN" sz="2000" b="0" i="1" dirty="0">
                          <a:solidFill>
                            <a:prstClr val="black"/>
                          </a:solidFill>
                          <a:latin typeface="Cambria Math" panose="02040503050406030204" pitchFamily="18" charset="0"/>
                        </a:rPr>
                        <m:t>≥</m:t>
                      </m:r>
                      <m:r>
                        <a:rPr lang="en-GB" sz="2000" b="0" i="1" dirty="0">
                          <a:solidFill>
                            <a:prstClr val="black"/>
                          </a:solidFill>
                          <a:latin typeface="Cambria Math" panose="02040503050406030204" pitchFamily="18" charset="0"/>
                        </a:rPr>
                        <m:t>1</m:t>
                      </m:r>
                    </m:oMath>
                  </m:oMathPara>
                </a14:m>
                <a:endParaRPr lang="en-GB" sz="2000" b="0" dirty="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a:solidFill>
                            <a:prstClr val="black"/>
                          </a:solidFill>
                          <a:latin typeface="Cambria Math" panose="02040503050406030204" pitchFamily="18" charset="0"/>
                        </a:rPr>
                        <m:t>𝑥</m:t>
                      </m:r>
                      <m:r>
                        <a:rPr lang="en-IN" sz="2000" b="0" i="1" dirty="0">
                          <a:solidFill>
                            <a:prstClr val="black"/>
                          </a:solidFill>
                          <a:latin typeface="Cambria Math" panose="02040503050406030204" pitchFamily="18" charset="0"/>
                        </a:rPr>
                        <m:t>≥</m:t>
                      </m:r>
                      <m:r>
                        <a:rPr lang="en-GB" sz="2000" b="0" i="1" dirty="0">
                          <a:solidFill>
                            <a:prstClr val="black"/>
                          </a:solidFill>
                          <a:latin typeface="Cambria Math" panose="02040503050406030204" pitchFamily="18" charset="0"/>
                        </a:rPr>
                        <m:t>2</m:t>
                      </m:r>
                    </m:oMath>
                  </m:oMathPara>
                </a14:m>
                <a:endParaRPr lang="en-GB" sz="2000" b="0" dirty="0">
                  <a:solidFill>
                    <a:prstClr val="black"/>
                  </a:solidFill>
                  <a:latin typeface="Lucida Sans"/>
                </a:endParaRPr>
              </a:p>
              <a:p>
                <a:pPr algn="ct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a:solidFill>
                            <a:prstClr val="black"/>
                          </a:solidFill>
                          <a:latin typeface="Cambria Math" panose="02040503050406030204" pitchFamily="18" charset="0"/>
                        </a:rPr>
                        <m:t>𝑥</m:t>
                      </m:r>
                      <m:r>
                        <a:rPr lang="en-IN" sz="2000" b="0" i="1" dirty="0">
                          <a:solidFill>
                            <a:prstClr val="black"/>
                          </a:solidFill>
                          <a:latin typeface="Cambria Math" panose="02040503050406030204" pitchFamily="18" charset="0"/>
                        </a:rPr>
                        <m:t>≥</m:t>
                      </m:r>
                      <m:r>
                        <a:rPr lang="en-GB" sz="2000" b="0" i="1" dirty="0">
                          <a:solidFill>
                            <a:prstClr val="black"/>
                          </a:solidFill>
                          <a:latin typeface="Cambria Math" panose="02040503050406030204" pitchFamily="18" charset="0"/>
                        </a:rPr>
                        <m:t>𝑦</m:t>
                      </m:r>
                    </m:oMath>
                  </m:oMathPara>
                </a14:m>
                <a:endParaRPr lang="en-GB" sz="2000" b="0" dirty="0">
                  <a:solidFill>
                    <a:prstClr val="black"/>
                  </a:solidFill>
                  <a:latin typeface="Lucida Sans"/>
                </a:endParaRPr>
              </a:p>
            </p:txBody>
          </p:sp>
        </mc:Choice>
        <mc:Fallback>
          <p:sp>
            <p:nvSpPr>
              <p:cNvPr id="37" name="TextBox 36"/>
              <p:cNvSpPr txBox="1">
                <a:spLocks noRot="1" noChangeAspect="1" noMove="1" noResize="1" noEditPoints="1" noAdjustHandles="1" noChangeArrowheads="1" noChangeShapeType="1" noTextEdit="1"/>
              </p:cNvSpPr>
              <p:nvPr/>
            </p:nvSpPr>
            <p:spPr>
              <a:xfrm>
                <a:off x="287580" y="3578602"/>
                <a:ext cx="893898" cy="1631216"/>
              </a:xfrm>
              <a:prstGeom prst="rect">
                <a:avLst/>
              </a:prstGeom>
              <a:blipFill rotWithShape="0">
                <a:blip r:embed="rId5"/>
                <a:stretch>
                  <a:fillRect b="-1866"/>
                </a:stretch>
              </a:blipFill>
            </p:spPr>
            <p:txBody>
              <a:bodyPr/>
              <a:lstStyle/>
              <a:p>
                <a:r>
                  <a:rPr lang="en-US">
                    <a:noFill/>
                  </a:rPr>
                  <a:t> </a:t>
                </a:r>
              </a:p>
            </p:txBody>
          </p:sp>
        </mc:Fallback>
      </mc:AlternateContent>
      <p:sp>
        <p:nvSpPr>
          <p:cNvPr id="38" name="Right Arrow 37"/>
          <p:cNvSpPr/>
          <p:nvPr/>
        </p:nvSpPr>
        <p:spPr>
          <a:xfrm>
            <a:off x="3007767" y="2459865"/>
            <a:ext cx="1133341" cy="502276"/>
          </a:xfrm>
          <a:prstGeom prst="rightArrow">
            <a:avLst/>
          </a:prstGeom>
          <a:solidFill>
            <a:sysClr val="windowText" lastClr="000000"/>
          </a:solidFill>
          <a:ln w="25400" cap="flat" cmpd="sng" algn="ctr">
            <a:solidFill>
              <a:sysClr val="windowText" lastClr="000000">
                <a:shade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Lucida Sans"/>
              <a:ea typeface="+mn-ea"/>
              <a:cs typeface="+mn-cs"/>
            </a:endParaRPr>
          </a:p>
        </p:txBody>
      </p:sp>
      <p:cxnSp>
        <p:nvCxnSpPr>
          <p:cNvPr id="39" name="Straight Connector 38"/>
          <p:cNvCxnSpPr/>
          <p:nvPr/>
        </p:nvCxnSpPr>
        <p:spPr>
          <a:xfrm>
            <a:off x="1352282" y="1691839"/>
            <a:ext cx="0" cy="3446831"/>
          </a:xfrm>
          <a:prstGeom prst="line">
            <a:avLst/>
          </a:prstGeom>
          <a:noFill/>
          <a:ln w="25400" cap="flat" cmpd="sng" algn="ctr">
            <a:solidFill>
              <a:sysClr val="windowText" lastClr="000000"/>
            </a:solidFill>
            <a:prstDash val="solid"/>
          </a:ln>
          <a:effectLst/>
        </p:spPr>
      </p:cxnSp>
      <p:cxnSp>
        <p:nvCxnSpPr>
          <p:cNvPr id="40" name="Straight Connector 39"/>
          <p:cNvCxnSpPr/>
          <p:nvPr/>
        </p:nvCxnSpPr>
        <p:spPr>
          <a:xfrm>
            <a:off x="193183" y="3630831"/>
            <a:ext cx="1159099" cy="0"/>
          </a:xfrm>
          <a:prstGeom prst="line">
            <a:avLst/>
          </a:prstGeom>
          <a:noFill/>
          <a:ln w="25400" cap="flat" cmpd="sng" algn="ctr">
            <a:solidFill>
              <a:sysClr val="windowText" lastClr="000000"/>
            </a:solidFill>
            <a:prstDash val="solid"/>
          </a:ln>
          <a:effectLst/>
        </p:spPr>
      </p:cxnSp>
      <mc:AlternateContent xmlns:mc="http://schemas.openxmlformats.org/markup-compatibility/2006">
        <mc:Choice xmlns:a14="http://schemas.microsoft.com/office/drawing/2010/main" Requires="a14">
          <p:sp>
            <p:nvSpPr>
              <p:cNvPr id="41" name="Rounded Rectangle 40"/>
              <p:cNvSpPr/>
              <p:nvPr/>
            </p:nvSpPr>
            <p:spPr>
              <a:xfrm>
                <a:off x="5164428" y="1957589"/>
                <a:ext cx="888642" cy="502276"/>
              </a:xfrm>
              <a:prstGeom prst="roundRect">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GB"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𝑥</m:t>
                      </m:r>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GB"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𝑦</m:t>
                      </m:r>
                    </m:oMath>
                  </m:oMathPara>
                </a14:m>
                <a:endParaRPr kumimoji="0" lang="en-GB" sz="1800" b="0" i="0" u="none" strike="noStrike" kern="0" cap="none" spc="0" normalizeH="0" baseline="0" noProof="0" dirty="0" smtClean="0">
                  <a:ln>
                    <a:noFill/>
                  </a:ln>
                  <a:solidFill>
                    <a:prstClr val="black"/>
                  </a:solidFill>
                  <a:effectLst/>
                  <a:uLnTx/>
                  <a:uFillTx/>
                  <a:latin typeface="Lucida Sans"/>
                  <a:ea typeface="+mn-ea"/>
                  <a:cs typeface="+mn-cs"/>
                </a:endParaRPr>
              </a:p>
            </p:txBody>
          </p:sp>
        </mc:Choice>
        <mc:Fallback>
          <p:sp>
            <p:nvSpPr>
              <p:cNvPr id="41" name="Rounded Rectangle 40"/>
              <p:cNvSpPr>
                <a:spLocks noRot="1" noChangeAspect="1" noMove="1" noResize="1" noEditPoints="1" noAdjustHandles="1" noChangeArrowheads="1" noChangeShapeType="1" noTextEdit="1"/>
              </p:cNvSpPr>
              <p:nvPr/>
            </p:nvSpPr>
            <p:spPr>
              <a:xfrm>
                <a:off x="5164428" y="1957589"/>
                <a:ext cx="888642" cy="502276"/>
              </a:xfrm>
              <a:prstGeom prst="roundRect">
                <a:avLst/>
              </a:prstGeom>
              <a:blipFill rotWithShape="0">
                <a:blip r:embed="rId6"/>
                <a:stretch>
                  <a:fillRect/>
                </a:stretch>
              </a:blipFill>
              <a:ln w="25400" cap="flat" cmpd="sng" algn="ctr">
                <a:solidFill>
                  <a:srgbClr val="7DC1EF"/>
                </a:solidFill>
                <a:prstDash val="solid"/>
              </a:ln>
              <a:effectLst/>
            </p:spPr>
            <p:txBody>
              <a:bodyPr/>
              <a:lstStyle/>
              <a:p>
                <a:r>
                  <a:rPr lang="en-US">
                    <a:noFill/>
                  </a:rPr>
                  <a:t> </a:t>
                </a:r>
              </a:p>
            </p:txBody>
          </p:sp>
        </mc:Fallback>
      </mc:AlternateContent>
      <p:cxnSp>
        <p:nvCxnSpPr>
          <p:cNvPr id="42" name="Straight Arrow Connector 41"/>
          <p:cNvCxnSpPr>
            <a:stCxn id="41" idx="2"/>
            <a:endCxn id="44" idx="0"/>
          </p:cNvCxnSpPr>
          <p:nvPr/>
        </p:nvCxnSpPr>
        <p:spPr>
          <a:xfrm flipH="1">
            <a:off x="4958285" y="2459865"/>
            <a:ext cx="650464" cy="384552"/>
          </a:xfrm>
          <a:prstGeom prst="straightConnector1">
            <a:avLst/>
          </a:prstGeom>
          <a:noFill/>
          <a:ln w="25400" cap="flat" cmpd="sng" algn="ctr">
            <a:solidFill>
              <a:srgbClr val="A2C816"/>
            </a:solidFill>
            <a:prstDash val="solid"/>
            <a:tailEnd type="triangle"/>
          </a:ln>
          <a:effectLst/>
        </p:spPr>
      </p:cxnSp>
      <p:cxnSp>
        <p:nvCxnSpPr>
          <p:cNvPr id="43" name="Straight Arrow Connector 42"/>
          <p:cNvCxnSpPr>
            <a:stCxn id="41" idx="2"/>
            <a:endCxn id="45" idx="0"/>
          </p:cNvCxnSpPr>
          <p:nvPr/>
        </p:nvCxnSpPr>
        <p:spPr>
          <a:xfrm>
            <a:off x="5608749" y="2459865"/>
            <a:ext cx="785063" cy="389717"/>
          </a:xfrm>
          <a:prstGeom prst="straightConnector1">
            <a:avLst/>
          </a:prstGeom>
          <a:noFill/>
          <a:ln w="25400" cap="flat" cmpd="sng" algn="ctr">
            <a:solidFill>
              <a:srgbClr val="FF0000"/>
            </a:solidFill>
            <a:prstDash val="solid"/>
            <a:tailEnd type="triangle"/>
          </a:ln>
          <a:effectLst/>
        </p:spPr>
      </p:cxnSp>
      <mc:AlternateContent xmlns:mc="http://schemas.openxmlformats.org/markup-compatibility/2006">
        <mc:Choice xmlns:a14="http://schemas.microsoft.com/office/drawing/2010/main" Requires="a14">
          <p:sp>
            <p:nvSpPr>
              <p:cNvPr id="44" name="Rounded Rectangle 43"/>
              <p:cNvSpPr/>
              <p:nvPr/>
            </p:nvSpPr>
            <p:spPr>
              <a:xfrm>
                <a:off x="4501556" y="2844417"/>
                <a:ext cx="913458" cy="647310"/>
              </a:xfrm>
              <a:prstGeom prst="roundRect">
                <a:avLst/>
              </a:prstGeom>
              <a:solidFill>
                <a:sysClr val="window" lastClr="FFFFFF"/>
              </a:solidFill>
              <a:ln w="25400" cap="flat" cmpd="sng" algn="ctr">
                <a:solidFill>
                  <a:srgbClr val="E07602"/>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kumimoji="0" lang="en-GB" sz="1800" b="0" i="1" u="none" strike="noStrike" kern="0" cap="none" spc="0" normalizeH="0" baseline="0" noProof="0" dirty="0" smtClean="0">
                              <a:ln>
                                <a:noFill/>
                              </a:ln>
                              <a:solidFill>
                                <a:prstClr val="black"/>
                              </a:solidFill>
                              <a:effectLst/>
                              <a:uLnTx/>
                              <a:uFillTx/>
                              <a:latin typeface="Cambria Math" panose="02040503050406030204" pitchFamily="18" charset="0"/>
                              <a:ea typeface="+mn-ea"/>
                              <a:cs typeface="+mn-cs"/>
                            </a:rPr>
                          </m:ctrlPr>
                        </m:dPr>
                        <m:e>
                          <m:r>
                            <a:rPr kumimoji="0" lang="en-GB" sz="1800" b="0" i="1" u="none" strike="noStrike" kern="0" cap="none" spc="0" normalizeH="0" baseline="0" noProof="0" dirty="0" smtClean="0">
                              <a:ln>
                                <a:noFill/>
                              </a:ln>
                              <a:solidFill>
                                <a:prstClr val="black"/>
                              </a:solidFill>
                              <a:effectLst/>
                              <a:uLnTx/>
                              <a:uFillTx/>
                              <a:latin typeface="Cambria Math" panose="02040503050406030204" pitchFamily="18" charset="0"/>
                              <a:ea typeface="+mn-ea"/>
                              <a:cs typeface="+mn-cs"/>
                            </a:rPr>
                            <m:t>2, 1</m:t>
                          </m:r>
                        </m:e>
                      </m:d>
                    </m:oMath>
                  </m:oMathPara>
                </a14:m>
                <a:endParaRPr kumimoji="0" lang="en-IN" sz="1800" b="0" i="0" u="none" strike="noStrike" kern="0" cap="none" spc="0" normalizeH="0" baseline="0" noProof="0" dirty="0" smtClean="0">
                  <a:ln>
                    <a:noFill/>
                  </a:ln>
                  <a:solidFill>
                    <a:prstClr val="black"/>
                  </a:solidFill>
                  <a:effectLst/>
                  <a:uLnTx/>
                  <a:uFillTx/>
                  <a:latin typeface="Lucida Sans"/>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(1, 1)</m:t>
                      </m:r>
                    </m:oMath>
                  </m:oMathPara>
                </a14:m>
                <a:endParaRPr kumimoji="0" lang="en-IN" sz="1800" b="0" i="0" u="none" strike="noStrike" kern="0" cap="none" spc="0" normalizeH="0" baseline="0" noProof="0" dirty="0" smtClean="0">
                  <a:ln>
                    <a:noFill/>
                  </a:ln>
                  <a:solidFill>
                    <a:prstClr val="black"/>
                  </a:solidFill>
                  <a:effectLst/>
                  <a:uLnTx/>
                  <a:uFillTx/>
                  <a:latin typeface="Lucida Sans"/>
                  <a:ea typeface="+mn-ea"/>
                  <a:cs typeface="+mn-cs"/>
                </a:endParaRPr>
              </a:p>
            </p:txBody>
          </p:sp>
        </mc:Choice>
        <mc:Fallback>
          <p:sp>
            <p:nvSpPr>
              <p:cNvPr id="44" name="Rounded Rectangle 43"/>
              <p:cNvSpPr>
                <a:spLocks noRot="1" noChangeAspect="1" noMove="1" noResize="1" noEditPoints="1" noAdjustHandles="1" noChangeArrowheads="1" noChangeShapeType="1" noTextEdit="1"/>
              </p:cNvSpPr>
              <p:nvPr/>
            </p:nvSpPr>
            <p:spPr>
              <a:xfrm>
                <a:off x="4501556" y="2844417"/>
                <a:ext cx="913458" cy="647310"/>
              </a:xfrm>
              <a:prstGeom prst="roundRect">
                <a:avLst/>
              </a:prstGeom>
              <a:blipFill rotWithShape="0">
                <a:blip r:embed="rId7"/>
                <a:stretch>
                  <a:fillRect b="-7273"/>
                </a:stretch>
              </a:blipFill>
              <a:ln w="25400" cap="flat" cmpd="sng" algn="ctr">
                <a:solidFill>
                  <a:srgbClr val="E07602"/>
                </a:solidFill>
                <a:prstDash val="soli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 name="Rounded Rectangle 44"/>
              <p:cNvSpPr/>
              <p:nvPr/>
            </p:nvSpPr>
            <p:spPr>
              <a:xfrm>
                <a:off x="5984806" y="2849582"/>
                <a:ext cx="818011" cy="492684"/>
              </a:xfrm>
              <a:prstGeom prst="roundRect">
                <a:avLst/>
              </a:prstGeom>
              <a:noFill/>
              <a:ln w="25400" cap="flat" cmpd="sng" algn="ctr">
                <a:solidFill>
                  <a:srgbClr val="E0760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kumimoji="0" lang="en-GB" sz="1800" b="0" i="1" u="none" strike="noStrike" kern="0" cap="none" spc="0" normalizeH="0" baseline="0" noProof="0" dirty="0" smtClean="0">
                          <a:ln>
                            <a:noFill/>
                          </a:ln>
                          <a:solidFill>
                            <a:prstClr val="black"/>
                          </a:solidFill>
                          <a:effectLst/>
                          <a:uLnTx/>
                          <a:uFillTx/>
                          <a:latin typeface="Cambria Math" panose="02040503050406030204" pitchFamily="18" charset="0"/>
                          <a:ea typeface="+mn-ea"/>
                          <a:cs typeface="+mn-cs"/>
                        </a:rPr>
                        <m:t>(1,</m:t>
                      </m:r>
                      <m:r>
                        <a:rPr kumimoji="0" lang="en-IN" sz="1800" b="0" i="1" u="none" strike="noStrike" kern="0" cap="none" spc="0" normalizeH="0" baseline="0" noProof="0" dirty="0" smtClean="0">
                          <a:ln>
                            <a:noFill/>
                          </a:ln>
                          <a:solidFill>
                            <a:prstClr val="black"/>
                          </a:solidFill>
                          <a:effectLst/>
                          <a:uLnTx/>
                          <a:uFillTx/>
                          <a:latin typeface="Cambria Math" panose="02040503050406030204" pitchFamily="18" charset="0"/>
                          <a:ea typeface="+mn-ea"/>
                          <a:cs typeface="+mn-cs"/>
                        </a:rPr>
                        <m:t> </m:t>
                      </m:r>
                      <m:r>
                        <a:rPr kumimoji="0" lang="en-GB" sz="1800" b="0" i="1" u="none" strike="noStrike" kern="0" cap="none" spc="0" normalizeH="0" baseline="0" noProof="0" dirty="0" smtClean="0">
                          <a:ln>
                            <a:noFill/>
                          </a:ln>
                          <a:solidFill>
                            <a:prstClr val="black"/>
                          </a:solidFill>
                          <a:effectLst/>
                          <a:uLnTx/>
                          <a:uFillTx/>
                          <a:latin typeface="Cambria Math" panose="02040503050406030204" pitchFamily="18" charset="0"/>
                          <a:ea typeface="+mn-ea"/>
                          <a:cs typeface="+mn-cs"/>
                        </a:rPr>
                        <m:t>2)</m:t>
                      </m:r>
                    </m:oMath>
                  </m:oMathPara>
                </a14:m>
                <a:endParaRPr kumimoji="0" lang="en-GB" sz="1800" b="0" i="0" u="none" strike="noStrike" kern="0" cap="none" spc="0" normalizeH="0" baseline="0" noProof="0" dirty="0" smtClean="0">
                  <a:ln>
                    <a:noFill/>
                  </a:ln>
                  <a:solidFill>
                    <a:prstClr val="black"/>
                  </a:solidFill>
                  <a:effectLst/>
                  <a:uLnTx/>
                  <a:uFillTx/>
                  <a:latin typeface="Lucida Sans"/>
                  <a:ea typeface="+mn-ea"/>
                  <a:cs typeface="+mn-cs"/>
                </a:endParaRPr>
              </a:p>
            </p:txBody>
          </p:sp>
        </mc:Choice>
        <mc:Fallback>
          <p:sp>
            <p:nvSpPr>
              <p:cNvPr id="45" name="Rounded Rectangle 44"/>
              <p:cNvSpPr>
                <a:spLocks noRot="1" noChangeAspect="1" noMove="1" noResize="1" noEditPoints="1" noAdjustHandles="1" noChangeArrowheads="1" noChangeShapeType="1" noTextEdit="1"/>
              </p:cNvSpPr>
              <p:nvPr/>
            </p:nvSpPr>
            <p:spPr>
              <a:xfrm>
                <a:off x="5984806" y="2849582"/>
                <a:ext cx="818011" cy="492684"/>
              </a:xfrm>
              <a:prstGeom prst="roundRect">
                <a:avLst/>
              </a:prstGeom>
              <a:blipFill rotWithShape="0">
                <a:blip r:embed="rId8"/>
                <a:stretch>
                  <a:fillRect/>
                </a:stretch>
              </a:blipFill>
              <a:ln w="25400" cap="flat" cmpd="sng" algn="ctr">
                <a:solidFill>
                  <a:srgbClr val="E07602"/>
                </a:solidFill>
                <a:prstDash val="solid"/>
              </a:ln>
              <a:effectLst/>
            </p:spPr>
            <p:txBody>
              <a:bodyPr/>
              <a:lstStyle/>
              <a:p>
                <a:r>
                  <a:rPr lang="en-US">
                    <a:noFill/>
                  </a:rPr>
                  <a:t> </a:t>
                </a:r>
              </a:p>
            </p:txBody>
          </p:sp>
        </mc:Fallback>
      </mc:AlternateContent>
      <p:sp>
        <p:nvSpPr>
          <p:cNvPr id="46" name="Circular Arrow 45"/>
          <p:cNvSpPr/>
          <p:nvPr/>
        </p:nvSpPr>
        <p:spPr>
          <a:xfrm rot="5400000">
            <a:off x="6046816" y="2775587"/>
            <a:ext cx="2300352" cy="2090970"/>
          </a:xfrm>
          <a:prstGeom prst="circularArrow">
            <a:avLst>
              <a:gd name="adj1" fmla="val 12500"/>
              <a:gd name="adj2" fmla="val 1142319"/>
              <a:gd name="adj3" fmla="val 20457681"/>
              <a:gd name="adj4" fmla="val 10960628"/>
              <a:gd name="adj5" fmla="val 9486"/>
            </a:avLst>
          </a:prstGeom>
          <a:solidFill>
            <a:sysClr val="windowText" lastClr="000000"/>
          </a:solidFill>
          <a:ln w="25400" cap="flat" cmpd="sng" algn="ctr">
            <a:solidFill>
              <a:sysClr val="windowText" lastClr="000000">
                <a:shade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Lucida Sans"/>
              <a:ea typeface="+mn-ea"/>
              <a:cs typeface="+mn-cs"/>
            </a:endParaRPr>
          </a:p>
        </p:txBody>
      </p:sp>
      <mc:AlternateContent xmlns:mc="http://schemas.openxmlformats.org/markup-compatibility/2006">
        <mc:Choice xmlns:a14="http://schemas.microsoft.com/office/drawing/2010/main" Requires="a14">
          <p:sp>
            <p:nvSpPr>
              <p:cNvPr id="47" name="Rounded Rectangle 46"/>
              <p:cNvSpPr/>
              <p:nvPr/>
            </p:nvSpPr>
            <p:spPr>
              <a:xfrm>
                <a:off x="5656597" y="4021314"/>
                <a:ext cx="888642" cy="504422"/>
              </a:xfrm>
              <a:prstGeom prst="roundRect">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GB"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𝑥</m:t>
                      </m:r>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GB"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𝑦</m:t>
                      </m:r>
                    </m:oMath>
                  </m:oMathPara>
                </a14:m>
                <a:endParaRPr kumimoji="0" lang="en-GB" sz="1800" b="0" i="0" u="none" strike="noStrike" kern="0" cap="none" spc="0" normalizeH="0" baseline="0" noProof="0" dirty="0" smtClean="0">
                  <a:ln>
                    <a:noFill/>
                  </a:ln>
                  <a:solidFill>
                    <a:prstClr val="black"/>
                  </a:solidFill>
                  <a:effectLst/>
                  <a:uLnTx/>
                  <a:uFillTx/>
                  <a:latin typeface="Lucida Sans"/>
                  <a:ea typeface="+mn-ea"/>
                  <a:cs typeface="+mn-cs"/>
                </a:endParaRPr>
              </a:p>
            </p:txBody>
          </p:sp>
        </mc:Choice>
        <mc:Fallback>
          <p:sp>
            <p:nvSpPr>
              <p:cNvPr id="47" name="Rounded Rectangle 46"/>
              <p:cNvSpPr>
                <a:spLocks noRot="1" noChangeAspect="1" noMove="1" noResize="1" noEditPoints="1" noAdjustHandles="1" noChangeArrowheads="1" noChangeShapeType="1" noTextEdit="1"/>
              </p:cNvSpPr>
              <p:nvPr/>
            </p:nvSpPr>
            <p:spPr>
              <a:xfrm>
                <a:off x="5656597" y="4021314"/>
                <a:ext cx="888642" cy="504422"/>
              </a:xfrm>
              <a:prstGeom prst="roundRect">
                <a:avLst/>
              </a:prstGeom>
              <a:blipFill rotWithShape="0">
                <a:blip r:embed="rId9"/>
                <a:stretch>
                  <a:fillRect/>
                </a:stretch>
              </a:blipFill>
              <a:ln w="25400" cap="flat" cmpd="sng" algn="ctr">
                <a:solidFill>
                  <a:srgbClr val="7DC1EF"/>
                </a:solidFill>
                <a:prstDash val="solid"/>
              </a:ln>
              <a:effectLst/>
            </p:spPr>
            <p:txBody>
              <a:bodyPr/>
              <a:lstStyle/>
              <a:p>
                <a:r>
                  <a:rPr lang="en-US">
                    <a:noFill/>
                  </a:rPr>
                  <a:t> </a:t>
                </a:r>
              </a:p>
            </p:txBody>
          </p:sp>
        </mc:Fallback>
      </mc:AlternateContent>
      <p:cxnSp>
        <p:nvCxnSpPr>
          <p:cNvPr id="48" name="Straight Arrow Connector 47"/>
          <p:cNvCxnSpPr/>
          <p:nvPr/>
        </p:nvCxnSpPr>
        <p:spPr>
          <a:xfrm flipH="1">
            <a:off x="5347505" y="4523590"/>
            <a:ext cx="489397" cy="502276"/>
          </a:xfrm>
          <a:prstGeom prst="straightConnector1">
            <a:avLst/>
          </a:prstGeom>
          <a:noFill/>
          <a:ln w="25400" cap="flat" cmpd="sng" algn="ctr">
            <a:solidFill>
              <a:srgbClr val="A2C816"/>
            </a:solidFill>
            <a:prstDash val="solid"/>
            <a:tailEnd type="triangle"/>
          </a:ln>
          <a:effectLst/>
        </p:spPr>
      </p:cxnSp>
      <p:cxnSp>
        <p:nvCxnSpPr>
          <p:cNvPr id="49" name="Straight Arrow Connector 48"/>
          <p:cNvCxnSpPr/>
          <p:nvPr/>
        </p:nvCxnSpPr>
        <p:spPr>
          <a:xfrm>
            <a:off x="6313421" y="4523590"/>
            <a:ext cx="489396" cy="502276"/>
          </a:xfrm>
          <a:prstGeom prst="straightConnector1">
            <a:avLst/>
          </a:prstGeom>
          <a:noFill/>
          <a:ln w="25400" cap="flat" cmpd="sng" algn="ctr">
            <a:solidFill>
              <a:srgbClr val="FF0000"/>
            </a:solidFill>
            <a:prstDash val="solid"/>
            <a:tailEnd type="triangle"/>
          </a:ln>
          <a:effectLst/>
        </p:spPr>
      </p:cxnSp>
      <mc:AlternateContent xmlns:mc="http://schemas.openxmlformats.org/markup-compatibility/2006">
        <mc:Choice xmlns:a14="http://schemas.microsoft.com/office/drawing/2010/main" Requires="a14">
          <p:sp>
            <p:nvSpPr>
              <p:cNvPr id="50" name="Oval 49"/>
              <p:cNvSpPr/>
              <p:nvPr/>
            </p:nvSpPr>
            <p:spPr>
              <a:xfrm>
                <a:off x="5071056" y="5009699"/>
                <a:ext cx="480220" cy="531694"/>
              </a:xfrm>
              <a:prstGeom prst="ellipse">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𝑥</m:t>
                      </m:r>
                    </m:oMath>
                  </m:oMathPara>
                </a14:m>
                <a:endParaRPr kumimoji="0" lang="en-GB" sz="1800" b="0" i="0" u="none" strike="noStrike" kern="0" cap="none" spc="0" normalizeH="0" baseline="0" noProof="0" dirty="0" smtClean="0">
                  <a:ln>
                    <a:noFill/>
                  </a:ln>
                  <a:solidFill>
                    <a:prstClr val="black"/>
                  </a:solidFill>
                  <a:effectLst/>
                  <a:uLnTx/>
                  <a:uFillTx/>
                  <a:latin typeface="Lucida Sans"/>
                  <a:ea typeface="+mn-ea"/>
                  <a:cs typeface="+mn-cs"/>
                </a:endParaRPr>
              </a:p>
            </p:txBody>
          </p:sp>
        </mc:Choice>
        <mc:Fallback>
          <p:sp>
            <p:nvSpPr>
              <p:cNvPr id="50" name="Oval 49"/>
              <p:cNvSpPr>
                <a:spLocks noRot="1" noChangeAspect="1" noMove="1" noResize="1" noEditPoints="1" noAdjustHandles="1" noChangeArrowheads="1" noChangeShapeType="1" noTextEdit="1"/>
              </p:cNvSpPr>
              <p:nvPr/>
            </p:nvSpPr>
            <p:spPr>
              <a:xfrm>
                <a:off x="5071056" y="5009699"/>
                <a:ext cx="480220" cy="531694"/>
              </a:xfrm>
              <a:prstGeom prst="ellipse">
                <a:avLst/>
              </a:prstGeom>
              <a:blipFill rotWithShape="0">
                <a:blip r:embed="rId10"/>
                <a:stretch>
                  <a:fillRect/>
                </a:stretch>
              </a:blipFill>
              <a:ln w="25400" cap="flat" cmpd="sng" algn="ctr">
                <a:solidFill>
                  <a:srgbClr val="7DC1EF"/>
                </a:solidFill>
                <a:prstDash val="soli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1" name="Oval 50"/>
              <p:cNvSpPr/>
              <p:nvPr/>
            </p:nvSpPr>
            <p:spPr>
              <a:xfrm>
                <a:off x="6601967" y="5006040"/>
                <a:ext cx="480220" cy="531694"/>
              </a:xfrm>
              <a:prstGeom prst="ellipse">
                <a:avLst/>
              </a:prstGeom>
              <a:solidFill>
                <a:sysClr val="window" lastClr="FFFFFF"/>
              </a:solidFill>
              <a:ln w="25400" cap="flat" cmpd="sng" algn="ctr">
                <a:solidFill>
                  <a:srgbClr val="7DC1E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kumimoji="0" lang="en-GB" sz="18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𝑦</m:t>
                      </m:r>
                    </m:oMath>
                  </m:oMathPara>
                </a14:m>
                <a:endParaRPr kumimoji="0" lang="en-GB" sz="1800" b="0" i="0" u="none" strike="noStrike" kern="0" cap="none" spc="0" normalizeH="0" baseline="0" noProof="0" dirty="0" smtClean="0">
                  <a:ln>
                    <a:noFill/>
                  </a:ln>
                  <a:solidFill>
                    <a:prstClr val="black"/>
                  </a:solidFill>
                  <a:effectLst/>
                  <a:uLnTx/>
                  <a:uFillTx/>
                  <a:latin typeface="Lucida Sans"/>
                  <a:ea typeface="+mn-ea"/>
                  <a:cs typeface="+mn-cs"/>
                </a:endParaRPr>
              </a:p>
            </p:txBody>
          </p:sp>
        </mc:Choice>
        <mc:Fallback>
          <p:sp>
            <p:nvSpPr>
              <p:cNvPr id="51" name="Oval 50"/>
              <p:cNvSpPr>
                <a:spLocks noRot="1" noChangeAspect="1" noMove="1" noResize="1" noEditPoints="1" noAdjustHandles="1" noChangeArrowheads="1" noChangeShapeType="1" noTextEdit="1"/>
              </p:cNvSpPr>
              <p:nvPr/>
            </p:nvSpPr>
            <p:spPr>
              <a:xfrm>
                <a:off x="6601967" y="5006040"/>
                <a:ext cx="480220" cy="531694"/>
              </a:xfrm>
              <a:prstGeom prst="ellipse">
                <a:avLst/>
              </a:prstGeom>
              <a:blipFill rotWithShape="0">
                <a:blip r:embed="rId11"/>
                <a:stretch>
                  <a:fillRect/>
                </a:stretch>
              </a:blipFill>
              <a:ln w="25400" cap="flat" cmpd="sng" algn="ctr">
                <a:solidFill>
                  <a:srgbClr val="7DC1EF"/>
                </a:solidFill>
                <a:prstDash val="solid"/>
              </a:ln>
              <a:effectLst/>
            </p:spPr>
            <p:txBody>
              <a:bodyPr/>
              <a:lstStyle/>
              <a:p>
                <a:r>
                  <a:rPr lang="en-US">
                    <a:noFill/>
                  </a:rPr>
                  <a:t> </a:t>
                </a:r>
              </a:p>
            </p:txBody>
          </p:sp>
        </mc:Fallback>
      </mc:AlternateContent>
      <p:sp>
        <p:nvSpPr>
          <p:cNvPr id="52" name="Right Arrow 51"/>
          <p:cNvSpPr/>
          <p:nvPr/>
        </p:nvSpPr>
        <p:spPr>
          <a:xfrm rot="10800000">
            <a:off x="4619039" y="4388898"/>
            <a:ext cx="839706" cy="478597"/>
          </a:xfrm>
          <a:prstGeom prst="rightArrow">
            <a:avLst/>
          </a:prstGeom>
          <a:solidFill>
            <a:sysClr val="windowText" lastClr="000000"/>
          </a:solidFill>
          <a:ln w="25400" cap="flat" cmpd="sng" algn="ctr">
            <a:solidFill>
              <a:sysClr val="windowText" lastClr="000000">
                <a:shade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Lucida Sans"/>
              <a:ea typeface="+mn-ea"/>
              <a:cs typeface="+mn-cs"/>
            </a:endParaRPr>
          </a:p>
        </p:txBody>
      </p:sp>
      <mc:AlternateContent xmlns:mc="http://schemas.openxmlformats.org/markup-compatibility/2006">
        <mc:Choice xmlns:a14="http://schemas.microsoft.com/office/drawing/2010/main" Requires="a14">
          <p:sp>
            <p:nvSpPr>
              <p:cNvPr id="53" name="Rectangle 52"/>
              <p:cNvSpPr/>
              <p:nvPr/>
            </p:nvSpPr>
            <p:spPr>
              <a:xfrm>
                <a:off x="1520930" y="4425225"/>
                <a:ext cx="2891689" cy="400110"/>
              </a:xfrm>
              <a:prstGeom prst="rect">
                <a:avLst/>
              </a:prstGeom>
            </p:spPr>
            <p:txBody>
              <a:bodyPr wrap="none">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GB" sz="2000" b="0" i="1" dirty="0" smtClean="0">
                          <a:solidFill>
                            <a:prstClr val="black"/>
                          </a:solidFill>
                          <a:latin typeface="Cambria Math" panose="02040503050406030204" pitchFamily="18" charset="0"/>
                        </a:rPr>
                        <m:t>𝑖𝑓</m:t>
                      </m:r>
                      <m:r>
                        <a:rPr lang="en-GB" sz="2000" b="0" i="1" dirty="0" smtClean="0">
                          <a:solidFill>
                            <a:prstClr val="black"/>
                          </a:solidFill>
                          <a:latin typeface="Cambria Math" panose="02040503050406030204" pitchFamily="18" charset="0"/>
                        </a:rPr>
                        <m:t> </m:t>
                      </m:r>
                      <m:d>
                        <m:dPr>
                          <m:ctrlPr>
                            <a:rPr lang="en-GB" sz="2000" b="0" i="1" dirty="0" smtClean="0">
                              <a:solidFill>
                                <a:prstClr val="black"/>
                              </a:solidFill>
                              <a:latin typeface="Cambria Math" panose="02040503050406030204" pitchFamily="18" charset="0"/>
                            </a:rPr>
                          </m:ctrlPr>
                        </m:dPr>
                        <m:e>
                          <m:r>
                            <a:rPr lang="en-GB" sz="2000" b="0" i="1" dirty="0" smtClean="0">
                              <a:solidFill>
                                <a:prstClr val="black"/>
                              </a:solidFill>
                              <a:latin typeface="Cambria Math" panose="02040503050406030204" pitchFamily="18" charset="0"/>
                            </a:rPr>
                            <m:t>𝑥</m:t>
                          </m:r>
                          <m:r>
                            <a:rPr lang="en-IN" sz="2000" b="0" i="1" dirty="0" smtClean="0">
                              <a:solidFill>
                                <a:prstClr val="black"/>
                              </a:solidFill>
                              <a:latin typeface="Cambria Math" panose="02040503050406030204" pitchFamily="18" charset="0"/>
                            </a:rPr>
                            <m:t>≥</m:t>
                          </m:r>
                          <m:r>
                            <a:rPr lang="en-GB" sz="2000" b="0" i="1" dirty="0" smtClean="0">
                              <a:solidFill>
                                <a:prstClr val="black"/>
                              </a:solidFill>
                              <a:latin typeface="Cambria Math" panose="02040503050406030204" pitchFamily="18" charset="0"/>
                            </a:rPr>
                            <m:t>𝑦</m:t>
                          </m:r>
                        </m:e>
                      </m:d>
                      <m:r>
                        <a:rPr lang="en-GB" sz="2000" b="0" i="1" dirty="0" smtClean="0">
                          <a:solidFill>
                            <a:prstClr val="black"/>
                          </a:solidFill>
                          <a:latin typeface="Cambria Math" panose="02040503050406030204" pitchFamily="18" charset="0"/>
                        </a:rPr>
                        <m:t> </m:t>
                      </m:r>
                      <m:r>
                        <a:rPr lang="en-GB" sz="2000" b="0" i="1" dirty="0" smtClean="0">
                          <a:solidFill>
                            <a:prstClr val="black"/>
                          </a:solidFill>
                          <a:latin typeface="Cambria Math" panose="02040503050406030204" pitchFamily="18" charset="0"/>
                        </a:rPr>
                        <m:t>𝑡h𝑒𝑛</m:t>
                      </m:r>
                      <m:r>
                        <a:rPr lang="en-GB" sz="2000" b="0" i="1" dirty="0" smtClean="0">
                          <a:solidFill>
                            <a:prstClr val="black"/>
                          </a:solidFill>
                          <a:latin typeface="Cambria Math" panose="02040503050406030204" pitchFamily="18" charset="0"/>
                        </a:rPr>
                        <m:t> </m:t>
                      </m:r>
                      <m:r>
                        <a:rPr lang="en-IN" sz="2000" b="0" i="1" dirty="0" smtClean="0">
                          <a:solidFill>
                            <a:prstClr val="black"/>
                          </a:solidFill>
                          <a:latin typeface="Cambria Math" panose="02040503050406030204" pitchFamily="18" charset="0"/>
                        </a:rPr>
                        <m:t>𝑥</m:t>
                      </m:r>
                      <m:r>
                        <a:rPr lang="en-GB" sz="2000" b="0" i="1" dirty="0" smtClean="0">
                          <a:solidFill>
                            <a:prstClr val="black"/>
                          </a:solidFill>
                          <a:latin typeface="Cambria Math" panose="02040503050406030204" pitchFamily="18" charset="0"/>
                        </a:rPr>
                        <m:t> </m:t>
                      </m:r>
                      <m:r>
                        <a:rPr lang="en-GB" sz="2000" b="0" i="1" dirty="0" smtClean="0">
                          <a:solidFill>
                            <a:prstClr val="black"/>
                          </a:solidFill>
                          <a:latin typeface="Cambria Math" panose="02040503050406030204" pitchFamily="18" charset="0"/>
                        </a:rPr>
                        <m:t>𝑒𝑙𝑠𝑒</m:t>
                      </m:r>
                      <m:r>
                        <a:rPr lang="en-GB" sz="2000" b="0" i="1" dirty="0" smtClean="0">
                          <a:solidFill>
                            <a:prstClr val="black"/>
                          </a:solidFill>
                          <a:latin typeface="Cambria Math" panose="02040503050406030204" pitchFamily="18" charset="0"/>
                        </a:rPr>
                        <m:t> </m:t>
                      </m:r>
                      <m:r>
                        <a:rPr lang="en-IN" sz="2000" b="0" i="1" dirty="0" smtClean="0">
                          <a:solidFill>
                            <a:prstClr val="black"/>
                          </a:solidFill>
                          <a:latin typeface="Cambria Math" panose="02040503050406030204" pitchFamily="18" charset="0"/>
                        </a:rPr>
                        <m:t>𝑦</m:t>
                      </m:r>
                    </m:oMath>
                  </m:oMathPara>
                </a14:m>
                <a:endParaRPr lang="en-US" sz="2000" b="0" dirty="0" smtClean="0">
                  <a:solidFill>
                    <a:prstClr val="black"/>
                  </a:solidFill>
                  <a:latin typeface="Lucida Sans"/>
                </a:endParaRPr>
              </a:p>
            </p:txBody>
          </p:sp>
        </mc:Choice>
        <mc:Fallback>
          <p:sp>
            <p:nvSpPr>
              <p:cNvPr id="53" name="Rectangle 52"/>
              <p:cNvSpPr>
                <a:spLocks noRot="1" noChangeAspect="1" noMove="1" noResize="1" noEditPoints="1" noAdjustHandles="1" noChangeArrowheads="1" noChangeShapeType="1" noTextEdit="1"/>
              </p:cNvSpPr>
              <p:nvPr/>
            </p:nvSpPr>
            <p:spPr>
              <a:xfrm>
                <a:off x="1520930" y="4425225"/>
                <a:ext cx="2891689" cy="400110"/>
              </a:xfrm>
              <a:prstGeom prst="rect">
                <a:avLst/>
              </a:prstGeom>
              <a:blipFill rotWithShape="0">
                <a:blip r:embed="rId12"/>
                <a:stretch>
                  <a:fillRect b="-16667"/>
                </a:stretch>
              </a:blipFill>
            </p:spPr>
            <p:txBody>
              <a:bodyPr/>
              <a:lstStyle/>
              <a:p>
                <a:r>
                  <a:rPr lang="en-US">
                    <a:noFill/>
                  </a:rPr>
                  <a:t> </a:t>
                </a:r>
              </a:p>
            </p:txBody>
          </p:sp>
        </mc:Fallback>
      </mc:AlternateContent>
      <p:sp>
        <p:nvSpPr>
          <p:cNvPr id="54" name="TextBox 53"/>
          <p:cNvSpPr txBox="1"/>
          <p:nvPr/>
        </p:nvSpPr>
        <p:spPr>
          <a:xfrm>
            <a:off x="138113" y="5721669"/>
            <a:ext cx="8305800"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Check if each set of examples can be covered by one term</a:t>
            </a:r>
          </a:p>
          <a:p>
            <a:r>
              <a:rPr lang="en-US" sz="2000" b="0" dirty="0" smtClean="0">
                <a:solidFill>
                  <a:srgbClr val="C00000"/>
                </a:solidFill>
              </a:rPr>
              <a:t>If not, pick a predicate and split the set</a:t>
            </a:r>
            <a:endParaRPr lang="en-US" sz="2000" b="0" dirty="0" smtClean="0">
              <a:solidFill>
                <a:srgbClr val="C00000"/>
              </a:solidFill>
            </a:endParaRPr>
          </a:p>
        </p:txBody>
      </p:sp>
    </p:spTree>
    <p:extLst>
      <p:ext uri="{BB962C8B-B14F-4D97-AF65-F5344CB8AC3E}">
        <p14:creationId xmlns:p14="http://schemas.microsoft.com/office/powerpoint/2010/main" val="32666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P spid="44" grpId="0" animBg="1"/>
      <p:bldP spid="45" grpId="0" animBg="1"/>
      <p:bldP spid="46" grpId="0" animBg="1"/>
      <p:bldP spid="47" grpId="0" animBg="1"/>
      <p:bldP spid="50" grpId="0" animBg="1"/>
      <p:bldP spid="51" grpId="0" animBg="1"/>
      <p:bldP spid="52" grpId="0" animBg="1"/>
      <p:bldP spid="5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How to choose a splitting predicate ?</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Given: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a set P of predicates/attributes (e.g. x &lt;=y,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a set T of terms/labels (e.g. x, y,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a set X of examples/points (e.g. (x=0,y=1), …)</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r>
              <a:rPr lang="en-US" altLang="ko-KR" sz="2000" dirty="0" smtClean="0">
                <a:solidFill>
                  <a:srgbClr val="006600"/>
                </a:solidFill>
                <a:ea typeface="Gulim" pitchFamily="34" charset="-127"/>
              </a:rPr>
              <a:t>	a specification  (e.g.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)&gt;= x &amp;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)&gt;=y )</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A point x has label t, if setting f=t satisfies specification for x </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each predicate p, let X</a:t>
            </a:r>
            <a:r>
              <a:rPr lang="en-US" altLang="ko-KR" sz="2000" baseline="-25000" dirty="0" smtClean="0">
                <a:solidFill>
                  <a:srgbClr val="006600"/>
                </a:solidFill>
                <a:ea typeface="Gulim" pitchFamily="34" charset="-127"/>
              </a:rPr>
              <a:t>p</a:t>
            </a:r>
            <a:r>
              <a:rPr lang="en-US" altLang="ko-KR" sz="2000" dirty="0" smtClean="0">
                <a:solidFill>
                  <a:srgbClr val="006600"/>
                </a:solidFill>
                <a:ea typeface="Gulim" pitchFamily="34" charset="-127"/>
              </a:rPr>
              <a:t> be points in X that satisfy p</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a subset Y of points, H(Y) is the “entropy” of Y and depends on how points in Y are labeled with terms in T</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a predicate p,</a:t>
            </a:r>
          </a:p>
          <a:p>
            <a:pPr marL="0" indent="0">
              <a:lnSpc>
                <a:spcPct val="80000"/>
              </a:lnSpc>
              <a:spcBef>
                <a:spcPct val="35000"/>
              </a:spcBef>
              <a:buClr>
                <a:srgbClr val="006600"/>
              </a:buClr>
              <a:buNone/>
            </a:pPr>
            <a:r>
              <a:rPr lang="en-US" altLang="ko-KR" sz="2000" dirty="0" smtClean="0">
                <a:solidFill>
                  <a:srgbClr val="006600"/>
                </a:solidFill>
                <a:ea typeface="Gulim" pitchFamily="34" charset="-127"/>
              </a:rPr>
              <a:t> 	Gain(p) =  |</a:t>
            </a:r>
            <a:r>
              <a:rPr lang="en-US" altLang="ko-KR" sz="2000" dirty="0">
                <a:solidFill>
                  <a:srgbClr val="006600"/>
                </a:solidFill>
                <a:ea typeface="Gulim" pitchFamily="34" charset="-127"/>
              </a:rPr>
              <a:t> X</a:t>
            </a:r>
            <a:r>
              <a:rPr lang="en-US" altLang="ko-KR" sz="2000" baseline="-25000" dirty="0">
                <a:solidFill>
                  <a:srgbClr val="006600"/>
                </a:solidFill>
                <a:ea typeface="Gulim" pitchFamily="34" charset="-127"/>
              </a:rPr>
              <a:t>p </a:t>
            </a:r>
            <a:r>
              <a:rPr lang="en-US" altLang="ko-KR" sz="2000" dirty="0" smtClean="0">
                <a:solidFill>
                  <a:srgbClr val="006600"/>
                </a:solidFill>
                <a:ea typeface="Gulim" pitchFamily="34" charset="-127"/>
              </a:rPr>
              <a:t>|/|X|  * H(</a:t>
            </a:r>
            <a:r>
              <a:rPr lang="en-US" altLang="ko-KR" sz="2000" dirty="0">
                <a:solidFill>
                  <a:srgbClr val="006600"/>
                </a:solidFill>
                <a:ea typeface="Gulim" pitchFamily="34" charset="-127"/>
              </a:rPr>
              <a:t>X</a:t>
            </a:r>
            <a:r>
              <a:rPr lang="en-US" altLang="ko-KR" sz="2000" baseline="-25000" dirty="0">
                <a:solidFill>
                  <a:srgbClr val="006600"/>
                </a:solidFill>
                <a:ea typeface="Gulim" pitchFamily="34" charset="-127"/>
              </a:rPr>
              <a:t>p</a:t>
            </a:r>
            <a:r>
              <a:rPr lang="en-US" altLang="ko-KR" sz="2000" dirty="0" smtClean="0">
                <a:solidFill>
                  <a:srgbClr val="006600"/>
                </a:solidFill>
                <a:ea typeface="Gulim" pitchFamily="34" charset="-127"/>
              </a:rPr>
              <a:t>)   +  |</a:t>
            </a:r>
            <a:r>
              <a:rPr lang="en-US" altLang="ko-KR" sz="2000" dirty="0">
                <a:solidFill>
                  <a:srgbClr val="006600"/>
                </a:solidFill>
                <a:ea typeface="Gulim" pitchFamily="34" charset="-127"/>
              </a:rPr>
              <a:t> </a:t>
            </a:r>
            <a:r>
              <a:rPr lang="en-US" altLang="ko-KR" sz="2000" dirty="0" err="1" smtClean="0">
                <a:solidFill>
                  <a:srgbClr val="006600"/>
                </a:solidFill>
                <a:ea typeface="Gulim" pitchFamily="34" charset="-127"/>
              </a:rPr>
              <a:t>X</a:t>
            </a:r>
            <a:r>
              <a:rPr lang="en-US" altLang="ko-KR" sz="2000" baseline="-25000" dirty="0" err="1" smtClean="0">
                <a:solidFill>
                  <a:srgbClr val="006600"/>
                </a:solidFill>
                <a:ea typeface="Gulim" pitchFamily="34" charset="-127"/>
              </a:rPr>
              <a:t>~p</a:t>
            </a:r>
            <a:r>
              <a:rPr lang="en-US" altLang="ko-KR" sz="2000" baseline="-25000" dirty="0" smtClean="0">
                <a:solidFill>
                  <a:srgbClr val="006600"/>
                </a:solidFill>
                <a:ea typeface="Gulim" pitchFamily="34" charset="-127"/>
              </a:rPr>
              <a:t> </a:t>
            </a:r>
            <a:r>
              <a:rPr lang="en-US" altLang="ko-KR" sz="2000" dirty="0" smtClean="0">
                <a:solidFill>
                  <a:srgbClr val="006600"/>
                </a:solidFill>
                <a:ea typeface="Gulim" pitchFamily="34" charset="-127"/>
              </a:rPr>
              <a:t>|/|X| * H(</a:t>
            </a:r>
            <a:r>
              <a:rPr lang="en-US" altLang="ko-KR" sz="2000" dirty="0" err="1" smtClean="0">
                <a:solidFill>
                  <a:srgbClr val="006600"/>
                </a:solidFill>
                <a:ea typeface="Gulim" pitchFamily="34" charset="-127"/>
              </a:rPr>
              <a:t>X</a:t>
            </a:r>
            <a:r>
              <a:rPr lang="en-US" altLang="ko-KR" sz="2000" baseline="-25000" dirty="0" err="1" smtClean="0">
                <a:solidFill>
                  <a:srgbClr val="006600"/>
                </a:solidFill>
                <a:ea typeface="Gulim" pitchFamily="34" charset="-127"/>
              </a:rPr>
              <a:t>~p</a:t>
            </a:r>
            <a:r>
              <a:rPr lang="en-US" altLang="ko-KR" sz="2000" dirty="0" smtClean="0">
                <a:solidFill>
                  <a:srgbClr val="006600"/>
                </a:solidFill>
                <a:ea typeface="Gulim" pitchFamily="34" charset="-127"/>
              </a:rPr>
              <a:t>)</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Split X using the predicate p in P for which Gain(p) is maximum</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55</a:t>
            </a:fld>
            <a:endParaRPr lang="en-US" b="1" dirty="0"/>
          </a:p>
        </p:txBody>
      </p:sp>
    </p:spTree>
    <p:extLst>
      <p:ext uri="{BB962C8B-B14F-4D97-AF65-F5344CB8AC3E}">
        <p14:creationId xmlns:p14="http://schemas.microsoft.com/office/powerpoint/2010/main" val="130448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Back to Synthesis of Attack Countermeasures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56</a:t>
            </a:fld>
            <a:endParaRPr lang="en-US" b="1" dirty="0"/>
          </a:p>
        </p:txBody>
      </p:sp>
      <p:pic>
        <p:nvPicPr>
          <p:cNvPr id="10" name="Picture 9"/>
          <p:cNvPicPr>
            <a:picLocks noChangeAspect="1"/>
          </p:cNvPicPr>
          <p:nvPr/>
        </p:nvPicPr>
        <p:blipFill>
          <a:blip r:embed="rId2"/>
          <a:stretch>
            <a:fillRect/>
          </a:stretch>
        </p:blipFill>
        <p:spPr>
          <a:xfrm>
            <a:off x="643610" y="1022520"/>
            <a:ext cx="6275458" cy="4206710"/>
          </a:xfrm>
          <a:prstGeom prst="rect">
            <a:avLst/>
          </a:prstGeom>
        </p:spPr>
      </p:pic>
      <p:sp>
        <p:nvSpPr>
          <p:cNvPr id="13" name="TextBox 12"/>
          <p:cNvSpPr txBox="1"/>
          <p:nvPr/>
        </p:nvSpPr>
        <p:spPr>
          <a:xfrm>
            <a:off x="152400" y="4800600"/>
            <a:ext cx="8991600" cy="163121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Given a </a:t>
            </a:r>
            <a:r>
              <a:rPr lang="en-US" sz="2000" b="0" dirty="0" err="1" smtClean="0">
                <a:solidFill>
                  <a:srgbClr val="C00000"/>
                </a:solidFill>
              </a:rPr>
              <a:t>ckt</a:t>
            </a:r>
            <a:r>
              <a:rPr lang="en-US" sz="2000" b="0" dirty="0" smtClean="0">
                <a:solidFill>
                  <a:srgbClr val="C00000"/>
                </a:solidFill>
              </a:rPr>
              <a:t> C, automatically synthesize a </a:t>
            </a:r>
            <a:r>
              <a:rPr lang="en-US" sz="2000" b="0" dirty="0" err="1" smtClean="0">
                <a:solidFill>
                  <a:srgbClr val="C00000"/>
                </a:solidFill>
              </a:rPr>
              <a:t>ckt</a:t>
            </a:r>
            <a:r>
              <a:rPr lang="en-US" sz="2000" b="0" dirty="0" smtClean="0">
                <a:solidFill>
                  <a:srgbClr val="C00000"/>
                </a:solidFill>
              </a:rPr>
              <a:t> C’ such that</a:t>
            </a:r>
          </a:p>
          <a:p>
            <a:r>
              <a:rPr lang="en-US" sz="2000" b="0" dirty="0">
                <a:solidFill>
                  <a:srgbClr val="C00000"/>
                </a:solidFill>
              </a:rPr>
              <a:t> </a:t>
            </a:r>
            <a:r>
              <a:rPr lang="en-US" sz="2000" b="0" dirty="0" smtClean="0">
                <a:solidFill>
                  <a:srgbClr val="C00000"/>
                </a:solidFill>
              </a:rPr>
              <a:t>  1. C’ is functionally equivalent to C [sematic constraint]</a:t>
            </a:r>
          </a:p>
          <a:p>
            <a:r>
              <a:rPr lang="en-US" sz="2000" b="0" dirty="0">
                <a:solidFill>
                  <a:srgbClr val="C00000"/>
                </a:solidFill>
              </a:rPr>
              <a:t> </a:t>
            </a:r>
            <a:r>
              <a:rPr lang="en-US" sz="2000" b="0" dirty="0" smtClean="0">
                <a:solidFill>
                  <a:srgbClr val="C00000"/>
                </a:solidFill>
              </a:rPr>
              <a:t>  2. All input-to-output paths in C’ have same length [syntactic constraint]</a:t>
            </a:r>
          </a:p>
          <a:p>
            <a:endParaRPr lang="en-US" sz="2000" b="0" dirty="0">
              <a:solidFill>
                <a:srgbClr val="C00000"/>
              </a:solidFill>
            </a:endParaRPr>
          </a:p>
          <a:p>
            <a:r>
              <a:rPr lang="en-US" sz="2000" b="0" dirty="0" smtClean="0">
                <a:solidFill>
                  <a:srgbClr val="C00000"/>
                </a:solidFill>
              </a:rPr>
              <a:t>Can be encoded directly as a </a:t>
            </a:r>
            <a:r>
              <a:rPr lang="en-US" sz="2000" b="0" dirty="0" err="1" smtClean="0">
                <a:solidFill>
                  <a:srgbClr val="C00000"/>
                </a:solidFill>
              </a:rPr>
              <a:t>SyGuS</a:t>
            </a:r>
            <a:r>
              <a:rPr lang="en-US" sz="2000" b="0" dirty="0" smtClean="0">
                <a:solidFill>
                  <a:srgbClr val="C00000"/>
                </a:solidFill>
              </a:rPr>
              <a:t> problem (Wang et al, CAV’16)</a:t>
            </a:r>
          </a:p>
        </p:txBody>
      </p:sp>
    </p:spTree>
    <p:extLst>
      <p:ext uri="{BB962C8B-B14F-4D97-AF65-F5344CB8AC3E}">
        <p14:creationId xmlns:p14="http://schemas.microsoft.com/office/powerpoint/2010/main" val="23878629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37886" y="-7257"/>
            <a:ext cx="9296400" cy="762000"/>
          </a:xfrm>
        </p:spPr>
        <p:txBody>
          <a:bodyPr/>
          <a:lstStyle/>
          <a:p>
            <a:r>
              <a:rPr lang="en-US" altLang="ko-KR" sz="2800" dirty="0" err="1" smtClean="0">
                <a:solidFill>
                  <a:srgbClr val="C00000"/>
                </a:solidFill>
                <a:ea typeface="Gulim" pitchFamily="34" charset="-127"/>
              </a:rPr>
              <a:t>SyGuS</a:t>
            </a:r>
            <a:r>
              <a:rPr lang="en-US" altLang="ko-KR" sz="2800" dirty="0" smtClean="0">
                <a:solidFill>
                  <a:srgbClr val="C00000"/>
                </a:solidFill>
                <a:ea typeface="Gulim" pitchFamily="34" charset="-127"/>
              </a:rPr>
              <a:t> Result</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57</a:t>
            </a:fld>
            <a:endParaRPr lang="en-US" b="1" dirty="0"/>
          </a:p>
        </p:txBody>
      </p:sp>
      <p:pic>
        <p:nvPicPr>
          <p:cNvPr id="10" name="Picture 9"/>
          <p:cNvPicPr>
            <a:picLocks noChangeAspect="1"/>
          </p:cNvPicPr>
          <p:nvPr/>
        </p:nvPicPr>
        <p:blipFill>
          <a:blip r:embed="rId2"/>
          <a:stretch>
            <a:fillRect/>
          </a:stretch>
        </p:blipFill>
        <p:spPr>
          <a:xfrm>
            <a:off x="533400" y="914400"/>
            <a:ext cx="3708593" cy="2486030"/>
          </a:xfrm>
          <a:prstGeom prst="rect">
            <a:avLst/>
          </a:prstGeom>
        </p:spPr>
      </p:pic>
      <p:pic>
        <p:nvPicPr>
          <p:cNvPr id="6" name="Picture 5"/>
          <p:cNvPicPr>
            <a:picLocks noChangeAspect="1"/>
          </p:cNvPicPr>
          <p:nvPr/>
        </p:nvPicPr>
        <p:blipFill>
          <a:blip r:embed="rId3"/>
          <a:stretch>
            <a:fillRect/>
          </a:stretch>
        </p:blipFill>
        <p:spPr>
          <a:xfrm>
            <a:off x="609600" y="3929284"/>
            <a:ext cx="3810000" cy="2874516"/>
          </a:xfrm>
          <a:prstGeom prst="rect">
            <a:avLst/>
          </a:prstGeom>
        </p:spPr>
      </p:pic>
      <p:pic>
        <p:nvPicPr>
          <p:cNvPr id="7" name="Picture 6"/>
          <p:cNvPicPr>
            <a:picLocks noChangeAspect="1"/>
          </p:cNvPicPr>
          <p:nvPr/>
        </p:nvPicPr>
        <p:blipFill>
          <a:blip r:embed="rId4"/>
          <a:stretch>
            <a:fillRect/>
          </a:stretch>
        </p:blipFill>
        <p:spPr>
          <a:xfrm>
            <a:off x="5486400" y="990600"/>
            <a:ext cx="3323196" cy="2371407"/>
          </a:xfrm>
          <a:prstGeom prst="rect">
            <a:avLst/>
          </a:prstGeom>
        </p:spPr>
      </p:pic>
      <p:sp>
        <p:nvSpPr>
          <p:cNvPr id="9" name="TextBox 8"/>
          <p:cNvSpPr txBox="1"/>
          <p:nvPr/>
        </p:nvSpPr>
        <p:spPr>
          <a:xfrm>
            <a:off x="457200" y="3082965"/>
            <a:ext cx="3740274" cy="369332"/>
          </a:xfrm>
          <a:prstGeom prst="rect">
            <a:avLst/>
          </a:prstGeom>
          <a:solidFill>
            <a:srgbClr val="FFFFCC"/>
          </a:solidFill>
          <a:ln w="28575" cmpd="sng">
            <a:solidFill>
              <a:srgbClr val="008000"/>
            </a:solidFill>
          </a:ln>
        </p:spPr>
        <p:txBody>
          <a:bodyPr wrap="square" rtlCol="0">
            <a:spAutoFit/>
          </a:bodyPr>
          <a:lstStyle/>
          <a:p>
            <a:r>
              <a:rPr lang="en-US" sz="1800" b="0" dirty="0" smtClean="0">
                <a:solidFill>
                  <a:srgbClr val="C00000"/>
                </a:solidFill>
              </a:rPr>
              <a:t>Original </a:t>
            </a:r>
            <a:r>
              <a:rPr lang="en-US" sz="1800" b="0" dirty="0" err="1" smtClean="0">
                <a:solidFill>
                  <a:srgbClr val="C00000"/>
                </a:solidFill>
              </a:rPr>
              <a:t>ckt</a:t>
            </a:r>
            <a:r>
              <a:rPr lang="en-US" sz="1800" b="0" dirty="0" smtClean="0">
                <a:solidFill>
                  <a:srgbClr val="C00000"/>
                </a:solidFill>
              </a:rPr>
              <a:t> prone to attack</a:t>
            </a:r>
          </a:p>
        </p:txBody>
      </p:sp>
      <p:sp>
        <p:nvSpPr>
          <p:cNvPr id="11" name="TextBox 10"/>
          <p:cNvSpPr txBox="1"/>
          <p:nvPr/>
        </p:nvSpPr>
        <p:spPr>
          <a:xfrm>
            <a:off x="537029" y="6459639"/>
            <a:ext cx="3886200" cy="369332"/>
          </a:xfrm>
          <a:prstGeom prst="rect">
            <a:avLst/>
          </a:prstGeom>
          <a:solidFill>
            <a:srgbClr val="FFFFCC"/>
          </a:solidFill>
          <a:ln w="28575" cmpd="sng">
            <a:solidFill>
              <a:srgbClr val="008000"/>
            </a:solidFill>
          </a:ln>
        </p:spPr>
        <p:txBody>
          <a:bodyPr wrap="square" rtlCol="0">
            <a:spAutoFit/>
          </a:bodyPr>
          <a:lstStyle/>
          <a:p>
            <a:r>
              <a:rPr lang="en-US" sz="1800" b="0" dirty="0" smtClean="0">
                <a:solidFill>
                  <a:srgbClr val="C00000"/>
                </a:solidFill>
              </a:rPr>
              <a:t>Hand-crafted attack resilient </a:t>
            </a:r>
            <a:r>
              <a:rPr lang="en-US" sz="1800" b="0" dirty="0" err="1" smtClean="0">
                <a:solidFill>
                  <a:srgbClr val="C00000"/>
                </a:solidFill>
              </a:rPr>
              <a:t>ckt</a:t>
            </a:r>
            <a:endParaRPr lang="en-US" sz="1800" b="0" dirty="0" smtClean="0">
              <a:solidFill>
                <a:srgbClr val="C00000"/>
              </a:solidFill>
            </a:endParaRPr>
          </a:p>
        </p:txBody>
      </p:sp>
      <p:sp>
        <p:nvSpPr>
          <p:cNvPr id="12" name="TextBox 11"/>
          <p:cNvSpPr txBox="1"/>
          <p:nvPr/>
        </p:nvSpPr>
        <p:spPr>
          <a:xfrm>
            <a:off x="4876800" y="3082222"/>
            <a:ext cx="4267200" cy="369332"/>
          </a:xfrm>
          <a:prstGeom prst="rect">
            <a:avLst/>
          </a:prstGeom>
          <a:solidFill>
            <a:srgbClr val="FFFFCC"/>
          </a:solidFill>
          <a:ln w="28575" cmpd="sng">
            <a:solidFill>
              <a:srgbClr val="008000"/>
            </a:solidFill>
          </a:ln>
        </p:spPr>
        <p:txBody>
          <a:bodyPr wrap="square" rtlCol="0">
            <a:spAutoFit/>
          </a:bodyPr>
          <a:lstStyle/>
          <a:p>
            <a:r>
              <a:rPr lang="en-US" sz="1800" b="0" dirty="0" err="1" smtClean="0">
                <a:solidFill>
                  <a:srgbClr val="C00000"/>
                </a:solidFill>
              </a:rPr>
              <a:t>SyGuS</a:t>
            </a:r>
            <a:r>
              <a:rPr lang="en-US" sz="1800" b="0" dirty="0">
                <a:solidFill>
                  <a:srgbClr val="C00000"/>
                </a:solidFill>
              </a:rPr>
              <a:t>-</a:t>
            </a:r>
            <a:r>
              <a:rPr lang="en-US" sz="1800" b="0" dirty="0" smtClean="0">
                <a:solidFill>
                  <a:srgbClr val="C00000"/>
                </a:solidFill>
              </a:rPr>
              <a:t>generated Attack resilient </a:t>
            </a:r>
            <a:r>
              <a:rPr lang="en-US" sz="1800" b="0" dirty="0" err="1" smtClean="0">
                <a:solidFill>
                  <a:srgbClr val="C00000"/>
                </a:solidFill>
              </a:rPr>
              <a:t>ckt</a:t>
            </a:r>
            <a:r>
              <a:rPr lang="en-US" sz="1800" b="0" dirty="0" smtClean="0">
                <a:solidFill>
                  <a:srgbClr val="C00000"/>
                </a:solidFill>
              </a:rPr>
              <a:t> </a:t>
            </a:r>
          </a:p>
        </p:txBody>
      </p:sp>
      <p:sp>
        <p:nvSpPr>
          <p:cNvPr id="14" name="TextBox 13"/>
          <p:cNvSpPr txBox="1"/>
          <p:nvPr/>
        </p:nvSpPr>
        <p:spPr>
          <a:xfrm>
            <a:off x="5963557" y="4530299"/>
            <a:ext cx="2093686" cy="923330"/>
          </a:xfrm>
          <a:prstGeom prst="rect">
            <a:avLst/>
          </a:prstGeom>
          <a:solidFill>
            <a:srgbClr val="FFFFCC"/>
          </a:solidFill>
          <a:ln w="28575" cmpd="sng">
            <a:solidFill>
              <a:srgbClr val="008000"/>
            </a:solidFill>
          </a:ln>
        </p:spPr>
        <p:txBody>
          <a:bodyPr wrap="square" rtlCol="0">
            <a:spAutoFit/>
          </a:bodyPr>
          <a:lstStyle/>
          <a:p>
            <a:r>
              <a:rPr lang="en-US" sz="1800" b="0" dirty="0" smtClean="0">
                <a:solidFill>
                  <a:srgbClr val="C00000"/>
                </a:solidFill>
              </a:rPr>
              <a:t>Fully automatic</a:t>
            </a:r>
          </a:p>
          <a:p>
            <a:r>
              <a:rPr lang="en-US" sz="1800" b="0" dirty="0" smtClean="0">
                <a:solidFill>
                  <a:srgbClr val="C00000"/>
                </a:solidFill>
              </a:rPr>
              <a:t>Smaller size</a:t>
            </a:r>
          </a:p>
          <a:p>
            <a:r>
              <a:rPr lang="en-US" sz="1800" b="0" dirty="0" smtClean="0">
                <a:solidFill>
                  <a:srgbClr val="C00000"/>
                </a:solidFill>
              </a:rPr>
              <a:t>Shorter delays </a:t>
            </a:r>
          </a:p>
        </p:txBody>
      </p:sp>
    </p:spTree>
    <p:extLst>
      <p:ext uri="{BB962C8B-B14F-4D97-AF65-F5344CB8AC3E}">
        <p14:creationId xmlns:p14="http://schemas.microsoft.com/office/powerpoint/2010/main" val="299543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76200" y="990600"/>
            <a:ext cx="9144000" cy="5818571"/>
          </a:xfrm>
        </p:spPr>
        <p:txBody>
          <a:bodyPr/>
          <a:lstStyle/>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Problem definition</a:t>
            </a:r>
          </a:p>
          <a:p>
            <a:pPr>
              <a:buNone/>
            </a:pPr>
            <a:r>
              <a:rPr lang="en-US" altLang="ko-KR" sz="2000" dirty="0" smtClean="0">
                <a:solidFill>
                  <a:srgbClr val="003300"/>
                </a:solidFill>
                <a:ea typeface="Gulim" pitchFamily="34" charset="-127"/>
              </a:rPr>
              <a:t>		Syntactic constraint on space of allowed programs</a:t>
            </a:r>
          </a:p>
          <a:p>
            <a:pPr>
              <a:buNone/>
            </a:pPr>
            <a:r>
              <a:rPr lang="en-US" altLang="ko-KR" sz="2000" dirty="0" smtClean="0">
                <a:solidFill>
                  <a:srgbClr val="003300"/>
                </a:solidFill>
                <a:ea typeface="Gulim" pitchFamily="34" charset="-127"/>
              </a:rPr>
              <a:t>		Semantic constraint given by logical formula</a:t>
            </a:r>
          </a:p>
          <a:p>
            <a:pPr>
              <a:buFont typeface="Wingdings" pitchFamily="2" charset="2"/>
              <a:buChar char="q"/>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Solution strategies</a:t>
            </a:r>
          </a:p>
          <a:p>
            <a:pPr>
              <a:buNone/>
            </a:pPr>
            <a:r>
              <a:rPr lang="en-US" altLang="ko-KR" sz="2000" dirty="0" smtClean="0">
                <a:solidFill>
                  <a:srgbClr val="003300"/>
                </a:solidFill>
                <a:ea typeface="Gulim" pitchFamily="34" charset="-127"/>
              </a:rPr>
              <a:t>		Counterexample-guided inductive synthesis</a:t>
            </a:r>
          </a:p>
          <a:p>
            <a:pP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Search in program space + Verification of candidate solutions</a:t>
            </a:r>
          </a:p>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Applications</a:t>
            </a:r>
            <a:endParaRPr lang="en-US" altLang="ko-KR" sz="1200" dirty="0">
              <a:solidFill>
                <a:srgbClr val="003300"/>
              </a:solidFill>
              <a:ea typeface="Gulim" pitchFamily="34" charset="-127"/>
            </a:endParaRPr>
          </a:p>
          <a:p>
            <a:pPr marL="0" indent="0">
              <a:buNone/>
            </a:pPr>
            <a:r>
              <a:rPr lang="en-US" altLang="ko-KR" sz="2000" dirty="0" smtClean="0">
                <a:solidFill>
                  <a:srgbClr val="003300"/>
                </a:solidFill>
                <a:ea typeface="Gulim" pitchFamily="34" charset="-127"/>
              </a:rPr>
              <a:t>  	Programming by examples</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Program optimization with respect to syntactic constraints</a:t>
            </a:r>
          </a:p>
          <a:p>
            <a:pPr marL="0" indent="0">
              <a:buNone/>
            </a:pPr>
            <a:endParaRPr lang="en-US" altLang="ko-KR" sz="2000" dirty="0">
              <a:solidFill>
                <a:srgbClr val="003300"/>
              </a:solidFill>
              <a:ea typeface="Gulim" pitchFamily="34" charset="-127"/>
            </a:endParaRPr>
          </a:p>
          <a:p>
            <a:pPr>
              <a:buFont typeface="Wingdings" panose="05000000000000000000" pitchFamily="2" charset="2"/>
              <a:buChar char="q"/>
            </a:pPr>
            <a:r>
              <a:rPr lang="en-US" altLang="ko-KR" sz="2000" dirty="0" smtClean="0">
                <a:solidFill>
                  <a:srgbClr val="003300"/>
                </a:solidFill>
                <a:ea typeface="Gulim" pitchFamily="34" charset="-127"/>
              </a:rPr>
              <a:t>Annual competition (</a:t>
            </a:r>
            <a:r>
              <a:rPr lang="en-US" altLang="ko-KR" sz="2000" dirty="0" err="1" smtClean="0">
                <a:solidFill>
                  <a:srgbClr val="003300"/>
                </a:solidFill>
                <a:ea typeface="Gulim" pitchFamily="34" charset="-127"/>
              </a:rPr>
              <a:t>SyGuS</a:t>
            </a:r>
            <a:r>
              <a:rPr lang="en-US" altLang="ko-KR" sz="2000" dirty="0" smtClean="0">
                <a:solidFill>
                  <a:srgbClr val="003300"/>
                </a:solidFill>
                <a:ea typeface="Gulim" pitchFamily="34" charset="-127"/>
              </a:rPr>
              <a:t>-comp)</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Standardized interchange format + benchmarks repository</a:t>
            </a: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58</a:t>
            </a:fld>
            <a:endParaRPr lang="en-US" b="1" dirty="0"/>
          </a:p>
        </p:txBody>
      </p:sp>
      <p:sp>
        <p:nvSpPr>
          <p:cNvPr id="8" name="Rectangle 2"/>
          <p:cNvSpPr txBox="1">
            <a:spLocks noChangeArrowheads="1"/>
          </p:cNvSpPr>
          <p:nvPr/>
        </p:nvSpPr>
        <p:spPr>
          <a:xfrm>
            <a:off x="152400" y="214914"/>
            <a:ext cx="27432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lgn="l"/>
            <a:r>
              <a:rPr lang="en-US" sz="2800" b="0" kern="0" dirty="0" smtClean="0">
                <a:solidFill>
                  <a:srgbClr val="C00000"/>
                </a:solidFill>
              </a:rPr>
              <a:t>Conclusions</a:t>
            </a:r>
          </a:p>
        </p:txBody>
      </p:sp>
      <p:pic>
        <p:nvPicPr>
          <p:cNvPr id="9" name="Picture 2" descr="SyGuS"/>
          <p:cNvPicPr>
            <a:picLocks noChangeAspect="1" noChangeArrowheads="1"/>
          </p:cNvPicPr>
          <p:nvPr/>
        </p:nvPicPr>
        <p:blipFill>
          <a:blip r:embed="rId2" cstate="print"/>
          <a:srcRect/>
          <a:stretch>
            <a:fillRect/>
          </a:stretch>
        </p:blipFill>
        <p:spPr bwMode="auto">
          <a:xfrm>
            <a:off x="6697211" y="0"/>
            <a:ext cx="2438400" cy="1219200"/>
          </a:xfrm>
          <a:prstGeom prst="rect">
            <a:avLst/>
          </a:prstGeom>
          <a:noFill/>
        </p:spPr>
      </p:pic>
      <p:sp>
        <p:nvSpPr>
          <p:cNvPr id="10" name="Text Box 4"/>
          <p:cNvSpPr txBox="1">
            <a:spLocks noChangeArrowheads="1"/>
          </p:cNvSpPr>
          <p:nvPr/>
        </p:nvSpPr>
        <p:spPr bwMode="auto">
          <a:xfrm>
            <a:off x="6697211" y="10668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37500664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848600" cy="715962"/>
          </a:xfrm>
        </p:spPr>
        <p:txBody>
          <a:bodyPr>
            <a:normAutofit/>
          </a:bodyPr>
          <a:lstStyle/>
          <a:p>
            <a:pPr algn="l"/>
            <a:r>
              <a:rPr lang="en-US" sz="2800" dirty="0" smtClean="0">
                <a:solidFill>
                  <a:srgbClr val="C00000"/>
                </a:solidFill>
                <a:latin typeface="Comic Sans MS" pitchFamily="66" charset="0"/>
                <a:cs typeface="Times New Roman" pitchFamily="18" charset="0"/>
              </a:rPr>
              <a:t>CAV: A Story of </a:t>
            </a:r>
            <a:r>
              <a:rPr lang="en-US" sz="2800" dirty="0">
                <a:solidFill>
                  <a:srgbClr val="C00000"/>
                </a:solidFill>
                <a:latin typeface="Comic Sans MS" pitchFamily="66" charset="0"/>
                <a:cs typeface="Times New Roman" pitchFamily="18" charset="0"/>
              </a:rPr>
              <a:t>B</a:t>
            </a:r>
            <a:r>
              <a:rPr lang="en-US" sz="2800" dirty="0" smtClean="0">
                <a:solidFill>
                  <a:srgbClr val="C00000"/>
                </a:solidFill>
                <a:latin typeface="Comic Sans MS" pitchFamily="66" charset="0"/>
                <a:cs typeface="Times New Roman" pitchFamily="18" charset="0"/>
              </a:rPr>
              <a:t>attling </a:t>
            </a:r>
            <a:r>
              <a:rPr lang="en-US" sz="2800" dirty="0">
                <a:solidFill>
                  <a:srgbClr val="C00000"/>
                </a:solidFill>
                <a:latin typeface="Comic Sans MS" pitchFamily="66" charset="0"/>
                <a:cs typeface="Times New Roman" pitchFamily="18" charset="0"/>
              </a:rPr>
              <a:t>E</a:t>
            </a:r>
            <a:r>
              <a:rPr lang="en-US" sz="2800" dirty="0" smtClean="0">
                <a:solidFill>
                  <a:srgbClr val="C00000"/>
                </a:solidFill>
                <a:latin typeface="Comic Sans MS" pitchFamily="66" charset="0"/>
                <a:cs typeface="Times New Roman" pitchFamily="18" charset="0"/>
              </a:rPr>
              <a:t>xponentials</a:t>
            </a:r>
            <a:endParaRPr lang="en-US" sz="2800" dirty="0">
              <a:solidFill>
                <a:srgbClr val="C00000"/>
              </a:solidFill>
              <a:latin typeface="Comic Sans MS" pitchFamily="66" charset="0"/>
              <a:cs typeface="Times New Roman" pitchFamily="18" charset="0"/>
            </a:endParaRPr>
          </a:p>
        </p:txBody>
      </p:sp>
      <p:grpSp>
        <p:nvGrpSpPr>
          <p:cNvPr id="12" name="Group 11"/>
          <p:cNvGrpSpPr/>
          <p:nvPr/>
        </p:nvGrpSpPr>
        <p:grpSpPr>
          <a:xfrm>
            <a:off x="457200" y="1143000"/>
            <a:ext cx="3048000" cy="2133600"/>
            <a:chOff x="2971800" y="3657600"/>
            <a:chExt cx="3048000" cy="2133600"/>
          </a:xfrm>
        </p:grpSpPr>
        <p:sp>
          <p:nvSpPr>
            <p:cNvPr id="13" name="Oval 12"/>
            <p:cNvSpPr/>
            <p:nvPr/>
          </p:nvSpPr>
          <p:spPr bwMode="auto">
            <a:xfrm>
              <a:off x="2971800" y="3657600"/>
              <a:ext cx="3048000" cy="21336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4" name="TextBox 13"/>
            <p:cNvSpPr txBox="1"/>
            <p:nvPr/>
          </p:nvSpPr>
          <p:spPr>
            <a:xfrm>
              <a:off x="3221251" y="4216569"/>
              <a:ext cx="2549095" cy="1323439"/>
            </a:xfrm>
            <a:prstGeom prst="rect">
              <a:avLst/>
            </a:prstGeom>
            <a:noFill/>
          </p:spPr>
          <p:txBody>
            <a:bodyPr wrap="none" rtlCol="0">
              <a:spAutoFit/>
            </a:bodyPr>
            <a:lstStyle/>
            <a:p>
              <a:pPr algn="ctr"/>
              <a:r>
                <a:rPr lang="en-US" sz="2000" dirty="0" smtClean="0">
                  <a:solidFill>
                    <a:srgbClr val="C00000"/>
                  </a:solidFill>
                </a:rPr>
                <a:t>Model Checking</a:t>
              </a:r>
            </a:p>
            <a:p>
              <a:pPr algn="ctr"/>
              <a:endParaRPr lang="en-US" sz="2000" dirty="0" smtClean="0">
                <a:solidFill>
                  <a:srgbClr val="C00000"/>
                </a:solidFill>
              </a:endParaRPr>
            </a:p>
            <a:p>
              <a:pPr algn="ctr"/>
              <a:r>
                <a:rPr lang="en-US" sz="2000" b="0" dirty="0" smtClean="0"/>
                <a:t>Searching for bugs</a:t>
              </a:r>
            </a:p>
            <a:p>
              <a:pPr algn="ctr"/>
              <a:r>
                <a:rPr lang="en-US" sz="2000" b="0" dirty="0" smtClean="0"/>
                <a:t>in state-space</a:t>
              </a:r>
            </a:p>
          </p:txBody>
        </p:sp>
      </p:grpSp>
      <p:grpSp>
        <p:nvGrpSpPr>
          <p:cNvPr id="15" name="Group 14"/>
          <p:cNvGrpSpPr/>
          <p:nvPr/>
        </p:nvGrpSpPr>
        <p:grpSpPr>
          <a:xfrm>
            <a:off x="5410200" y="1143000"/>
            <a:ext cx="3048000" cy="2133600"/>
            <a:chOff x="2971800" y="3657600"/>
            <a:chExt cx="3048000" cy="2133600"/>
          </a:xfrm>
        </p:grpSpPr>
        <p:sp>
          <p:nvSpPr>
            <p:cNvPr id="16" name="Oval 15"/>
            <p:cNvSpPr/>
            <p:nvPr/>
          </p:nvSpPr>
          <p:spPr bwMode="auto">
            <a:xfrm>
              <a:off x="2971800" y="3657600"/>
              <a:ext cx="3048000" cy="21336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7" name="TextBox 16"/>
            <p:cNvSpPr txBox="1"/>
            <p:nvPr/>
          </p:nvSpPr>
          <p:spPr>
            <a:xfrm>
              <a:off x="3124201" y="4062680"/>
              <a:ext cx="2826416" cy="1323439"/>
            </a:xfrm>
            <a:prstGeom prst="rect">
              <a:avLst/>
            </a:prstGeom>
            <a:noFill/>
          </p:spPr>
          <p:txBody>
            <a:bodyPr wrap="none" rtlCol="0">
              <a:spAutoFit/>
            </a:bodyPr>
            <a:lstStyle/>
            <a:p>
              <a:pPr algn="ctr"/>
              <a:r>
                <a:rPr lang="en-US" sz="2000" dirty="0" smtClean="0">
                  <a:solidFill>
                    <a:srgbClr val="C00000"/>
                  </a:solidFill>
                </a:rPr>
                <a:t>Constraint Solving</a:t>
              </a:r>
            </a:p>
            <a:p>
              <a:pPr algn="ctr"/>
              <a:endParaRPr lang="en-US" sz="2000" dirty="0" smtClean="0">
                <a:solidFill>
                  <a:srgbClr val="C00000"/>
                </a:solidFill>
              </a:endParaRPr>
            </a:p>
            <a:p>
              <a:pPr algn="ctr"/>
              <a:r>
                <a:rPr lang="en-US" sz="2000" b="0" dirty="0" smtClean="0"/>
                <a:t>Searching for a</a:t>
              </a:r>
            </a:p>
            <a:p>
              <a:pPr algn="ctr"/>
              <a:r>
                <a:rPr lang="en-US" sz="2000" b="0" dirty="0"/>
                <a:t>s</a:t>
              </a:r>
              <a:r>
                <a:rPr lang="en-US" sz="2000" b="0" dirty="0" smtClean="0"/>
                <a:t>atisfying assignment</a:t>
              </a:r>
            </a:p>
          </p:txBody>
        </p:sp>
      </p:grpSp>
      <p:grpSp>
        <p:nvGrpSpPr>
          <p:cNvPr id="18" name="Group 17"/>
          <p:cNvGrpSpPr/>
          <p:nvPr/>
        </p:nvGrpSpPr>
        <p:grpSpPr>
          <a:xfrm>
            <a:off x="2994841" y="3938319"/>
            <a:ext cx="3329759" cy="2133600"/>
            <a:chOff x="2830922" y="3657600"/>
            <a:chExt cx="3329759" cy="2133600"/>
          </a:xfrm>
        </p:grpSpPr>
        <p:sp>
          <p:nvSpPr>
            <p:cNvPr id="19" name="Oval 18"/>
            <p:cNvSpPr/>
            <p:nvPr/>
          </p:nvSpPr>
          <p:spPr bwMode="auto">
            <a:xfrm>
              <a:off x="2830922" y="3657600"/>
              <a:ext cx="3329759" cy="21336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0" name="TextBox 19"/>
            <p:cNvSpPr txBox="1"/>
            <p:nvPr/>
          </p:nvSpPr>
          <p:spPr>
            <a:xfrm>
              <a:off x="2830922" y="4216569"/>
              <a:ext cx="3329759" cy="1323439"/>
            </a:xfrm>
            <a:prstGeom prst="rect">
              <a:avLst/>
            </a:prstGeom>
            <a:noFill/>
          </p:spPr>
          <p:txBody>
            <a:bodyPr wrap="none" rtlCol="0">
              <a:spAutoFit/>
            </a:bodyPr>
            <a:lstStyle/>
            <a:p>
              <a:pPr algn="ctr"/>
              <a:r>
                <a:rPr lang="en-US" sz="2000" dirty="0" smtClean="0">
                  <a:solidFill>
                    <a:srgbClr val="C00000"/>
                  </a:solidFill>
                </a:rPr>
                <a:t>Syntax-Guided Synthesis</a:t>
              </a:r>
            </a:p>
            <a:p>
              <a:pPr algn="ctr"/>
              <a:endParaRPr lang="en-US" sz="2000" dirty="0" smtClean="0">
                <a:solidFill>
                  <a:srgbClr val="C00000"/>
                </a:solidFill>
              </a:endParaRPr>
            </a:p>
            <a:p>
              <a:pPr algn="ctr"/>
              <a:r>
                <a:rPr lang="en-US" sz="2000" b="0" dirty="0" smtClean="0"/>
                <a:t>Searching for a </a:t>
              </a:r>
            </a:p>
            <a:p>
              <a:pPr algn="ctr"/>
              <a:r>
                <a:rPr lang="en-US" sz="2000" b="0" dirty="0" smtClean="0"/>
                <a:t>correct expression</a:t>
              </a:r>
              <a:endParaRPr lang="en-US" sz="2000" b="0" dirty="0"/>
            </a:p>
          </p:txBody>
        </p:sp>
      </p:grpSp>
      <p:sp>
        <p:nvSpPr>
          <p:cNvPr id="21" name="Left-Right Arrow 20"/>
          <p:cNvSpPr/>
          <p:nvPr/>
        </p:nvSpPr>
        <p:spPr bwMode="auto">
          <a:xfrm>
            <a:off x="3505200" y="2209800"/>
            <a:ext cx="1905000" cy="2286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2" name="Left-Right Arrow 21"/>
          <p:cNvSpPr/>
          <p:nvPr/>
        </p:nvSpPr>
        <p:spPr bwMode="auto">
          <a:xfrm rot="2700000">
            <a:off x="2725973" y="3428102"/>
            <a:ext cx="1405922" cy="221129"/>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3" name="Left-Right Arrow 22"/>
          <p:cNvSpPr/>
          <p:nvPr/>
        </p:nvSpPr>
        <p:spPr bwMode="auto">
          <a:xfrm rot="18900000" flipV="1">
            <a:off x="5143996" y="3475146"/>
            <a:ext cx="1294407" cy="214276"/>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59</a:t>
            </a:fld>
            <a:endParaRPr lang="en-US" b="1" dirty="0"/>
          </a:p>
        </p:txBody>
      </p:sp>
      <p:pic>
        <p:nvPicPr>
          <p:cNvPr id="25" name="Picture 2" descr="SyGuS"/>
          <p:cNvPicPr>
            <a:picLocks noChangeAspect="1" noChangeArrowheads="1"/>
          </p:cNvPicPr>
          <p:nvPr/>
        </p:nvPicPr>
        <p:blipFill>
          <a:blip r:embed="rId2" cstate="print"/>
          <a:srcRect/>
          <a:stretch>
            <a:fillRect/>
          </a:stretch>
        </p:blipFill>
        <p:spPr bwMode="auto">
          <a:xfrm>
            <a:off x="6917514" y="4118143"/>
            <a:ext cx="2133600" cy="1066800"/>
          </a:xfrm>
          <a:prstGeom prst="rect">
            <a:avLst/>
          </a:prstGeom>
          <a:noFill/>
        </p:spPr>
      </p:pic>
      <p:sp>
        <p:nvSpPr>
          <p:cNvPr id="26" name="Text Box 4"/>
          <p:cNvSpPr txBox="1">
            <a:spLocks noChangeArrowheads="1"/>
          </p:cNvSpPr>
          <p:nvPr/>
        </p:nvSpPr>
        <p:spPr bwMode="auto">
          <a:xfrm>
            <a:off x="6705600" y="5108743"/>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361586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pPr algn="l"/>
            <a:r>
              <a:rPr lang="en-US" sz="2800" dirty="0" smtClean="0">
                <a:solidFill>
                  <a:srgbClr val="C00000"/>
                </a:solidFill>
              </a:rPr>
              <a:t>Syntax-Guided Program Synthesis</a:t>
            </a:r>
            <a:endParaRPr lang="en-US" sz="3200" dirty="0" smtClean="0">
              <a:solidFill>
                <a:srgbClr val="C00000"/>
              </a:solidFill>
            </a:endParaRPr>
          </a:p>
        </p:txBody>
      </p:sp>
      <p:sp>
        <p:nvSpPr>
          <p:cNvPr id="5123" name="Rectangle 3"/>
          <p:cNvSpPr>
            <a:spLocks noGrp="1" noChangeArrowheads="1"/>
          </p:cNvSpPr>
          <p:nvPr>
            <p:ph type="body" idx="1"/>
          </p:nvPr>
        </p:nvSpPr>
        <p:spPr>
          <a:xfrm>
            <a:off x="3717" y="1642199"/>
            <a:ext cx="9064083" cy="4566424"/>
          </a:xfrm>
        </p:spPr>
        <p:txBody>
          <a:bodyPr/>
          <a:lstStyle/>
          <a:p>
            <a:pPr>
              <a:lnSpc>
                <a:spcPct val="90000"/>
              </a:lnSpc>
              <a:buFont typeface="Wingdings" pitchFamily="2" charset="2"/>
              <a:buChar char="q"/>
            </a:pPr>
            <a:r>
              <a:rPr lang="en-US" sz="2000" dirty="0" smtClean="0">
                <a:solidFill>
                  <a:srgbClr val="003300"/>
                </a:solidFill>
              </a:rPr>
              <a:t>Find a program snippet P such that</a:t>
            </a:r>
          </a:p>
          <a:p>
            <a:pPr marL="0" indent="0">
              <a:lnSpc>
                <a:spcPct val="90000"/>
              </a:lnSpc>
              <a:buNone/>
            </a:pPr>
            <a:r>
              <a:rPr lang="en-US" sz="2000" dirty="0">
                <a:solidFill>
                  <a:srgbClr val="003300"/>
                </a:solidFill>
              </a:rPr>
              <a:t>	</a:t>
            </a:r>
            <a:r>
              <a:rPr lang="en-US" sz="2000" dirty="0" smtClean="0">
                <a:solidFill>
                  <a:srgbClr val="003300"/>
                </a:solidFill>
              </a:rPr>
              <a:t>1. P is in a set E of programs (syntactic constraint)</a:t>
            </a:r>
          </a:p>
          <a:p>
            <a:pPr marL="0" indent="0">
              <a:lnSpc>
                <a:spcPct val="90000"/>
              </a:lnSpc>
              <a:buNone/>
            </a:pPr>
            <a:r>
              <a:rPr lang="en-US" sz="2000" dirty="0">
                <a:solidFill>
                  <a:srgbClr val="003300"/>
                </a:solidFill>
              </a:rPr>
              <a:t>	</a:t>
            </a:r>
            <a:r>
              <a:rPr lang="en-US" sz="2000" dirty="0" smtClean="0">
                <a:solidFill>
                  <a:srgbClr val="003300"/>
                </a:solidFill>
              </a:rPr>
              <a:t>2. P satisfies logical specification </a:t>
            </a:r>
            <a:r>
              <a:rPr lang="en-US" sz="2000" dirty="0" smtClean="0">
                <a:solidFill>
                  <a:srgbClr val="003300"/>
                </a:solidFill>
                <a:latin typeface="Symbol" pitchFamily="18" charset="2"/>
              </a:rPr>
              <a:t>j</a:t>
            </a:r>
            <a:r>
              <a:rPr lang="en-US" sz="2000" dirty="0" smtClean="0">
                <a:solidFill>
                  <a:srgbClr val="003300"/>
                </a:solidFill>
              </a:rPr>
              <a:t> (semantic constraint)</a:t>
            </a:r>
          </a:p>
          <a:p>
            <a:pPr>
              <a:lnSpc>
                <a:spcPct val="90000"/>
              </a:lnSpc>
              <a:buFont typeface="Wingdings" pitchFamily="2" charset="2"/>
              <a:buChar char="q"/>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Core computational problem with many applications</a:t>
            </a:r>
            <a:endParaRPr lang="en-US" sz="2000" dirty="0" smtClean="0">
              <a:solidFill>
                <a:srgbClr val="002060"/>
              </a:solidFill>
            </a:endParaRPr>
          </a:p>
          <a:p>
            <a:pPr lvl="1">
              <a:lnSpc>
                <a:spcPct val="90000"/>
              </a:lnSpc>
              <a:buBlip>
                <a:blip r:embed="rId2"/>
              </a:buBlip>
            </a:pPr>
            <a:r>
              <a:rPr lang="en-US" sz="2000" dirty="0" smtClean="0">
                <a:solidFill>
                  <a:srgbClr val="002060"/>
                </a:solidFill>
              </a:rPr>
              <a:t>Programming by examples</a:t>
            </a:r>
          </a:p>
          <a:p>
            <a:pPr lvl="1">
              <a:lnSpc>
                <a:spcPct val="90000"/>
              </a:lnSpc>
              <a:buBlip>
                <a:blip r:embed="rId2"/>
              </a:buBlip>
            </a:pPr>
            <a:r>
              <a:rPr lang="en-US" sz="2000" dirty="0" smtClean="0">
                <a:solidFill>
                  <a:srgbClr val="002060"/>
                </a:solidFill>
              </a:rPr>
              <a:t>Automatic program repair</a:t>
            </a:r>
          </a:p>
          <a:p>
            <a:pPr lvl="1">
              <a:lnSpc>
                <a:spcPct val="90000"/>
              </a:lnSpc>
              <a:buBlip>
                <a:blip r:embed="rId2"/>
              </a:buBlip>
            </a:pPr>
            <a:r>
              <a:rPr lang="en-US" sz="2000" dirty="0" smtClean="0">
                <a:solidFill>
                  <a:srgbClr val="002060"/>
                </a:solidFill>
              </a:rPr>
              <a:t>Program </a:t>
            </a:r>
            <a:r>
              <a:rPr lang="en-US" sz="2000" dirty="0" err="1" smtClean="0">
                <a:solidFill>
                  <a:srgbClr val="002060"/>
                </a:solidFill>
              </a:rPr>
              <a:t>superoptimization</a:t>
            </a:r>
            <a:endParaRPr lang="en-US" sz="2000" dirty="0" smtClean="0">
              <a:solidFill>
                <a:srgbClr val="002060"/>
              </a:solidFill>
            </a:endParaRPr>
          </a:p>
          <a:p>
            <a:pPr lvl="1">
              <a:lnSpc>
                <a:spcPct val="90000"/>
              </a:lnSpc>
              <a:buBlip>
                <a:blip r:embed="rId2"/>
              </a:buBlip>
            </a:pPr>
            <a:r>
              <a:rPr lang="en-US" sz="2000" dirty="0" smtClean="0">
                <a:solidFill>
                  <a:srgbClr val="002060"/>
                </a:solidFill>
              </a:rPr>
              <a:t>Template-guided </a:t>
            </a:r>
            <a:r>
              <a:rPr lang="en-US" sz="2000" dirty="0">
                <a:solidFill>
                  <a:srgbClr val="002060"/>
                </a:solidFill>
              </a:rPr>
              <a:t>i</a:t>
            </a:r>
            <a:r>
              <a:rPr lang="en-US" sz="2000" dirty="0" smtClean="0">
                <a:solidFill>
                  <a:srgbClr val="002060"/>
                </a:solidFill>
              </a:rPr>
              <a:t>nvariant generation</a:t>
            </a:r>
          </a:p>
          <a:p>
            <a:pPr lvl="1">
              <a:lnSpc>
                <a:spcPct val="90000"/>
              </a:lnSpc>
              <a:buBlip>
                <a:blip r:embed="rId2"/>
              </a:buBlip>
            </a:pPr>
            <a:r>
              <a:rPr lang="en-US" sz="2000" dirty="0" err="1" smtClean="0">
                <a:solidFill>
                  <a:srgbClr val="002060"/>
                </a:solidFill>
              </a:rPr>
              <a:t>Autograding</a:t>
            </a:r>
            <a:r>
              <a:rPr lang="en-US" sz="2000" dirty="0" smtClean="0">
                <a:solidFill>
                  <a:srgbClr val="002060"/>
                </a:solidFill>
              </a:rPr>
              <a:t> for programming assignments</a:t>
            </a:r>
          </a:p>
          <a:p>
            <a:pPr lvl="1">
              <a:lnSpc>
                <a:spcPct val="90000"/>
              </a:lnSpc>
              <a:buBlip>
                <a:blip r:embed="rId2"/>
              </a:buBlip>
            </a:pPr>
            <a:r>
              <a:rPr lang="en-US" sz="2000" dirty="0" smtClean="0">
                <a:solidFill>
                  <a:srgbClr val="002060"/>
                </a:solidFill>
              </a:rPr>
              <a:t>Synthesis of FSA-attack-resilient cryptographic circuits</a:t>
            </a:r>
          </a:p>
          <a:p>
            <a:pPr marL="57150" indent="0">
              <a:lnSpc>
                <a:spcPct val="90000"/>
              </a:lnSpc>
              <a:buNone/>
            </a:pPr>
            <a:endParaRPr lang="en-US" sz="2000" dirty="0">
              <a:solidFill>
                <a:srgbClr val="00206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a:t>
            </a:fld>
            <a:endParaRPr lang="en-US" b="1" dirty="0"/>
          </a:p>
        </p:txBody>
      </p:sp>
      <p:pic>
        <p:nvPicPr>
          <p:cNvPr id="6" name="Picture 2" descr="SyGuS"/>
          <p:cNvPicPr>
            <a:picLocks noChangeAspect="1" noChangeArrowheads="1"/>
          </p:cNvPicPr>
          <p:nvPr/>
        </p:nvPicPr>
        <p:blipFill>
          <a:blip r:embed="rId3" cstate="print"/>
          <a:srcRect/>
          <a:stretch>
            <a:fillRect/>
          </a:stretch>
        </p:blipFill>
        <p:spPr bwMode="auto">
          <a:xfrm>
            <a:off x="7010400" y="0"/>
            <a:ext cx="2133600" cy="1066800"/>
          </a:xfrm>
          <a:prstGeom prst="rect">
            <a:avLst/>
          </a:prstGeom>
          <a:noFill/>
        </p:spPr>
      </p:pic>
      <p:sp>
        <p:nvSpPr>
          <p:cNvPr id="7" name="Text Box 4"/>
          <p:cNvSpPr txBox="1">
            <a:spLocks noChangeArrowheads="1"/>
          </p:cNvSpPr>
          <p:nvPr/>
        </p:nvSpPr>
        <p:spPr bwMode="auto">
          <a:xfrm>
            <a:off x="6798486" y="9906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125264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Programming By Examples</a:t>
            </a:r>
            <a:endParaRPr lang="en-US" sz="3200" dirty="0" smtClean="0">
              <a:solidFill>
                <a:srgbClr val="C00000"/>
              </a:solidFill>
            </a:endParaRPr>
          </a:p>
        </p:txBody>
      </p:sp>
      <p:sp>
        <p:nvSpPr>
          <p:cNvPr id="5123" name="Rectangle 3"/>
          <p:cNvSpPr>
            <a:spLocks noGrp="1" noChangeArrowheads="1"/>
          </p:cNvSpPr>
          <p:nvPr>
            <p:ph type="body" idx="1"/>
          </p:nvPr>
        </p:nvSpPr>
        <p:spPr>
          <a:xfrm>
            <a:off x="79917" y="1447800"/>
            <a:ext cx="9064083" cy="4800600"/>
          </a:xfrm>
        </p:spPr>
        <p:txBody>
          <a:bodyPr/>
          <a:lstStyle/>
          <a:p>
            <a:pPr>
              <a:lnSpc>
                <a:spcPct val="90000"/>
              </a:lnSpc>
              <a:buFont typeface="Wingdings" pitchFamily="2" charset="2"/>
              <a:buChar char="q"/>
            </a:pPr>
            <a:r>
              <a:rPr lang="en-US" sz="2000" dirty="0">
                <a:solidFill>
                  <a:srgbClr val="003300"/>
                </a:solidFill>
              </a:rPr>
              <a:t> </a:t>
            </a:r>
            <a:r>
              <a:rPr lang="en-US" sz="2000" dirty="0" smtClean="0">
                <a:solidFill>
                  <a:srgbClr val="003300"/>
                </a:solidFill>
              </a:rPr>
              <a:t>Find a program P for bit-vector transformation such that</a:t>
            </a:r>
          </a:p>
          <a:p>
            <a:pPr marL="0" indent="0">
              <a:lnSpc>
                <a:spcPct val="90000"/>
              </a:lnSpc>
              <a:buNone/>
            </a:pPr>
            <a:r>
              <a:rPr lang="en-US" sz="2000" dirty="0">
                <a:solidFill>
                  <a:srgbClr val="003300"/>
                </a:solidFill>
              </a:rPr>
              <a:t>	</a:t>
            </a:r>
            <a:r>
              <a:rPr lang="en-US" sz="2000" dirty="0" smtClean="0">
                <a:solidFill>
                  <a:srgbClr val="003300"/>
                </a:solidFill>
              </a:rPr>
              <a:t>1. P is constructed from standard bit-vector operations </a:t>
            </a:r>
          </a:p>
          <a:p>
            <a:pPr marL="0" indent="0">
              <a:lnSpc>
                <a:spcPct val="90000"/>
              </a:lnSpc>
              <a:buNone/>
            </a:pPr>
            <a:r>
              <a:rPr lang="en-US" sz="2000" dirty="0">
                <a:solidFill>
                  <a:srgbClr val="003300"/>
                </a:solidFill>
              </a:rPr>
              <a:t>	</a:t>
            </a:r>
            <a:r>
              <a:rPr lang="en-US" sz="2000" dirty="0" smtClean="0">
                <a:solidFill>
                  <a:srgbClr val="003300"/>
                </a:solidFill>
              </a:rPr>
              <a:t>	  |, &amp;, ~, +, -, &lt;&lt;, &gt;&gt;, 0, 1, …</a:t>
            </a:r>
          </a:p>
          <a:p>
            <a:pPr marL="0" indent="0">
              <a:lnSpc>
                <a:spcPct val="90000"/>
              </a:lnSpc>
              <a:buNone/>
            </a:pPr>
            <a:r>
              <a:rPr lang="en-US" sz="2000" dirty="0">
                <a:solidFill>
                  <a:srgbClr val="003300"/>
                </a:solidFill>
              </a:rPr>
              <a:t>	</a:t>
            </a:r>
            <a:r>
              <a:rPr lang="en-US" sz="2000" dirty="0" smtClean="0">
                <a:solidFill>
                  <a:srgbClr val="003300"/>
                </a:solidFill>
              </a:rPr>
              <a:t>2. P is consistent with the following input-output examples</a:t>
            </a:r>
          </a:p>
          <a:p>
            <a:pPr marL="0" indent="0">
              <a:lnSpc>
                <a:spcPct val="90000"/>
              </a:lnSpc>
              <a:buNone/>
            </a:pPr>
            <a:r>
              <a:rPr lang="en-US" sz="2000" dirty="0">
                <a:solidFill>
                  <a:srgbClr val="003300"/>
                </a:solidFill>
              </a:rPr>
              <a:t>	</a:t>
            </a:r>
            <a:r>
              <a:rPr lang="en-US" sz="2000" dirty="0" smtClean="0">
                <a:solidFill>
                  <a:srgbClr val="003300"/>
                </a:solidFill>
              </a:rPr>
              <a:t>	00101 </a:t>
            </a:r>
            <a:r>
              <a:rPr lang="en-US" sz="2000" dirty="0" smtClean="0">
                <a:solidFill>
                  <a:srgbClr val="003300"/>
                </a:solidFill>
                <a:sym typeface="Wingdings" panose="05000000000000000000" pitchFamily="2" charset="2"/>
              </a:rPr>
              <a:t> 00100</a:t>
            </a:r>
          </a:p>
          <a:p>
            <a:pPr marL="0" indent="0">
              <a:lnSpc>
                <a:spcPct val="90000"/>
              </a:lnSpc>
              <a:buNone/>
            </a:pPr>
            <a:r>
              <a:rPr lang="en-US" sz="2000" dirty="0">
                <a:solidFill>
                  <a:srgbClr val="003300"/>
                </a:solidFill>
                <a:sym typeface="Wingdings" panose="05000000000000000000" pitchFamily="2" charset="2"/>
              </a:rPr>
              <a:t>	</a:t>
            </a:r>
            <a:r>
              <a:rPr lang="en-US" sz="2000" dirty="0" smtClean="0">
                <a:solidFill>
                  <a:srgbClr val="003300"/>
                </a:solidFill>
                <a:sym typeface="Wingdings" panose="05000000000000000000" pitchFamily="2" charset="2"/>
              </a:rPr>
              <a:t>	01010  01000</a:t>
            </a:r>
          </a:p>
          <a:p>
            <a:pPr marL="0" indent="0">
              <a:lnSpc>
                <a:spcPct val="90000"/>
              </a:lnSpc>
              <a:buNone/>
            </a:pPr>
            <a:r>
              <a:rPr lang="en-US" sz="2000" dirty="0">
                <a:solidFill>
                  <a:srgbClr val="003300"/>
                </a:solidFill>
                <a:sym typeface="Wingdings" panose="05000000000000000000" pitchFamily="2" charset="2"/>
              </a:rPr>
              <a:t>	</a:t>
            </a:r>
            <a:r>
              <a:rPr lang="en-US" sz="2000" dirty="0" smtClean="0">
                <a:solidFill>
                  <a:srgbClr val="003300"/>
                </a:solidFill>
                <a:sym typeface="Wingdings" panose="05000000000000000000" pitchFamily="2" charset="2"/>
              </a:rPr>
              <a:t>	10110   </a:t>
            </a:r>
            <a:r>
              <a:rPr lang="en-US" sz="2000" dirty="0" smtClean="0">
                <a:solidFill>
                  <a:srgbClr val="003300"/>
                </a:solidFill>
                <a:sym typeface="Wingdings" panose="05000000000000000000" pitchFamily="2" charset="2"/>
              </a:rPr>
              <a:t>10000</a:t>
            </a:r>
          </a:p>
          <a:p>
            <a:pPr marL="0" indent="0">
              <a:lnSpc>
                <a:spcPct val="90000"/>
              </a:lnSpc>
              <a:buNone/>
            </a:pPr>
            <a:endParaRPr lang="en-US" sz="2000" dirty="0" smtClean="0">
              <a:solidFill>
                <a:srgbClr val="003300"/>
              </a:solidFill>
              <a:sym typeface="Wingdings" panose="05000000000000000000" pitchFamily="2" charset="2"/>
            </a:endParaRPr>
          </a:p>
          <a:p>
            <a:pPr marL="0" indent="0">
              <a:lnSpc>
                <a:spcPct val="90000"/>
              </a:lnSpc>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Resets rightmost substring of contiguous 1’s to 0’s</a:t>
            </a:r>
          </a:p>
          <a:p>
            <a:pPr>
              <a:lnSpc>
                <a:spcPct val="90000"/>
              </a:lnSpc>
              <a:buFont typeface="Wingdings" pitchFamily="2" charset="2"/>
              <a:buChar char="q"/>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Desired solution: </a:t>
            </a:r>
          </a:p>
          <a:p>
            <a:pPr marL="0" indent="0">
              <a:lnSpc>
                <a:spcPct val="90000"/>
              </a:lnSpc>
              <a:buNone/>
            </a:pPr>
            <a:r>
              <a:rPr lang="en-US" sz="2000" dirty="0">
                <a:solidFill>
                  <a:srgbClr val="003300"/>
                </a:solidFill>
              </a:rPr>
              <a:t>	</a:t>
            </a:r>
            <a:r>
              <a:rPr lang="en-US" sz="2000" dirty="0" smtClean="0">
                <a:solidFill>
                  <a:srgbClr val="003300"/>
                </a:solidFill>
              </a:rPr>
              <a:t> x &amp; ( 1 + (x | (x-1) )</a:t>
            </a:r>
          </a:p>
          <a:p>
            <a:pPr marL="0"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2060"/>
              </a:solidFill>
            </a:endParaRPr>
          </a:p>
          <a:p>
            <a:pPr marL="457200" lvl="1"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7</a:t>
            </a:fld>
            <a:endParaRPr lang="en-US"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5654" y="2971800"/>
            <a:ext cx="1731692" cy="2805566"/>
          </a:xfrm>
          <a:prstGeom prst="rect">
            <a:avLst/>
          </a:prstGeom>
        </p:spPr>
      </p:pic>
    </p:spTree>
    <p:extLst>
      <p:ext uri="{BB962C8B-B14F-4D97-AF65-F5344CB8AC3E}">
        <p14:creationId xmlns:p14="http://schemas.microsoft.com/office/powerpoint/2010/main" val="238423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85800" y="1524000"/>
          <a:ext cx="7060223" cy="1879600"/>
        </p:xfrm>
        <a:graphic>
          <a:graphicData uri="http://schemas.openxmlformats.org/drawingml/2006/table">
            <a:tbl>
              <a:tblPr firstRow="1" bandRow="1">
                <a:tableStyleId>{5C22544A-7EE6-4342-B048-85BDC9FD1C3A}</a:tableStyleId>
              </a:tblPr>
              <a:tblGrid>
                <a:gridCol w="3349869"/>
                <a:gridCol w="3710354"/>
              </a:tblGrid>
              <a:tr h="370840">
                <a:tc>
                  <a:txBody>
                    <a:bodyPr/>
                    <a:lstStyle/>
                    <a:p>
                      <a:r>
                        <a:rPr lang="en-US" sz="2000" baseline="0" dirty="0" smtClean="0">
                          <a:solidFill>
                            <a:srgbClr val="002060"/>
                          </a:solidFill>
                        </a:rPr>
                        <a:t>Input</a:t>
                      </a:r>
                      <a:r>
                        <a:rPr lang="en-US" sz="2000" baseline="0" dirty="0" smtClean="0"/>
                        <a:t> </a:t>
                      </a:r>
                      <a:endParaRPr lang="en-US" sz="2000" baseline="0" dirty="0"/>
                    </a:p>
                  </a:txBody>
                  <a:tcPr/>
                </a:tc>
                <a:tc>
                  <a:txBody>
                    <a:bodyPr/>
                    <a:lstStyle/>
                    <a:p>
                      <a:r>
                        <a:rPr lang="en-US" sz="2000" baseline="0" dirty="0" smtClean="0">
                          <a:solidFill>
                            <a:srgbClr val="002060"/>
                          </a:solidFill>
                        </a:rPr>
                        <a:t>Output</a:t>
                      </a:r>
                      <a:endParaRPr lang="en-US" sz="2000" baseline="0" dirty="0">
                        <a:solidFill>
                          <a:srgbClr val="002060"/>
                        </a:solidFill>
                      </a:endParaRPr>
                    </a:p>
                  </a:txBody>
                  <a:tcPr/>
                </a:tc>
              </a:tr>
              <a:tr h="370840">
                <a:tc>
                  <a:txBody>
                    <a:bodyPr/>
                    <a:lstStyle/>
                    <a:p>
                      <a:r>
                        <a:rPr lang="en-US" sz="1800" b="0" i="0" u="none" strike="noStrike" kern="1200" baseline="0" dirty="0" smtClean="0">
                          <a:solidFill>
                            <a:schemeClr val="dk1"/>
                          </a:solidFill>
                          <a:latin typeface="+mn-lt"/>
                          <a:ea typeface="+mn-ea"/>
                          <a:cs typeface="+mn-cs"/>
                        </a:rPr>
                        <a:t>(425)-706-7709</a:t>
                      </a:r>
                      <a:endParaRPr lang="en-US" sz="1800" baseline="0" dirty="0"/>
                    </a:p>
                  </a:txBody>
                  <a:tcPr/>
                </a:tc>
                <a:tc>
                  <a:txBody>
                    <a:bodyPr/>
                    <a:lstStyle/>
                    <a:p>
                      <a:r>
                        <a:rPr lang="en-US" sz="1800" baseline="0" dirty="0" smtClean="0"/>
                        <a:t>425-706-7709</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510.220.5586</a:t>
                      </a:r>
                      <a:endParaRPr lang="en-US" sz="1800" baseline="0" dirty="0"/>
                    </a:p>
                  </a:txBody>
                  <a:tcPr/>
                </a:tc>
                <a:tc>
                  <a:txBody>
                    <a:bodyPr/>
                    <a:lstStyle/>
                    <a:p>
                      <a:r>
                        <a:rPr lang="en-US" sz="1800" baseline="0" dirty="0" smtClean="0"/>
                        <a:t>510-220-5586</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1 425 235 7654</a:t>
                      </a:r>
                      <a:endParaRPr lang="en-US" sz="1800" baseline="0" dirty="0"/>
                    </a:p>
                  </a:txBody>
                  <a:tcPr/>
                </a:tc>
                <a:tc>
                  <a:txBody>
                    <a:bodyPr/>
                    <a:lstStyle/>
                    <a:p>
                      <a:r>
                        <a:rPr lang="en-US" sz="1800" baseline="0" dirty="0" smtClean="0"/>
                        <a:t>425-235-7654</a:t>
                      </a:r>
                      <a:endParaRPr lang="en-US" sz="1800" baseline="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425 745-8139</a:t>
                      </a:r>
                      <a:endParaRPr lang="en-US" sz="1800" baseline="0" dirty="0" smtClean="0"/>
                    </a:p>
                  </a:txBody>
                  <a:tcPr/>
                </a:tc>
                <a:tc>
                  <a:txBody>
                    <a:bodyPr/>
                    <a:lstStyle/>
                    <a:p>
                      <a:r>
                        <a:rPr lang="en-US" sz="1800" baseline="0" dirty="0" smtClean="0"/>
                        <a:t>425-745-8139</a:t>
                      </a:r>
                      <a:endParaRPr lang="en-US" sz="1800" baseline="0" dirty="0"/>
                    </a:p>
                  </a:txBody>
                  <a:tcPr/>
                </a:tc>
              </a:tr>
            </a:tbl>
          </a:graphicData>
        </a:graphic>
      </p:graphicFrame>
      <p:sp>
        <p:nvSpPr>
          <p:cNvPr id="27650" name="Rectangle 2"/>
          <p:cNvSpPr>
            <a:spLocks noGrp="1" noChangeArrowheads="1"/>
          </p:cNvSpPr>
          <p:nvPr>
            <p:ph type="title" idx="4294967295"/>
          </p:nvPr>
        </p:nvSpPr>
        <p:spPr>
          <a:xfrm>
            <a:off x="-38100" y="152400"/>
            <a:ext cx="8763000" cy="838200"/>
          </a:xfrm>
        </p:spPr>
        <p:txBody>
          <a:bodyPr/>
          <a:lstStyle/>
          <a:p>
            <a:r>
              <a:rPr lang="en-US" sz="2800" dirty="0" err="1" smtClean="0">
                <a:solidFill>
                  <a:srgbClr val="C00000"/>
                </a:solidFill>
              </a:rPr>
              <a:t>FlashFill</a:t>
            </a:r>
            <a:r>
              <a:rPr lang="en-US" sz="2800" dirty="0" smtClean="0">
                <a:solidFill>
                  <a:srgbClr val="C00000"/>
                </a:solidFill>
              </a:rPr>
              <a:t>: Programming by Examples</a:t>
            </a:r>
            <a:br>
              <a:rPr lang="en-US" sz="2800" dirty="0" smtClean="0">
                <a:solidFill>
                  <a:srgbClr val="C00000"/>
                </a:solidFill>
              </a:rPr>
            </a:br>
            <a:r>
              <a:rPr lang="en-US" sz="2800" dirty="0" smtClean="0">
                <a:solidFill>
                  <a:srgbClr val="C00000"/>
                </a:solidFill>
              </a:rPr>
              <a:t>					</a:t>
            </a:r>
            <a:r>
              <a:rPr lang="en-US" sz="1600" dirty="0" smtClean="0">
                <a:solidFill>
                  <a:srgbClr val="C00000"/>
                </a:solidFill>
              </a:rPr>
              <a:t>Ref: </a:t>
            </a:r>
            <a:r>
              <a:rPr lang="en-US" sz="1600" dirty="0" err="1" smtClean="0">
                <a:solidFill>
                  <a:srgbClr val="C00000"/>
                </a:solidFill>
              </a:rPr>
              <a:t>Gulwani</a:t>
            </a:r>
            <a:r>
              <a:rPr lang="en-US" sz="1600" dirty="0" smtClean="0">
                <a:solidFill>
                  <a:srgbClr val="C00000"/>
                </a:solidFill>
              </a:rPr>
              <a:t> (POPL 2011)</a:t>
            </a:r>
          </a:p>
        </p:txBody>
      </p:sp>
      <p:sp>
        <p:nvSpPr>
          <p:cNvPr id="27662" name="Text Box 36"/>
          <p:cNvSpPr txBox="1">
            <a:spLocks noChangeArrowheads="1"/>
          </p:cNvSpPr>
          <p:nvPr/>
        </p:nvSpPr>
        <p:spPr bwMode="auto">
          <a:xfrm>
            <a:off x="0" y="3962400"/>
            <a:ext cx="9144000" cy="2862322"/>
          </a:xfrm>
          <a:prstGeom prst="rect">
            <a:avLst/>
          </a:prstGeom>
          <a:noFill/>
          <a:ln w="9525">
            <a:noFill/>
            <a:miter lim="800000"/>
            <a:headEnd/>
            <a:tailEnd/>
          </a:ln>
        </p:spPr>
        <p:txBody>
          <a:bodyPr wrap="square">
            <a:spAutoFit/>
          </a:bodyPr>
          <a:lstStyle/>
          <a:p>
            <a:pPr marL="914400" lvl="1" indent="-457200" eaLnBrk="0" hangingPunct="0"/>
            <a:r>
              <a:rPr lang="en-US" sz="2000" dirty="0">
                <a:hlinkClick r:id="rId3"/>
              </a:rPr>
              <a:t>Wired</a:t>
            </a:r>
            <a:r>
              <a:rPr lang="en-US" sz="2000" dirty="0"/>
              <a:t>: Excel is now a lot easier for people who aren’t spreadsheet- and chart-making pros. The application’s new Flash Fill feature recognizes patterns, and will offer auto-complete options for your data. For example, if you have a column of first names and a column of last names, and want to create a new column of initials, you’ll only need to type in the first few boxes before Excel recognizes what you’re doing and lets you press Enter to complete the rest of the column.</a:t>
            </a:r>
            <a:r>
              <a:rPr lang="en-US" sz="2000" b="0" dirty="0" smtClean="0"/>
              <a:t>					</a:t>
            </a:r>
            <a:endParaRPr lang="en-US" sz="2000" b="0" dirty="0" smtClean="0">
              <a:solidFill>
                <a:srgbClr val="C00000"/>
              </a:solidFill>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8</a:t>
            </a:fld>
            <a:endParaRPr lang="en-US" b="1" dirty="0"/>
          </a:p>
        </p:txBody>
      </p:sp>
    </p:spTree>
    <p:extLst>
      <p:ext uri="{BB962C8B-B14F-4D97-AF65-F5344CB8AC3E}">
        <p14:creationId xmlns:p14="http://schemas.microsoft.com/office/powerpoint/2010/main" val="163426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3886200"/>
            <a:ext cx="3733800" cy="16002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Superoptimizing</a:t>
            </a:r>
            <a:r>
              <a:rPr lang="en-US" sz="2800" dirty="0" smtClean="0">
                <a:solidFill>
                  <a:srgbClr val="C00000"/>
                </a:solidFill>
              </a:rPr>
              <a:t> Compiler</a:t>
            </a:r>
            <a:endParaRPr lang="en-US" sz="3200" dirty="0" smtClean="0">
              <a:solidFill>
                <a:srgbClr val="C00000"/>
              </a:solidFill>
            </a:endParaRPr>
          </a:p>
        </p:txBody>
      </p:sp>
      <p:sp>
        <p:nvSpPr>
          <p:cNvPr id="5123" name="Rectangle 3"/>
          <p:cNvSpPr>
            <a:spLocks noGrp="1" noChangeArrowheads="1"/>
          </p:cNvSpPr>
          <p:nvPr>
            <p:ph type="body" idx="1"/>
          </p:nvPr>
        </p:nvSpPr>
        <p:spPr>
          <a:xfrm>
            <a:off x="152400" y="1600200"/>
            <a:ext cx="8763000" cy="533400"/>
          </a:xfrm>
        </p:spPr>
        <p:txBody>
          <a:bodyPr/>
          <a:lstStyle/>
          <a:p>
            <a:pPr marL="0" indent="0">
              <a:lnSpc>
                <a:spcPct val="90000"/>
              </a:lnSpc>
              <a:buNone/>
            </a:pPr>
            <a:r>
              <a:rPr lang="en-US" sz="2000" dirty="0" smtClean="0">
                <a:solidFill>
                  <a:srgbClr val="003300"/>
                </a:solidFill>
              </a:rPr>
              <a:t>Given a program P, find a “shorter” equivalent program P’ </a:t>
            </a:r>
          </a:p>
          <a:p>
            <a:pPr marL="0" indent="0">
              <a:lnSpc>
                <a:spcPct val="90000"/>
              </a:lnSpc>
              <a:buNone/>
            </a:pPr>
            <a:endParaRPr lang="en-US" sz="2000" dirty="0" smtClean="0">
              <a:solidFill>
                <a:srgbClr val="003300"/>
              </a:solidFill>
            </a:endParaRPr>
          </a:p>
        </p:txBody>
      </p:sp>
      <p:sp>
        <p:nvSpPr>
          <p:cNvPr id="4" name="Rectangle 5"/>
          <p:cNvSpPr>
            <a:spLocks noChangeArrowheads="1"/>
          </p:cNvSpPr>
          <p:nvPr/>
        </p:nvSpPr>
        <p:spPr bwMode="auto">
          <a:xfrm>
            <a:off x="304800" y="2362200"/>
            <a:ext cx="5029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multiply (x[1,n], y[1,n]) </a:t>
            </a:r>
            <a:r>
              <a:rPr lang="en-US" sz="1800" dirty="0">
                <a:solidFill>
                  <a:schemeClr val="tx2"/>
                </a:solidFill>
                <a:latin typeface="Courier New" pitchFamily="49" charset="0"/>
              </a:rPr>
              <a:t>{</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x1 = x[1,n/2];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x2 = x[n/2+1, n];</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y1 = y[1, 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y2 = y[n/2+1, n];</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a = x1 * y1;</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b = shift( x1 * y2, n/2);</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c = shift( x2 * y1, 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d = shift( x2 * y2, n);</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return ( a + b + c + d)</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a:t>
            </a:r>
            <a:endParaRPr lang="en-US" sz="1800" dirty="0">
              <a:solidFill>
                <a:schemeClr val="tx2"/>
              </a:solidFill>
              <a:latin typeface="Courier New" pitchFamily="49" charset="0"/>
            </a:endParaRPr>
          </a:p>
        </p:txBody>
      </p:sp>
      <p:sp>
        <p:nvSpPr>
          <p:cNvPr id="5" name="Rectangle 3"/>
          <p:cNvSpPr txBox="1">
            <a:spLocks noChangeArrowheads="1"/>
          </p:cNvSpPr>
          <p:nvPr/>
        </p:nvSpPr>
        <p:spPr bwMode="auto">
          <a:xfrm>
            <a:off x="4899338" y="4305300"/>
            <a:ext cx="3670479" cy="762000"/>
          </a:xfrm>
          <a:prstGeom prst="rect">
            <a:avLst/>
          </a:prstGeom>
          <a:solidFill>
            <a:srgbClr val="FFFFCC">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90000"/>
              </a:lnSpc>
              <a:buNone/>
            </a:pPr>
            <a:r>
              <a:rPr lang="en-US" sz="2000" b="0" kern="0" dirty="0" smtClean="0">
                <a:solidFill>
                  <a:srgbClr val="003300"/>
                </a:solidFill>
              </a:rPr>
              <a:t>Replace with equivalent code with only 3 multiplications</a:t>
            </a:r>
          </a:p>
          <a:p>
            <a:pPr marL="0" indent="0">
              <a:lnSpc>
                <a:spcPct val="90000"/>
              </a:lnSpc>
              <a:buFontTx/>
              <a:buNone/>
            </a:pPr>
            <a:endParaRPr lang="en-US" sz="2000" b="0" kern="0" dirty="0" smtClean="0">
              <a:solidFill>
                <a:srgbClr val="003300"/>
              </a:solidFill>
            </a:endParaRPr>
          </a:p>
        </p:txBody>
      </p:sp>
      <p:sp>
        <p:nvSpPr>
          <p:cNvPr id="3" name="Right Brace 2"/>
          <p:cNvSpPr/>
          <p:nvPr/>
        </p:nvSpPr>
        <p:spPr bwMode="auto">
          <a:xfrm>
            <a:off x="4343400" y="3886200"/>
            <a:ext cx="533400" cy="1600200"/>
          </a:xfrm>
          <a:prstGeom prst="rightBrac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9</a:t>
            </a:fld>
            <a:endParaRPr lang="en-US" b="1" dirty="0"/>
          </a:p>
        </p:txBody>
      </p:sp>
    </p:spTree>
    <p:extLst>
      <p:ext uri="{BB962C8B-B14F-4D97-AF65-F5344CB8AC3E}">
        <p14:creationId xmlns:p14="http://schemas.microsoft.com/office/powerpoint/2010/main" val="2064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3" grpId="0" animBg="1"/>
    </p:bldLst>
  </p:timing>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spDef>
    <a:ln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69675</TotalTime>
  <Words>3519</Words>
  <Application>Microsoft Office PowerPoint</Application>
  <PresentationFormat>On-screen Show (4:3)</PresentationFormat>
  <Paragraphs>938</Paragraphs>
  <Slides>59</Slides>
  <Notes>33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59</vt:i4>
      </vt:variant>
    </vt:vector>
  </HeadingPairs>
  <TitlesOfParts>
    <vt:vector size="73" baseType="lpstr">
      <vt:lpstr>Arial</vt:lpstr>
      <vt:lpstr>Cambria Math</vt:lpstr>
      <vt:lpstr>Comic Sans MS</vt:lpstr>
      <vt:lpstr>Consolas</vt:lpstr>
      <vt:lpstr>Corbel</vt:lpstr>
      <vt:lpstr>Courier New</vt:lpstr>
      <vt:lpstr>Gulim</vt:lpstr>
      <vt:lpstr>Lucida Sans</vt:lpstr>
      <vt:lpstr>Segoe UI Light</vt:lpstr>
      <vt:lpstr>Symbol</vt:lpstr>
      <vt:lpstr>Times New Roman</vt:lpstr>
      <vt:lpstr>Wingdings</vt:lpstr>
      <vt:lpstr>Wingdings 2</vt:lpstr>
      <vt:lpstr>Default Design</vt:lpstr>
      <vt:lpstr>PowerPoint Presentation</vt:lpstr>
      <vt:lpstr>Program Verification</vt:lpstr>
      <vt:lpstr>Classical Program Synthesis</vt:lpstr>
      <vt:lpstr>Syntax-Guided Synthesis</vt:lpstr>
      <vt:lpstr>Outline</vt:lpstr>
      <vt:lpstr>Syntax-Guided Program Synthesis</vt:lpstr>
      <vt:lpstr>Programming By Examples</vt:lpstr>
      <vt:lpstr>FlashFill: Programming by Examples      Ref: Gulwani (POPL 2011)</vt:lpstr>
      <vt:lpstr>Superoptimizing Compiler</vt:lpstr>
      <vt:lpstr>Side Channel Attacks on Cryptographic Circuits</vt:lpstr>
      <vt:lpstr>Side Channel Attacks on Cryptographic Circuits</vt:lpstr>
      <vt:lpstr>Countermeasure to Attack</vt:lpstr>
      <vt:lpstr>Synthesis of Attack Countermeasures</vt:lpstr>
      <vt:lpstr>Autograder: Feedback on Programming Homeworks       Singh et al (PLDI 2013)</vt:lpstr>
      <vt:lpstr>Automatic Invariant Generation</vt:lpstr>
      <vt:lpstr>Template-based Automatic Invariant Generation</vt:lpstr>
      <vt:lpstr>Template-based Automatic Invariant Generation</vt:lpstr>
      <vt:lpstr>Syntax-Guided Program Synthesis</vt:lpstr>
      <vt:lpstr>SMT: Satisfiability Modulo Theories</vt:lpstr>
      <vt:lpstr>SMT Success Story</vt:lpstr>
      <vt:lpstr>Syntax-Guided Synthesis (SyGuS) Problem</vt:lpstr>
      <vt:lpstr>SyGuS Example</vt:lpstr>
      <vt:lpstr>SyGuS Example</vt:lpstr>
      <vt:lpstr>From SMT-LIB to SYNTH-LIB</vt:lpstr>
      <vt:lpstr>Let Expressions and Auxiliary Variables</vt:lpstr>
      <vt:lpstr>Invariant Generation as SyGuS</vt:lpstr>
      <vt:lpstr>Program Optimization as SyGuS</vt:lpstr>
      <vt:lpstr>Optimality</vt:lpstr>
      <vt:lpstr>Synthesis Puzzle: Cinderella v. stepmother</vt:lpstr>
      <vt:lpstr>Stepmother wins if B&lt;2</vt:lpstr>
      <vt:lpstr>Cinderella wins if B=2</vt:lpstr>
      <vt:lpstr>Cinderella wins if B=2</vt:lpstr>
      <vt:lpstr>Syntax-Guided Synthesis (SyGuS) Problem</vt:lpstr>
      <vt:lpstr>Solving SyGuS</vt:lpstr>
      <vt:lpstr>SyGuS as Active Learning</vt:lpstr>
      <vt:lpstr>Counterexample-Guided Inductive Synthesis </vt:lpstr>
      <vt:lpstr>CEGIS Example</vt:lpstr>
      <vt:lpstr>CEGIS Example</vt:lpstr>
      <vt:lpstr>PowerPoint Presentation</vt:lpstr>
      <vt:lpstr>SyGuS Solutions</vt:lpstr>
      <vt:lpstr>Enumerative Learning</vt:lpstr>
      <vt:lpstr>Enumerative Search Example</vt:lpstr>
      <vt:lpstr>Symbolic Learning</vt:lpstr>
      <vt:lpstr>Symbolic Learning</vt:lpstr>
      <vt:lpstr>Stochastic Learning</vt:lpstr>
      <vt:lpstr>Stochastic Learning</vt:lpstr>
      <vt:lpstr>SyGuS Solvers   Synthesis Tools</vt:lpstr>
      <vt:lpstr>SyGuS Progress</vt:lpstr>
      <vt:lpstr>SyGuS Progress</vt:lpstr>
      <vt:lpstr>Scaling Enumerative Search by Divide&amp;Conquer</vt:lpstr>
      <vt:lpstr>Divide &amp; Conquer Overview</vt:lpstr>
      <vt:lpstr>Conditional Expression Grammars</vt:lpstr>
      <vt:lpstr>Algorithm Overview</vt:lpstr>
      <vt:lpstr>Decision Tree Learning</vt:lpstr>
      <vt:lpstr>How to choose a splitting predicate ?</vt:lpstr>
      <vt:lpstr>Back to Synthesis of Attack Countermeasures</vt:lpstr>
      <vt:lpstr>SyGuS Result</vt:lpstr>
      <vt:lpstr>PowerPoint Presentation</vt:lpstr>
      <vt:lpstr>CAV: A Story of Battling Exponentials</vt:lpstr>
    </vt:vector>
  </TitlesOfParts>
  <Company>Dell Computer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Radu Grosu</dc:creator>
  <cp:lastModifiedBy>Rajeev</cp:lastModifiedBy>
  <cp:revision>1252</cp:revision>
  <cp:lastPrinted>2016-12-02T15:01:03Z</cp:lastPrinted>
  <dcterms:created xsi:type="dcterms:W3CDTF">1998-10-17T01:29:32Z</dcterms:created>
  <dcterms:modified xsi:type="dcterms:W3CDTF">2017-08-02T09:40:41Z</dcterms:modified>
</cp:coreProperties>
</file>