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330" r:id="rId2"/>
    <p:sldId id="849" r:id="rId3"/>
    <p:sldId id="850" r:id="rId4"/>
    <p:sldId id="851" r:id="rId5"/>
    <p:sldId id="852" r:id="rId6"/>
    <p:sldId id="687" r:id="rId7"/>
    <p:sldId id="845" r:id="rId8"/>
    <p:sldId id="854" r:id="rId9"/>
    <p:sldId id="681" r:id="rId10"/>
    <p:sldId id="698" r:id="rId11"/>
    <p:sldId id="816" r:id="rId12"/>
    <p:sldId id="817" r:id="rId13"/>
    <p:sldId id="818" r:id="rId14"/>
    <p:sldId id="853" r:id="rId15"/>
    <p:sldId id="855" r:id="rId16"/>
    <p:sldId id="856" r:id="rId17"/>
    <p:sldId id="857" r:id="rId18"/>
    <p:sldId id="844" r:id="rId19"/>
    <p:sldId id="858" r:id="rId20"/>
    <p:sldId id="882" r:id="rId21"/>
    <p:sldId id="699" r:id="rId22"/>
    <p:sldId id="700" r:id="rId23"/>
    <p:sldId id="701" r:id="rId24"/>
    <p:sldId id="859" r:id="rId25"/>
    <p:sldId id="883" r:id="rId26"/>
    <p:sldId id="860" r:id="rId27"/>
    <p:sldId id="861" r:id="rId28"/>
    <p:sldId id="884" r:id="rId29"/>
    <p:sldId id="872" r:id="rId30"/>
    <p:sldId id="885" r:id="rId31"/>
    <p:sldId id="886" r:id="rId32"/>
    <p:sldId id="887" r:id="rId33"/>
    <p:sldId id="888" r:id="rId34"/>
    <p:sldId id="862" r:id="rId35"/>
    <p:sldId id="827" r:id="rId36"/>
    <p:sldId id="829" r:id="rId37"/>
    <p:sldId id="830" r:id="rId38"/>
    <p:sldId id="831" r:id="rId39"/>
    <p:sldId id="870" r:id="rId40"/>
    <p:sldId id="863" r:id="rId41"/>
    <p:sldId id="864" r:id="rId42"/>
    <p:sldId id="889" r:id="rId43"/>
    <p:sldId id="865" r:id="rId44"/>
    <p:sldId id="866" r:id="rId45"/>
    <p:sldId id="867" r:id="rId46"/>
    <p:sldId id="868" r:id="rId47"/>
    <p:sldId id="721" r:id="rId48"/>
    <p:sldId id="819" r:id="rId49"/>
    <p:sldId id="848" r:id="rId50"/>
    <p:sldId id="895" r:id="rId51"/>
    <p:sldId id="894" r:id="rId52"/>
    <p:sldId id="893" r:id="rId53"/>
    <p:sldId id="890" r:id="rId54"/>
    <p:sldId id="891" r:id="rId55"/>
    <p:sldId id="892" r:id="rId56"/>
    <p:sldId id="820" r:id="rId57"/>
    <p:sldId id="821" r:id="rId58"/>
    <p:sldId id="869" r:id="rId59"/>
    <p:sldId id="846" r:id="rId60"/>
  </p:sldIdLst>
  <p:sldSz cx="9144000" cy="6858000" type="screen4x3"/>
  <p:notesSz cx="6881813" cy="9296400"/>
  <p:defaultTextStyle>
    <a:defPPr>
      <a:defRPr lang="en-US"/>
    </a:defPPr>
    <a:lvl1pPr algn="l" rtl="0" fontAlgn="base">
      <a:spcBef>
        <a:spcPct val="0"/>
      </a:spcBef>
      <a:spcAft>
        <a:spcPct val="0"/>
      </a:spcAft>
      <a:defRPr sz="1000" b="1" kern="1200">
        <a:solidFill>
          <a:schemeClr val="accent2"/>
        </a:solidFill>
        <a:latin typeface="Comic Sans MS" pitchFamily="66" charset="0"/>
        <a:ea typeface="+mn-ea"/>
        <a:cs typeface="+mn-cs"/>
      </a:defRPr>
    </a:lvl1pPr>
    <a:lvl2pPr marL="457200" algn="l" rtl="0" fontAlgn="base">
      <a:spcBef>
        <a:spcPct val="0"/>
      </a:spcBef>
      <a:spcAft>
        <a:spcPct val="0"/>
      </a:spcAft>
      <a:defRPr sz="1000" b="1" kern="1200">
        <a:solidFill>
          <a:schemeClr val="accent2"/>
        </a:solidFill>
        <a:latin typeface="Comic Sans MS" pitchFamily="66" charset="0"/>
        <a:ea typeface="+mn-ea"/>
        <a:cs typeface="+mn-cs"/>
      </a:defRPr>
    </a:lvl2pPr>
    <a:lvl3pPr marL="914400" algn="l" rtl="0" fontAlgn="base">
      <a:spcBef>
        <a:spcPct val="0"/>
      </a:spcBef>
      <a:spcAft>
        <a:spcPct val="0"/>
      </a:spcAft>
      <a:defRPr sz="1000" b="1" kern="1200">
        <a:solidFill>
          <a:schemeClr val="accent2"/>
        </a:solidFill>
        <a:latin typeface="Comic Sans MS" pitchFamily="66" charset="0"/>
        <a:ea typeface="+mn-ea"/>
        <a:cs typeface="+mn-cs"/>
      </a:defRPr>
    </a:lvl3pPr>
    <a:lvl4pPr marL="1371600" algn="l" rtl="0" fontAlgn="base">
      <a:spcBef>
        <a:spcPct val="0"/>
      </a:spcBef>
      <a:spcAft>
        <a:spcPct val="0"/>
      </a:spcAft>
      <a:defRPr sz="1000" b="1" kern="1200">
        <a:solidFill>
          <a:schemeClr val="accent2"/>
        </a:solidFill>
        <a:latin typeface="Comic Sans MS" pitchFamily="66" charset="0"/>
        <a:ea typeface="+mn-ea"/>
        <a:cs typeface="+mn-cs"/>
      </a:defRPr>
    </a:lvl4pPr>
    <a:lvl5pPr marL="1828800" algn="l" rtl="0" fontAlgn="base">
      <a:spcBef>
        <a:spcPct val="0"/>
      </a:spcBef>
      <a:spcAft>
        <a:spcPct val="0"/>
      </a:spcAft>
      <a:defRPr sz="1000" b="1" kern="1200">
        <a:solidFill>
          <a:schemeClr val="accent2"/>
        </a:solidFill>
        <a:latin typeface="Comic Sans MS" pitchFamily="66" charset="0"/>
        <a:ea typeface="+mn-ea"/>
        <a:cs typeface="+mn-cs"/>
      </a:defRPr>
    </a:lvl5pPr>
    <a:lvl6pPr marL="2286000" algn="l" defTabSz="914400" rtl="0" eaLnBrk="1" latinLnBrk="0" hangingPunct="1">
      <a:defRPr sz="1000" b="1" kern="1200">
        <a:solidFill>
          <a:schemeClr val="accent2"/>
        </a:solidFill>
        <a:latin typeface="Comic Sans MS" pitchFamily="66" charset="0"/>
        <a:ea typeface="+mn-ea"/>
        <a:cs typeface="+mn-cs"/>
      </a:defRPr>
    </a:lvl6pPr>
    <a:lvl7pPr marL="2743200" algn="l" defTabSz="914400" rtl="0" eaLnBrk="1" latinLnBrk="0" hangingPunct="1">
      <a:defRPr sz="1000" b="1" kern="1200">
        <a:solidFill>
          <a:schemeClr val="accent2"/>
        </a:solidFill>
        <a:latin typeface="Comic Sans MS" pitchFamily="66" charset="0"/>
        <a:ea typeface="+mn-ea"/>
        <a:cs typeface="+mn-cs"/>
      </a:defRPr>
    </a:lvl7pPr>
    <a:lvl8pPr marL="3200400" algn="l" defTabSz="914400" rtl="0" eaLnBrk="1" latinLnBrk="0" hangingPunct="1">
      <a:defRPr sz="1000" b="1" kern="1200">
        <a:solidFill>
          <a:schemeClr val="accent2"/>
        </a:solidFill>
        <a:latin typeface="Comic Sans MS" pitchFamily="66" charset="0"/>
        <a:ea typeface="+mn-ea"/>
        <a:cs typeface="+mn-cs"/>
      </a:defRPr>
    </a:lvl8pPr>
    <a:lvl9pPr marL="3657600" algn="l" defTabSz="914400" rtl="0" eaLnBrk="1" latinLnBrk="0" hangingPunct="1">
      <a:defRPr sz="1000" b="1" kern="1200">
        <a:solidFill>
          <a:schemeClr val="accent2"/>
        </a:solidFill>
        <a:latin typeface="Comic Sans MS"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00"/>
    <a:srgbClr val="003300"/>
    <a:srgbClr val="FFFFCC"/>
    <a:srgbClr val="FF0000"/>
    <a:srgbClr val="CCCCFF"/>
    <a:srgbClr val="CCFFFF"/>
    <a:srgbClr val="FFCCFF"/>
    <a:srgbClr val="FFFF66"/>
    <a:srgbClr val="CCEC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59" autoAdjust="0"/>
    <p:restoredTop sz="85563" autoAdjust="0"/>
  </p:normalViewPr>
  <p:slideViewPr>
    <p:cSldViewPr>
      <p:cViewPr varScale="1">
        <p:scale>
          <a:sx n="89" d="100"/>
          <a:sy n="89" d="100"/>
        </p:scale>
        <p:origin x="1190" y="77"/>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Lst>
  </p:outlineViewPr>
  <p:notesTextViewPr>
    <p:cViewPr>
      <p:scale>
        <a:sx n="100" d="100"/>
        <a:sy n="100" d="100"/>
      </p:scale>
      <p:origin x="0" y="0"/>
    </p:cViewPr>
  </p:notesTextViewPr>
  <p:sorterViewPr>
    <p:cViewPr>
      <p:scale>
        <a:sx n="66" d="100"/>
        <a:sy n="66" d="100"/>
      </p:scale>
      <p:origin x="0" y="-301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_rels/viewProps.xml.rels><?xml version="1.0" encoding="UTF-8" standalone="yes"?>
<Relationships xmlns="http://schemas.openxmlformats.org/package/2006/relationships"><Relationship Id="rId8" Type="http://schemas.openxmlformats.org/officeDocument/2006/relationships/slide" Target="slides/slide27.xml"/><Relationship Id="rId13" Type="http://schemas.openxmlformats.org/officeDocument/2006/relationships/slide" Target="slides/slide37.xml"/><Relationship Id="rId18" Type="http://schemas.openxmlformats.org/officeDocument/2006/relationships/slide" Target="slides/slide43.xml"/><Relationship Id="rId26" Type="http://schemas.openxmlformats.org/officeDocument/2006/relationships/slide" Target="slides/slide52.xml"/><Relationship Id="rId3" Type="http://schemas.openxmlformats.org/officeDocument/2006/relationships/slide" Target="slides/slide22.xml"/><Relationship Id="rId21" Type="http://schemas.openxmlformats.org/officeDocument/2006/relationships/slide" Target="slides/slide46.xml"/><Relationship Id="rId7" Type="http://schemas.openxmlformats.org/officeDocument/2006/relationships/slide" Target="slides/slide26.xml"/><Relationship Id="rId12" Type="http://schemas.openxmlformats.org/officeDocument/2006/relationships/slide" Target="slides/slide36.xml"/><Relationship Id="rId17" Type="http://schemas.openxmlformats.org/officeDocument/2006/relationships/slide" Target="slides/slide42.xml"/><Relationship Id="rId25" Type="http://schemas.openxmlformats.org/officeDocument/2006/relationships/slide" Target="slides/slide51.xml"/><Relationship Id="rId2" Type="http://schemas.openxmlformats.org/officeDocument/2006/relationships/slide" Target="slides/slide21.xml"/><Relationship Id="rId16" Type="http://schemas.openxmlformats.org/officeDocument/2006/relationships/slide" Target="slides/slide41.xml"/><Relationship Id="rId20" Type="http://schemas.openxmlformats.org/officeDocument/2006/relationships/slide" Target="slides/slide45.xml"/><Relationship Id="rId29" Type="http://schemas.openxmlformats.org/officeDocument/2006/relationships/slide" Target="slides/slide55.xml"/><Relationship Id="rId1" Type="http://schemas.openxmlformats.org/officeDocument/2006/relationships/slide" Target="slides/slide8.xml"/><Relationship Id="rId6" Type="http://schemas.openxmlformats.org/officeDocument/2006/relationships/slide" Target="slides/slide25.xml"/><Relationship Id="rId11" Type="http://schemas.openxmlformats.org/officeDocument/2006/relationships/slide" Target="slides/slide34.xml"/><Relationship Id="rId24" Type="http://schemas.openxmlformats.org/officeDocument/2006/relationships/slide" Target="slides/slide50.xml"/><Relationship Id="rId5" Type="http://schemas.openxmlformats.org/officeDocument/2006/relationships/slide" Target="slides/slide24.xml"/><Relationship Id="rId15" Type="http://schemas.openxmlformats.org/officeDocument/2006/relationships/slide" Target="slides/slide40.xml"/><Relationship Id="rId23" Type="http://schemas.openxmlformats.org/officeDocument/2006/relationships/slide" Target="slides/slide49.xml"/><Relationship Id="rId28" Type="http://schemas.openxmlformats.org/officeDocument/2006/relationships/slide" Target="slides/slide54.xml"/><Relationship Id="rId10" Type="http://schemas.openxmlformats.org/officeDocument/2006/relationships/slide" Target="slides/slide33.xml"/><Relationship Id="rId19" Type="http://schemas.openxmlformats.org/officeDocument/2006/relationships/slide" Target="slides/slide44.xml"/><Relationship Id="rId4" Type="http://schemas.openxmlformats.org/officeDocument/2006/relationships/slide" Target="slides/slide23.xml"/><Relationship Id="rId9" Type="http://schemas.openxmlformats.org/officeDocument/2006/relationships/slide" Target="slides/slide28.xml"/><Relationship Id="rId14" Type="http://schemas.openxmlformats.org/officeDocument/2006/relationships/slide" Target="slides/slide38.xml"/><Relationship Id="rId22" Type="http://schemas.openxmlformats.org/officeDocument/2006/relationships/slide" Target="slides/slide48.xml"/><Relationship Id="rId27" Type="http://schemas.openxmlformats.org/officeDocument/2006/relationships/slide" Target="slides/slide5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1" y="1"/>
            <a:ext cx="2945976" cy="466033"/>
          </a:xfrm>
          <a:prstGeom prst="rect">
            <a:avLst/>
          </a:prstGeom>
          <a:noFill/>
          <a:ln w="12700">
            <a:noFill/>
            <a:miter lim="800000"/>
            <a:headEnd/>
            <a:tailEnd/>
          </a:ln>
          <a:effectLst/>
        </p:spPr>
        <p:txBody>
          <a:bodyPr vert="horz" wrap="none" lIns="92087" tIns="46044" rIns="92087" bIns="46044" numCol="1" anchor="t" anchorCtr="0" compatLnSpc="1">
            <a:prstTxWarp prst="textNoShape">
              <a:avLst/>
            </a:prstTxWarp>
          </a:bodyPr>
          <a:lstStyle>
            <a:lvl1pPr algn="l" eaLnBrk="0" hangingPunct="0">
              <a:defRPr sz="1200" b="0">
                <a:solidFill>
                  <a:schemeClr val="tx1"/>
                </a:solidFill>
                <a:latin typeface="Times New Roman" pitchFamily="18" charset="0"/>
              </a:defRPr>
            </a:lvl1pPr>
          </a:lstStyle>
          <a:p>
            <a:pPr>
              <a:defRPr/>
            </a:pPr>
            <a:endParaRPr lang="en-US"/>
          </a:p>
        </p:txBody>
      </p:sp>
      <p:sp>
        <p:nvSpPr>
          <p:cNvPr id="35843" name="Rectangle 3"/>
          <p:cNvSpPr>
            <a:spLocks noGrp="1" noChangeArrowheads="1"/>
          </p:cNvSpPr>
          <p:nvPr>
            <p:ph type="dt" sz="quarter" idx="1"/>
          </p:nvPr>
        </p:nvSpPr>
        <p:spPr bwMode="auto">
          <a:xfrm>
            <a:off x="3927968" y="1"/>
            <a:ext cx="2945976" cy="466033"/>
          </a:xfrm>
          <a:prstGeom prst="rect">
            <a:avLst/>
          </a:prstGeom>
          <a:noFill/>
          <a:ln w="12700">
            <a:noFill/>
            <a:miter lim="800000"/>
            <a:headEnd/>
            <a:tailEnd/>
          </a:ln>
          <a:effectLst/>
        </p:spPr>
        <p:txBody>
          <a:bodyPr vert="horz" wrap="none" lIns="92087" tIns="46044" rIns="92087" bIns="46044" numCol="1" anchor="t" anchorCtr="0" compatLnSpc="1">
            <a:prstTxWarp prst="textNoShape">
              <a:avLst/>
            </a:prstTxWarp>
          </a:bodyPr>
          <a:lstStyle>
            <a:lvl1pPr algn="r" eaLnBrk="0" hangingPunct="0">
              <a:defRPr sz="1200" b="0">
                <a:solidFill>
                  <a:schemeClr val="tx1"/>
                </a:solidFill>
                <a:latin typeface="Times New Roman" pitchFamily="18" charset="0"/>
              </a:defRPr>
            </a:lvl1pPr>
          </a:lstStyle>
          <a:p>
            <a:pPr>
              <a:defRPr/>
            </a:pPr>
            <a:endParaRPr lang="en-US"/>
          </a:p>
        </p:txBody>
      </p:sp>
      <p:sp>
        <p:nvSpPr>
          <p:cNvPr id="35844" name="Rectangle 4"/>
          <p:cNvSpPr>
            <a:spLocks noGrp="1" noChangeArrowheads="1"/>
          </p:cNvSpPr>
          <p:nvPr>
            <p:ph type="ftr" sz="quarter" idx="2"/>
          </p:nvPr>
        </p:nvSpPr>
        <p:spPr bwMode="auto">
          <a:xfrm>
            <a:off x="1" y="8854640"/>
            <a:ext cx="2945976" cy="466033"/>
          </a:xfrm>
          <a:prstGeom prst="rect">
            <a:avLst/>
          </a:prstGeom>
          <a:noFill/>
          <a:ln w="12700">
            <a:noFill/>
            <a:miter lim="800000"/>
            <a:headEnd/>
            <a:tailEnd/>
          </a:ln>
          <a:effectLst/>
        </p:spPr>
        <p:txBody>
          <a:bodyPr vert="horz" wrap="none" lIns="92087" tIns="46044" rIns="92087" bIns="46044" numCol="1" anchor="b" anchorCtr="0" compatLnSpc="1">
            <a:prstTxWarp prst="textNoShape">
              <a:avLst/>
            </a:prstTxWarp>
          </a:bodyPr>
          <a:lstStyle>
            <a:lvl1pPr algn="l" eaLnBrk="0" hangingPunct="0">
              <a:defRPr sz="1200" b="0">
                <a:solidFill>
                  <a:schemeClr val="tx1"/>
                </a:solidFill>
                <a:latin typeface="Times New Roman" pitchFamily="18" charset="0"/>
              </a:defRPr>
            </a:lvl1pPr>
          </a:lstStyle>
          <a:p>
            <a:pPr>
              <a:defRPr/>
            </a:pPr>
            <a:endParaRPr lang="en-US"/>
          </a:p>
        </p:txBody>
      </p:sp>
      <p:sp>
        <p:nvSpPr>
          <p:cNvPr id="35845" name="Rectangle 5"/>
          <p:cNvSpPr>
            <a:spLocks noGrp="1" noChangeArrowheads="1"/>
          </p:cNvSpPr>
          <p:nvPr>
            <p:ph type="sldNum" sz="quarter" idx="3"/>
          </p:nvPr>
        </p:nvSpPr>
        <p:spPr bwMode="auto">
          <a:xfrm>
            <a:off x="3927968" y="8854640"/>
            <a:ext cx="2945976" cy="466033"/>
          </a:xfrm>
          <a:prstGeom prst="rect">
            <a:avLst/>
          </a:prstGeom>
          <a:noFill/>
          <a:ln w="12700">
            <a:noFill/>
            <a:miter lim="800000"/>
            <a:headEnd/>
            <a:tailEnd/>
          </a:ln>
          <a:effectLst/>
        </p:spPr>
        <p:txBody>
          <a:bodyPr vert="horz" wrap="none" lIns="92087" tIns="46044" rIns="92087" bIns="46044" numCol="1" anchor="b" anchorCtr="0" compatLnSpc="1">
            <a:prstTxWarp prst="textNoShape">
              <a:avLst/>
            </a:prstTxWarp>
          </a:bodyPr>
          <a:lstStyle>
            <a:lvl1pPr algn="r" eaLnBrk="0" hangingPunct="0">
              <a:defRPr sz="1200" b="0">
                <a:solidFill>
                  <a:schemeClr val="tx1"/>
                </a:solidFill>
                <a:latin typeface="Times New Roman" pitchFamily="18" charset="0"/>
              </a:defRPr>
            </a:lvl1pPr>
          </a:lstStyle>
          <a:p>
            <a:pPr>
              <a:defRPr/>
            </a:pPr>
            <a:fld id="{47D258D6-BCB9-4D50-AB21-8631C66BEA3E}" type="slidenum">
              <a:rPr lang="en-US"/>
              <a:pPr>
                <a:defRPr/>
              </a:pPr>
              <a:t>‹#›</a:t>
            </a:fld>
            <a:endParaRPr lang="en-US"/>
          </a:p>
        </p:txBody>
      </p:sp>
    </p:spTree>
    <p:extLst>
      <p:ext uri="{BB962C8B-B14F-4D97-AF65-F5344CB8AC3E}">
        <p14:creationId xmlns:p14="http://schemas.microsoft.com/office/powerpoint/2010/main" val="2681867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498" name="Rectangle 2"/>
          <p:cNvSpPr>
            <a:spLocks noGrp="1" noChangeArrowheads="1"/>
          </p:cNvSpPr>
          <p:nvPr>
            <p:ph type="hdr" sz="quarter"/>
          </p:nvPr>
        </p:nvSpPr>
        <p:spPr bwMode="auto">
          <a:xfrm>
            <a:off x="1" y="1"/>
            <a:ext cx="2945976" cy="466033"/>
          </a:xfrm>
          <a:prstGeom prst="rect">
            <a:avLst/>
          </a:prstGeom>
          <a:noFill/>
          <a:ln w="9525">
            <a:noFill/>
            <a:miter lim="800000"/>
            <a:headEnd/>
            <a:tailEnd/>
          </a:ln>
          <a:effectLst/>
        </p:spPr>
        <p:txBody>
          <a:bodyPr vert="horz" wrap="square" lIns="92087" tIns="46044" rIns="92087" bIns="46044" numCol="1" anchor="t" anchorCtr="0" compatLnSpc="1">
            <a:prstTxWarp prst="textNoShape">
              <a:avLst/>
            </a:prstTxWarp>
          </a:bodyPr>
          <a:lstStyle>
            <a:lvl1pPr algn="l" eaLnBrk="0" hangingPunct="0">
              <a:defRPr sz="1200"/>
            </a:lvl1pPr>
          </a:lstStyle>
          <a:p>
            <a:pPr>
              <a:defRPr/>
            </a:pPr>
            <a:endParaRPr lang="en-US"/>
          </a:p>
        </p:txBody>
      </p:sp>
      <p:sp>
        <p:nvSpPr>
          <p:cNvPr id="106499" name="Rectangle 3"/>
          <p:cNvSpPr>
            <a:spLocks noGrp="1" noChangeArrowheads="1"/>
          </p:cNvSpPr>
          <p:nvPr>
            <p:ph type="dt" idx="1"/>
          </p:nvPr>
        </p:nvSpPr>
        <p:spPr bwMode="auto">
          <a:xfrm>
            <a:off x="3927968" y="1"/>
            <a:ext cx="2945976" cy="466033"/>
          </a:xfrm>
          <a:prstGeom prst="rect">
            <a:avLst/>
          </a:prstGeom>
          <a:noFill/>
          <a:ln w="9525">
            <a:noFill/>
            <a:miter lim="800000"/>
            <a:headEnd/>
            <a:tailEnd/>
          </a:ln>
          <a:effectLst/>
        </p:spPr>
        <p:txBody>
          <a:bodyPr vert="horz" wrap="square" lIns="92087" tIns="46044" rIns="92087" bIns="46044" numCol="1" anchor="t" anchorCtr="0" compatLnSpc="1">
            <a:prstTxWarp prst="textNoShape">
              <a:avLst/>
            </a:prstTxWarp>
          </a:bodyPr>
          <a:lstStyle>
            <a:lvl1pPr algn="r" eaLnBrk="0" hangingPunct="0">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08075" y="700088"/>
            <a:ext cx="4657725" cy="3494087"/>
          </a:xfrm>
          <a:prstGeom prst="rect">
            <a:avLst/>
          </a:prstGeom>
          <a:noFill/>
          <a:ln w="9525">
            <a:solidFill>
              <a:srgbClr val="000000"/>
            </a:solidFill>
            <a:miter lim="800000"/>
            <a:headEnd/>
            <a:tailEnd/>
          </a:ln>
        </p:spPr>
      </p:sp>
      <p:sp>
        <p:nvSpPr>
          <p:cNvPr id="106501" name="Rectangle 5"/>
          <p:cNvSpPr>
            <a:spLocks noGrp="1" noChangeArrowheads="1"/>
          </p:cNvSpPr>
          <p:nvPr>
            <p:ph type="body" sz="quarter" idx="3"/>
          </p:nvPr>
        </p:nvSpPr>
        <p:spPr bwMode="auto">
          <a:xfrm>
            <a:off x="906454" y="4427319"/>
            <a:ext cx="5061036" cy="4194303"/>
          </a:xfrm>
          <a:prstGeom prst="rect">
            <a:avLst/>
          </a:prstGeom>
          <a:noFill/>
          <a:ln w="9525">
            <a:noFill/>
            <a:miter lim="800000"/>
            <a:headEnd/>
            <a:tailEnd/>
          </a:ln>
          <a:effectLst/>
        </p:spPr>
        <p:txBody>
          <a:bodyPr vert="horz" wrap="square" lIns="92087" tIns="46044" rIns="92087" bIns="4604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6502" name="Rectangle 6"/>
          <p:cNvSpPr>
            <a:spLocks noGrp="1" noChangeArrowheads="1"/>
          </p:cNvSpPr>
          <p:nvPr>
            <p:ph type="ftr" sz="quarter" idx="4"/>
          </p:nvPr>
        </p:nvSpPr>
        <p:spPr bwMode="auto">
          <a:xfrm>
            <a:off x="1" y="8854640"/>
            <a:ext cx="2945976" cy="466033"/>
          </a:xfrm>
          <a:prstGeom prst="rect">
            <a:avLst/>
          </a:prstGeom>
          <a:noFill/>
          <a:ln w="9525">
            <a:noFill/>
            <a:miter lim="800000"/>
            <a:headEnd/>
            <a:tailEnd/>
          </a:ln>
          <a:effectLst/>
        </p:spPr>
        <p:txBody>
          <a:bodyPr vert="horz" wrap="square" lIns="92087" tIns="46044" rIns="92087" bIns="46044" numCol="1" anchor="b" anchorCtr="0" compatLnSpc="1">
            <a:prstTxWarp prst="textNoShape">
              <a:avLst/>
            </a:prstTxWarp>
          </a:bodyPr>
          <a:lstStyle>
            <a:lvl1pPr algn="l" eaLnBrk="0" hangingPunct="0">
              <a:defRPr sz="1200"/>
            </a:lvl1pPr>
          </a:lstStyle>
          <a:p>
            <a:pPr>
              <a:defRPr/>
            </a:pPr>
            <a:endParaRPr lang="en-US"/>
          </a:p>
        </p:txBody>
      </p:sp>
      <p:sp>
        <p:nvSpPr>
          <p:cNvPr id="106503" name="Rectangle 7"/>
          <p:cNvSpPr>
            <a:spLocks noGrp="1" noChangeArrowheads="1"/>
          </p:cNvSpPr>
          <p:nvPr>
            <p:ph type="sldNum" sz="quarter" idx="5"/>
          </p:nvPr>
        </p:nvSpPr>
        <p:spPr bwMode="auto">
          <a:xfrm>
            <a:off x="3927968" y="8854640"/>
            <a:ext cx="2945976" cy="466033"/>
          </a:xfrm>
          <a:prstGeom prst="rect">
            <a:avLst/>
          </a:prstGeom>
          <a:noFill/>
          <a:ln w="9525">
            <a:noFill/>
            <a:miter lim="800000"/>
            <a:headEnd/>
            <a:tailEnd/>
          </a:ln>
          <a:effectLst/>
        </p:spPr>
        <p:txBody>
          <a:bodyPr vert="horz" wrap="square" lIns="92087" tIns="46044" rIns="92087" bIns="46044" numCol="1" anchor="b" anchorCtr="0" compatLnSpc="1">
            <a:prstTxWarp prst="textNoShape">
              <a:avLst/>
            </a:prstTxWarp>
          </a:bodyPr>
          <a:lstStyle>
            <a:lvl1pPr algn="r" eaLnBrk="0" hangingPunct="0">
              <a:defRPr sz="1200"/>
            </a:lvl1pPr>
          </a:lstStyle>
          <a:p>
            <a:pPr>
              <a:defRPr/>
            </a:pPr>
            <a:fld id="{435DFC6C-95E9-4139-871F-4DBC4934A8D2}" type="slidenum">
              <a:rPr lang="en-US"/>
              <a:pPr>
                <a:defRPr/>
              </a:pPr>
              <a:t>‹#›</a:t>
            </a:fld>
            <a:endParaRPr lang="en-US"/>
          </a:p>
        </p:txBody>
      </p:sp>
    </p:spTree>
    <p:extLst>
      <p:ext uri="{BB962C8B-B14F-4D97-AF65-F5344CB8AC3E}">
        <p14:creationId xmlns:p14="http://schemas.microsoft.com/office/powerpoint/2010/main" val="41985205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35DFC6C-95E9-4139-871F-4DBC4934A8D2}" type="slidenum">
              <a:rPr lang="en-US" smtClean="0"/>
              <a:pPr>
                <a:defRPr/>
              </a:pPr>
              <a:t>1</a:t>
            </a:fld>
            <a:endParaRPr lang="en-US"/>
          </a:p>
        </p:txBody>
      </p:sp>
    </p:spTree>
    <p:extLst>
      <p:ext uri="{BB962C8B-B14F-4D97-AF65-F5344CB8AC3E}">
        <p14:creationId xmlns:p14="http://schemas.microsoft.com/office/powerpoint/2010/main" val="19345104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25</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9789309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26</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22598422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27</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2636385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28</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1542891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33</a:t>
            </a:fld>
            <a:endParaRPr lang="en-US"/>
          </a:p>
        </p:txBody>
      </p:sp>
      <p:sp>
        <p:nvSpPr>
          <p:cNvPr id="63491" name="Rectangle 2"/>
          <p:cNvSpPr>
            <a:spLocks noGrp="1" noRot="1" noChangeAspect="1" noChangeArrowheads="1" noTextEdit="1"/>
          </p:cNvSpPr>
          <p:nvPr>
            <p:ph type="sldImg"/>
          </p:nvPr>
        </p:nvSpPr>
        <p:spPr>
          <a:xfrm>
            <a:off x="1117600" y="698500"/>
            <a:ext cx="4645025" cy="3484563"/>
          </a:xfrm>
          <a:ln/>
        </p:spPr>
      </p:sp>
      <p:sp>
        <p:nvSpPr>
          <p:cNvPr id="63492" name="Rectangle 3"/>
          <p:cNvSpPr>
            <a:spLocks noGrp="1" noChangeArrowheads="1"/>
          </p:cNvSpPr>
          <p:nvPr>
            <p:ph type="body" idx="1"/>
          </p:nvPr>
        </p:nvSpPr>
        <p:spPr>
          <a:xfrm>
            <a:off x="917471" y="4415994"/>
            <a:ext cx="5046872" cy="4182974"/>
          </a:xfrm>
          <a:noFill/>
          <a:ln/>
        </p:spPr>
        <p:txBody>
          <a:bodyPr/>
          <a:lstStyle/>
          <a:p>
            <a:r>
              <a:rPr lang="en-US" smtClean="0"/>
              <a:t> </a:t>
            </a:r>
          </a:p>
        </p:txBody>
      </p:sp>
    </p:spTree>
    <p:extLst>
      <p:ext uri="{BB962C8B-B14F-4D97-AF65-F5344CB8AC3E}">
        <p14:creationId xmlns:p14="http://schemas.microsoft.com/office/powerpoint/2010/main" val="31211996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34</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29189467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36</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16733888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37</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524734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38</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0934221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40</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1654564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txBox="1">
            <a:spLocks noGrp="1" noChangeArrowheads="1"/>
          </p:cNvSpPr>
          <p:nvPr/>
        </p:nvSpPr>
        <p:spPr bwMode="auto">
          <a:xfrm>
            <a:off x="3927968" y="8854640"/>
            <a:ext cx="2945976" cy="466033"/>
          </a:xfrm>
          <a:prstGeom prst="rect">
            <a:avLst/>
          </a:prstGeom>
          <a:noFill/>
          <a:ln w="9525">
            <a:noFill/>
            <a:miter lim="800000"/>
            <a:headEnd/>
            <a:tailEnd/>
          </a:ln>
        </p:spPr>
        <p:txBody>
          <a:bodyPr lIns="92087" tIns="46044" rIns="92087" bIns="46044" anchor="b"/>
          <a:lstStyle/>
          <a:p>
            <a:pPr algn="r" eaLnBrk="0" hangingPunct="0"/>
            <a:fld id="{1FC924C8-256B-458D-8383-EE3420443D19}" type="slidenum">
              <a:rPr lang="en-US" sz="1200"/>
              <a:pPr algn="r" eaLnBrk="0" hangingPunct="0"/>
              <a:t>8</a:t>
            </a:fld>
            <a:endParaRPr lang="en-US" sz="1200" dirty="0"/>
          </a:p>
        </p:txBody>
      </p:sp>
      <p:sp>
        <p:nvSpPr>
          <p:cNvPr id="28674" name="Rectangle 2"/>
          <p:cNvSpPr>
            <a:spLocks noGrp="1" noRot="1" noChangeAspect="1" noChangeArrowheads="1" noTextEdit="1"/>
          </p:cNvSpPr>
          <p:nvPr>
            <p:ph type="sldImg"/>
          </p:nvPr>
        </p:nvSpPr>
        <p:spPr>
          <a:xfrm>
            <a:off x="1117600" y="698500"/>
            <a:ext cx="4645025" cy="3484563"/>
          </a:xfrm>
          <a:ln/>
        </p:spPr>
      </p:sp>
      <p:sp>
        <p:nvSpPr>
          <p:cNvPr id="28675" name="Rectangle 3"/>
          <p:cNvSpPr>
            <a:spLocks noGrp="1" noChangeArrowheads="1"/>
          </p:cNvSpPr>
          <p:nvPr>
            <p:ph type="body" idx="1"/>
          </p:nvPr>
        </p:nvSpPr>
        <p:spPr>
          <a:xfrm>
            <a:off x="917471" y="4415994"/>
            <a:ext cx="5046872" cy="4182974"/>
          </a:xfrm>
          <a:noFill/>
          <a:ln/>
        </p:spPr>
        <p:txBody>
          <a:bodyPr/>
          <a:lstStyle/>
          <a:p>
            <a:r>
              <a:rPr lang="en-US" smtClean="0"/>
              <a:t> </a:t>
            </a:r>
          </a:p>
        </p:txBody>
      </p:sp>
    </p:spTree>
    <p:extLst>
      <p:ext uri="{BB962C8B-B14F-4D97-AF65-F5344CB8AC3E}">
        <p14:creationId xmlns:p14="http://schemas.microsoft.com/office/powerpoint/2010/main" val="35666300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41</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18797127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42</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11550947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43</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22811133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44</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4213288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45</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12608388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46</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7090174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48</a:t>
            </a:fld>
            <a:endParaRPr lang="en-US"/>
          </a:p>
        </p:txBody>
      </p:sp>
      <p:sp>
        <p:nvSpPr>
          <p:cNvPr id="63491" name="Rectangle 2"/>
          <p:cNvSpPr>
            <a:spLocks noGrp="1" noRot="1" noChangeAspect="1" noChangeArrowheads="1" noTextEdit="1"/>
          </p:cNvSpPr>
          <p:nvPr>
            <p:ph type="sldImg"/>
          </p:nvPr>
        </p:nvSpPr>
        <p:spPr>
          <a:xfrm>
            <a:off x="1117600" y="698500"/>
            <a:ext cx="4645025" cy="3484563"/>
          </a:xfrm>
          <a:ln/>
        </p:spPr>
      </p:sp>
      <p:sp>
        <p:nvSpPr>
          <p:cNvPr id="63492" name="Rectangle 3"/>
          <p:cNvSpPr>
            <a:spLocks noGrp="1" noChangeArrowheads="1"/>
          </p:cNvSpPr>
          <p:nvPr>
            <p:ph type="body" idx="1"/>
          </p:nvPr>
        </p:nvSpPr>
        <p:spPr>
          <a:xfrm>
            <a:off x="917471" y="4415994"/>
            <a:ext cx="5046872" cy="4182974"/>
          </a:xfrm>
          <a:noFill/>
          <a:ln/>
        </p:spPr>
        <p:txBody>
          <a:bodyPr/>
          <a:lstStyle/>
          <a:p>
            <a:r>
              <a:rPr lang="en-US" smtClean="0"/>
              <a:t> </a:t>
            </a:r>
          </a:p>
        </p:txBody>
      </p:sp>
    </p:spTree>
    <p:extLst>
      <p:ext uri="{BB962C8B-B14F-4D97-AF65-F5344CB8AC3E}">
        <p14:creationId xmlns:p14="http://schemas.microsoft.com/office/powerpoint/2010/main" val="36611758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49</a:t>
            </a:fld>
            <a:endParaRPr lang="en-US"/>
          </a:p>
        </p:txBody>
      </p:sp>
      <p:sp>
        <p:nvSpPr>
          <p:cNvPr id="63491" name="Rectangle 2"/>
          <p:cNvSpPr>
            <a:spLocks noGrp="1" noRot="1" noChangeAspect="1" noChangeArrowheads="1" noTextEdit="1"/>
          </p:cNvSpPr>
          <p:nvPr>
            <p:ph type="sldImg"/>
          </p:nvPr>
        </p:nvSpPr>
        <p:spPr>
          <a:xfrm>
            <a:off x="1117600" y="698500"/>
            <a:ext cx="4645025" cy="3484563"/>
          </a:xfrm>
          <a:ln/>
        </p:spPr>
      </p:sp>
      <p:sp>
        <p:nvSpPr>
          <p:cNvPr id="63492" name="Rectangle 3"/>
          <p:cNvSpPr>
            <a:spLocks noGrp="1" noChangeArrowheads="1"/>
          </p:cNvSpPr>
          <p:nvPr>
            <p:ph type="body" idx="1"/>
          </p:nvPr>
        </p:nvSpPr>
        <p:spPr>
          <a:xfrm>
            <a:off x="917471" y="4415994"/>
            <a:ext cx="5046872" cy="4182974"/>
          </a:xfrm>
          <a:noFill/>
          <a:ln/>
        </p:spPr>
        <p:txBody>
          <a:bodyPr/>
          <a:lstStyle/>
          <a:p>
            <a:r>
              <a:rPr lang="en-US" smtClean="0"/>
              <a:t> </a:t>
            </a:r>
          </a:p>
        </p:txBody>
      </p:sp>
    </p:spTree>
    <p:extLst>
      <p:ext uri="{BB962C8B-B14F-4D97-AF65-F5344CB8AC3E}">
        <p14:creationId xmlns:p14="http://schemas.microsoft.com/office/powerpoint/2010/main" val="24192254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solidFill>
                  <a:srgbClr val="3333CC"/>
                </a:solidFill>
              </a:rPr>
              <a:pPr/>
              <a:t>50</a:t>
            </a:fld>
            <a:endParaRPr lang="en-US">
              <a:solidFill>
                <a:srgbClr val="3333CC"/>
              </a:solidFill>
            </a:endParaRPr>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2027644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solidFill>
                  <a:srgbClr val="3333CC"/>
                </a:solidFill>
              </a:rPr>
              <a:pPr/>
              <a:t>51</a:t>
            </a:fld>
            <a:endParaRPr lang="en-US">
              <a:solidFill>
                <a:srgbClr val="3333CC"/>
              </a:solidFill>
            </a:endParaRPr>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1678006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next several slides visualize a verification problem for a given program, in this case one that implements selection sort. The precondition, not shown, gives that </a:t>
            </a:r>
            <a:r>
              <a:rPr lang="en-US" dirty="0" smtClean="0"/>
              <a:t>n is length</a:t>
            </a:r>
            <a:r>
              <a:rPr lang="en-US" baseline="0" dirty="0" smtClean="0"/>
              <a:t> of A; the </a:t>
            </a:r>
            <a:r>
              <a:rPr lang="en-US" baseline="0" dirty="0" err="1" smtClean="0"/>
              <a:t>postcondition</a:t>
            </a:r>
            <a:r>
              <a:rPr lang="en-US" baseline="0" dirty="0" smtClean="0"/>
              <a:t> is given at the bottom of the slide: that each element of the array is in ascending order (and also that it is a permutation of the initial array, but this part is not shown).  The goal of verification is to prove that, given input that satisfies the precondition, running the program will always produce output that satisfies the </a:t>
            </a:r>
            <a:r>
              <a:rPr lang="en-US" baseline="0" dirty="0" err="1" smtClean="0"/>
              <a:t>postcondition</a:t>
            </a:r>
            <a:r>
              <a:rPr lang="en-US" baseline="0" dirty="0" smtClean="0"/>
              <a:t>.</a:t>
            </a:r>
          </a:p>
          <a:p>
            <a:endParaRPr lang="en-US" baseline="0" dirty="0" smtClean="0"/>
          </a:p>
          <a:p>
            <a:r>
              <a:rPr lang="en-US" baseline="0" dirty="0" smtClean="0"/>
              <a:t>Then we show how this same approach can be slightly generalized to synthesize most of the program, rather than verify it.  This is the PTS </a:t>
            </a:r>
            <a:r>
              <a:rPr lang="en-US" baseline="0" smtClean="0"/>
              <a:t>approach developed by </a:t>
            </a:r>
            <a:r>
              <a:rPr lang="en-US" baseline="0" dirty="0" err="1" smtClean="0"/>
              <a:t>Gulwani</a:t>
            </a:r>
            <a:r>
              <a:rPr lang="en-US" baseline="0" dirty="0" smtClean="0"/>
              <a:t>, </a:t>
            </a:r>
            <a:r>
              <a:rPr lang="en-US" baseline="0" dirty="0" err="1" smtClean="0"/>
              <a:t>Srivastava</a:t>
            </a:r>
            <a:r>
              <a:rPr lang="en-US" baseline="0" dirty="0" smtClean="0"/>
              <a:t>, and Foster.</a:t>
            </a:r>
            <a:endParaRPr lang="en-US" dirty="0"/>
          </a:p>
        </p:txBody>
      </p:sp>
      <p:sp>
        <p:nvSpPr>
          <p:cNvPr id="4" name="Slide Number Placeholder 3"/>
          <p:cNvSpPr>
            <a:spLocks noGrp="1"/>
          </p:cNvSpPr>
          <p:nvPr>
            <p:ph type="sldNum" sz="quarter" idx="10"/>
          </p:nvPr>
        </p:nvSpPr>
        <p:spPr/>
        <p:txBody>
          <a:bodyPr/>
          <a:lstStyle/>
          <a:p>
            <a:pPr>
              <a:defRPr/>
            </a:pPr>
            <a:fld id="{3BE1D89F-7E71-4B67-8585-18F5E4BA1E61}" type="slidenum">
              <a:rPr lang="en-US" smtClean="0"/>
              <a:pPr>
                <a:defRPr/>
              </a:pPr>
              <a:t>15</a:t>
            </a:fld>
            <a:endParaRPr lang="en-US"/>
          </a:p>
        </p:txBody>
      </p:sp>
    </p:spTree>
    <p:extLst>
      <p:ext uri="{BB962C8B-B14F-4D97-AF65-F5344CB8AC3E}">
        <p14:creationId xmlns:p14="http://schemas.microsoft.com/office/powerpoint/2010/main" val="311192007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solidFill>
                  <a:srgbClr val="3333CC"/>
                </a:solidFill>
              </a:rPr>
              <a:pPr/>
              <a:t>52</a:t>
            </a:fld>
            <a:endParaRPr lang="en-US">
              <a:solidFill>
                <a:srgbClr val="3333CC"/>
              </a:solidFill>
            </a:endParaRPr>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1904282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solidFill>
                  <a:srgbClr val="3333CC"/>
                </a:solidFill>
              </a:rPr>
              <a:pPr/>
              <a:t>53</a:t>
            </a:fld>
            <a:endParaRPr lang="en-US">
              <a:solidFill>
                <a:srgbClr val="3333CC"/>
              </a:solidFill>
            </a:endParaRPr>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756706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solidFill>
                  <a:srgbClr val="3333CC"/>
                </a:solidFill>
              </a:rPr>
              <a:pPr/>
              <a:t>54</a:t>
            </a:fld>
            <a:endParaRPr lang="en-US">
              <a:solidFill>
                <a:srgbClr val="3333CC"/>
              </a:solidFill>
            </a:endParaRPr>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162343474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55</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442353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next several slides visualize a verification problem for a given program, in this case one that implements selection sort. The precondition, not shown, gives that </a:t>
            </a:r>
            <a:r>
              <a:rPr lang="en-US" dirty="0" smtClean="0"/>
              <a:t>n is length</a:t>
            </a:r>
            <a:r>
              <a:rPr lang="en-US" baseline="0" dirty="0" smtClean="0"/>
              <a:t> of A; the </a:t>
            </a:r>
            <a:r>
              <a:rPr lang="en-US" baseline="0" dirty="0" err="1" smtClean="0"/>
              <a:t>postcondition</a:t>
            </a:r>
            <a:r>
              <a:rPr lang="en-US" baseline="0" dirty="0" smtClean="0"/>
              <a:t> is given at the bottom of the slide: that each element of the array is in ascending order (and also that it is a permutation of the initial array, but this part is not shown).  The goal of verification is to prove that, given input that satisfies the precondition, running the program will always produce output that satisfies the </a:t>
            </a:r>
            <a:r>
              <a:rPr lang="en-US" baseline="0" dirty="0" err="1" smtClean="0"/>
              <a:t>postcondition</a:t>
            </a:r>
            <a:r>
              <a:rPr lang="en-US" baseline="0" dirty="0" smtClean="0"/>
              <a:t>.</a:t>
            </a:r>
          </a:p>
          <a:p>
            <a:endParaRPr lang="en-US" baseline="0" dirty="0" smtClean="0"/>
          </a:p>
          <a:p>
            <a:r>
              <a:rPr lang="en-US" baseline="0" dirty="0" smtClean="0"/>
              <a:t>Then we show how this same approach can be slightly generalized to synthesize most of the program, rather than verify it.  This is the PTS </a:t>
            </a:r>
            <a:r>
              <a:rPr lang="en-US" baseline="0" smtClean="0"/>
              <a:t>approach developed by </a:t>
            </a:r>
            <a:r>
              <a:rPr lang="en-US" baseline="0" dirty="0" err="1" smtClean="0"/>
              <a:t>Gulwani</a:t>
            </a:r>
            <a:r>
              <a:rPr lang="en-US" baseline="0" dirty="0" smtClean="0"/>
              <a:t>, </a:t>
            </a:r>
            <a:r>
              <a:rPr lang="en-US" baseline="0" dirty="0" err="1" smtClean="0"/>
              <a:t>Srivastava</a:t>
            </a:r>
            <a:r>
              <a:rPr lang="en-US" baseline="0" dirty="0" smtClean="0"/>
              <a:t>, and Foster.</a:t>
            </a:r>
            <a:endParaRPr lang="en-US" dirty="0"/>
          </a:p>
        </p:txBody>
      </p:sp>
      <p:sp>
        <p:nvSpPr>
          <p:cNvPr id="4" name="Slide Number Placeholder 3"/>
          <p:cNvSpPr>
            <a:spLocks noGrp="1"/>
          </p:cNvSpPr>
          <p:nvPr>
            <p:ph type="sldNum" sz="quarter" idx="10"/>
          </p:nvPr>
        </p:nvSpPr>
        <p:spPr/>
        <p:txBody>
          <a:bodyPr/>
          <a:lstStyle/>
          <a:p>
            <a:pPr>
              <a:defRPr/>
            </a:pPr>
            <a:fld id="{3BE1D89F-7E71-4B67-8585-18F5E4BA1E61}" type="slidenum">
              <a:rPr lang="en-US" smtClean="0"/>
              <a:pPr>
                <a:defRPr/>
              </a:pPr>
              <a:t>16</a:t>
            </a:fld>
            <a:endParaRPr lang="en-US"/>
          </a:p>
        </p:txBody>
      </p:sp>
    </p:spTree>
    <p:extLst>
      <p:ext uri="{BB962C8B-B14F-4D97-AF65-F5344CB8AC3E}">
        <p14:creationId xmlns:p14="http://schemas.microsoft.com/office/powerpoint/2010/main" val="3355213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next several slides visualize a verification problem for a given program, in this case one that implements selection sort. The precondition, not shown, gives that </a:t>
            </a:r>
            <a:r>
              <a:rPr lang="en-US" dirty="0" smtClean="0"/>
              <a:t>n is length</a:t>
            </a:r>
            <a:r>
              <a:rPr lang="en-US" baseline="0" dirty="0" smtClean="0"/>
              <a:t> of A; the </a:t>
            </a:r>
            <a:r>
              <a:rPr lang="en-US" baseline="0" dirty="0" err="1" smtClean="0"/>
              <a:t>postcondition</a:t>
            </a:r>
            <a:r>
              <a:rPr lang="en-US" baseline="0" dirty="0" smtClean="0"/>
              <a:t> is given at the bottom of the slide: that each element of the array is in ascending order (and also that it is a permutation of the initial array, but this part is not shown).  The goal of verification is to prove that, given input that satisfies the precondition, running the program will always produce output that satisfies the </a:t>
            </a:r>
            <a:r>
              <a:rPr lang="en-US" baseline="0" dirty="0" err="1" smtClean="0"/>
              <a:t>postcondition</a:t>
            </a:r>
            <a:r>
              <a:rPr lang="en-US" baseline="0" dirty="0" smtClean="0"/>
              <a:t>.</a:t>
            </a:r>
          </a:p>
          <a:p>
            <a:endParaRPr lang="en-US" baseline="0" dirty="0" smtClean="0"/>
          </a:p>
          <a:p>
            <a:r>
              <a:rPr lang="en-US" baseline="0" dirty="0" smtClean="0"/>
              <a:t>Then we show how this same approach can be slightly generalized to synthesize most of the program, rather than verify it.  This is the PTS </a:t>
            </a:r>
            <a:r>
              <a:rPr lang="en-US" baseline="0" smtClean="0"/>
              <a:t>approach developed by </a:t>
            </a:r>
            <a:r>
              <a:rPr lang="en-US" baseline="0" dirty="0" err="1" smtClean="0"/>
              <a:t>Gulwani</a:t>
            </a:r>
            <a:r>
              <a:rPr lang="en-US" baseline="0" dirty="0" smtClean="0"/>
              <a:t>, </a:t>
            </a:r>
            <a:r>
              <a:rPr lang="en-US" baseline="0" dirty="0" err="1" smtClean="0"/>
              <a:t>Srivastava</a:t>
            </a:r>
            <a:r>
              <a:rPr lang="en-US" baseline="0" dirty="0" smtClean="0"/>
              <a:t>, and Foster.</a:t>
            </a:r>
            <a:endParaRPr lang="en-US" dirty="0"/>
          </a:p>
        </p:txBody>
      </p:sp>
      <p:sp>
        <p:nvSpPr>
          <p:cNvPr id="4" name="Slide Number Placeholder 3"/>
          <p:cNvSpPr>
            <a:spLocks noGrp="1"/>
          </p:cNvSpPr>
          <p:nvPr>
            <p:ph type="sldNum" sz="quarter" idx="10"/>
          </p:nvPr>
        </p:nvSpPr>
        <p:spPr/>
        <p:txBody>
          <a:bodyPr/>
          <a:lstStyle/>
          <a:p>
            <a:pPr>
              <a:defRPr/>
            </a:pPr>
            <a:fld id="{3BE1D89F-7E71-4B67-8585-18F5E4BA1E61}" type="slidenum">
              <a:rPr lang="en-US" smtClean="0"/>
              <a:pPr>
                <a:defRPr/>
              </a:pPr>
              <a:t>17</a:t>
            </a:fld>
            <a:endParaRPr lang="en-US"/>
          </a:p>
        </p:txBody>
      </p:sp>
    </p:spTree>
    <p:extLst>
      <p:ext uri="{BB962C8B-B14F-4D97-AF65-F5344CB8AC3E}">
        <p14:creationId xmlns:p14="http://schemas.microsoft.com/office/powerpoint/2010/main" val="2604637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21</a:t>
            </a:fld>
            <a:endParaRPr lang="en-US"/>
          </a:p>
        </p:txBody>
      </p:sp>
      <p:sp>
        <p:nvSpPr>
          <p:cNvPr id="63491" name="Rectangle 2"/>
          <p:cNvSpPr>
            <a:spLocks noGrp="1" noRot="1" noChangeAspect="1" noChangeArrowheads="1" noTextEdit="1"/>
          </p:cNvSpPr>
          <p:nvPr>
            <p:ph type="sldImg"/>
          </p:nvPr>
        </p:nvSpPr>
        <p:spPr>
          <a:xfrm>
            <a:off x="1117600" y="698500"/>
            <a:ext cx="4645025" cy="3484563"/>
          </a:xfrm>
          <a:ln/>
        </p:spPr>
      </p:sp>
      <p:sp>
        <p:nvSpPr>
          <p:cNvPr id="63492" name="Rectangle 3"/>
          <p:cNvSpPr>
            <a:spLocks noGrp="1" noChangeArrowheads="1"/>
          </p:cNvSpPr>
          <p:nvPr>
            <p:ph type="body" idx="1"/>
          </p:nvPr>
        </p:nvSpPr>
        <p:spPr>
          <a:xfrm>
            <a:off x="917471" y="4415994"/>
            <a:ext cx="5046872" cy="4182974"/>
          </a:xfrm>
          <a:noFill/>
          <a:ln/>
        </p:spPr>
        <p:txBody>
          <a:bodyPr/>
          <a:lstStyle/>
          <a:p>
            <a:r>
              <a:rPr lang="en-US" smtClean="0"/>
              <a:t> </a:t>
            </a:r>
          </a:p>
        </p:txBody>
      </p:sp>
    </p:spTree>
    <p:extLst>
      <p:ext uri="{BB962C8B-B14F-4D97-AF65-F5344CB8AC3E}">
        <p14:creationId xmlns:p14="http://schemas.microsoft.com/office/powerpoint/2010/main" val="16310485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22</a:t>
            </a:fld>
            <a:endParaRPr lang="en-US"/>
          </a:p>
        </p:txBody>
      </p:sp>
      <p:sp>
        <p:nvSpPr>
          <p:cNvPr id="63491" name="Rectangle 2"/>
          <p:cNvSpPr>
            <a:spLocks noGrp="1" noRot="1" noChangeAspect="1" noChangeArrowheads="1" noTextEdit="1"/>
          </p:cNvSpPr>
          <p:nvPr>
            <p:ph type="sldImg"/>
          </p:nvPr>
        </p:nvSpPr>
        <p:spPr>
          <a:xfrm>
            <a:off x="1117600" y="698500"/>
            <a:ext cx="4645025" cy="3484563"/>
          </a:xfrm>
          <a:ln/>
        </p:spPr>
      </p:sp>
      <p:sp>
        <p:nvSpPr>
          <p:cNvPr id="63492" name="Rectangle 3"/>
          <p:cNvSpPr>
            <a:spLocks noGrp="1" noChangeArrowheads="1"/>
          </p:cNvSpPr>
          <p:nvPr>
            <p:ph type="body" idx="1"/>
          </p:nvPr>
        </p:nvSpPr>
        <p:spPr>
          <a:xfrm>
            <a:off x="917471" y="4415994"/>
            <a:ext cx="5046872" cy="4182974"/>
          </a:xfrm>
          <a:noFill/>
          <a:ln/>
        </p:spPr>
        <p:txBody>
          <a:bodyPr/>
          <a:lstStyle/>
          <a:p>
            <a:r>
              <a:rPr lang="en-US" smtClean="0"/>
              <a:t> </a:t>
            </a:r>
          </a:p>
        </p:txBody>
      </p:sp>
    </p:spTree>
    <p:extLst>
      <p:ext uri="{BB962C8B-B14F-4D97-AF65-F5344CB8AC3E}">
        <p14:creationId xmlns:p14="http://schemas.microsoft.com/office/powerpoint/2010/main" val="22179726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23</a:t>
            </a:fld>
            <a:endParaRPr lang="en-US"/>
          </a:p>
        </p:txBody>
      </p:sp>
      <p:sp>
        <p:nvSpPr>
          <p:cNvPr id="63491" name="Rectangle 2"/>
          <p:cNvSpPr>
            <a:spLocks noGrp="1" noRot="1" noChangeAspect="1" noChangeArrowheads="1" noTextEdit="1"/>
          </p:cNvSpPr>
          <p:nvPr>
            <p:ph type="sldImg"/>
          </p:nvPr>
        </p:nvSpPr>
        <p:spPr>
          <a:xfrm>
            <a:off x="1117600" y="698500"/>
            <a:ext cx="4645025" cy="3484563"/>
          </a:xfrm>
          <a:ln/>
        </p:spPr>
      </p:sp>
      <p:sp>
        <p:nvSpPr>
          <p:cNvPr id="63492" name="Rectangle 3"/>
          <p:cNvSpPr>
            <a:spLocks noGrp="1" noChangeArrowheads="1"/>
          </p:cNvSpPr>
          <p:nvPr>
            <p:ph type="body" idx="1"/>
          </p:nvPr>
        </p:nvSpPr>
        <p:spPr>
          <a:xfrm>
            <a:off x="917471" y="4415994"/>
            <a:ext cx="5046872" cy="4182974"/>
          </a:xfrm>
          <a:noFill/>
          <a:ln/>
        </p:spPr>
        <p:txBody>
          <a:bodyPr/>
          <a:lstStyle/>
          <a:p>
            <a:r>
              <a:rPr lang="en-US" smtClean="0"/>
              <a:t> </a:t>
            </a:r>
          </a:p>
        </p:txBody>
      </p:sp>
    </p:spTree>
    <p:extLst>
      <p:ext uri="{BB962C8B-B14F-4D97-AF65-F5344CB8AC3E}">
        <p14:creationId xmlns:p14="http://schemas.microsoft.com/office/powerpoint/2010/main" val="25913425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24</a:t>
            </a:fld>
            <a:endParaRPr lang="en-US"/>
          </a:p>
        </p:txBody>
      </p:sp>
      <p:sp>
        <p:nvSpPr>
          <p:cNvPr id="63491" name="Rectangle 2"/>
          <p:cNvSpPr>
            <a:spLocks noGrp="1" noRot="1" noChangeAspect="1" noChangeArrowheads="1" noTextEdit="1"/>
          </p:cNvSpPr>
          <p:nvPr>
            <p:ph type="sldImg"/>
          </p:nvPr>
        </p:nvSpPr>
        <p:spPr>
          <a:xfrm>
            <a:off x="1117600" y="698500"/>
            <a:ext cx="4645025" cy="3484563"/>
          </a:xfrm>
          <a:ln/>
        </p:spPr>
      </p:sp>
      <p:sp>
        <p:nvSpPr>
          <p:cNvPr id="63492" name="Rectangle 3"/>
          <p:cNvSpPr>
            <a:spLocks noGrp="1" noChangeArrowheads="1"/>
          </p:cNvSpPr>
          <p:nvPr>
            <p:ph type="body" idx="1"/>
          </p:nvPr>
        </p:nvSpPr>
        <p:spPr>
          <a:xfrm>
            <a:off x="917471" y="4415994"/>
            <a:ext cx="5046872" cy="4182974"/>
          </a:xfrm>
          <a:noFill/>
          <a:ln/>
        </p:spPr>
        <p:txBody>
          <a:bodyPr/>
          <a:lstStyle/>
          <a:p>
            <a:r>
              <a:rPr lang="en-US" smtClean="0"/>
              <a:t> </a:t>
            </a:r>
          </a:p>
        </p:txBody>
      </p:sp>
    </p:spTree>
    <p:extLst>
      <p:ext uri="{BB962C8B-B14F-4D97-AF65-F5344CB8AC3E}">
        <p14:creationId xmlns:p14="http://schemas.microsoft.com/office/powerpoint/2010/main" val="4016866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EDA6D38-3BB4-4A1E-AA05-D7CFE74403C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88705A-0553-4CCD-BA46-BB14A0B782F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60E002C-9929-43DB-9D57-BE4B0940B0A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529A9EF-C723-4E6D-B148-3F65053D62C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4A57DC-A179-4662-B060-4AF71103849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82F24CD-C2F0-42E3-B7B4-4BB208E6D9A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2E993E8-7C3E-4316-B833-91AF914FE31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F31A7C9-85DB-4850-A45E-3B4665B5EB9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24D1435-4905-40F1-8D65-E580AB760BD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17A1CEF-3392-4D55-BC6D-BB98B65C811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A121960-DE7E-4497-8CCB-7477E87538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b="0">
                <a:solidFill>
                  <a:schemeClr val="tx1"/>
                </a:solidFill>
                <a:latin typeface="Times New Roman" pitchFamily="18" charset="0"/>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b="0">
                <a:solidFill>
                  <a:schemeClr val="tx1"/>
                </a:solidFill>
                <a:latin typeface="Times New Roman" pitchFamily="18"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b="0">
                <a:solidFill>
                  <a:schemeClr val="tx1"/>
                </a:solidFill>
                <a:latin typeface="Times New Roman" pitchFamily="18" charset="0"/>
              </a:defRPr>
            </a:lvl1pPr>
          </a:lstStyle>
          <a:p>
            <a:pPr>
              <a:defRPr/>
            </a:pPr>
            <a:fld id="{A6B22ACF-9C77-4D68-BC6F-7D475F136E8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mic Sans MS" pitchFamily="66" charset="0"/>
        </a:defRPr>
      </a:lvl2pPr>
      <a:lvl3pPr algn="ctr" rtl="0" eaLnBrk="0" fontAlgn="base" hangingPunct="0">
        <a:spcBef>
          <a:spcPct val="0"/>
        </a:spcBef>
        <a:spcAft>
          <a:spcPct val="0"/>
        </a:spcAft>
        <a:defRPr sz="4400">
          <a:solidFill>
            <a:schemeClr val="tx2"/>
          </a:solidFill>
          <a:latin typeface="Comic Sans MS" pitchFamily="66" charset="0"/>
        </a:defRPr>
      </a:lvl3pPr>
      <a:lvl4pPr algn="ctr" rtl="0" eaLnBrk="0" fontAlgn="base" hangingPunct="0">
        <a:spcBef>
          <a:spcPct val="0"/>
        </a:spcBef>
        <a:spcAft>
          <a:spcPct val="0"/>
        </a:spcAft>
        <a:defRPr sz="4400">
          <a:solidFill>
            <a:schemeClr val="tx2"/>
          </a:solidFill>
          <a:latin typeface="Comic Sans MS" pitchFamily="66" charset="0"/>
        </a:defRPr>
      </a:lvl4pPr>
      <a:lvl5pPr algn="ctr" rtl="0" eaLnBrk="0" fontAlgn="base" hangingPunct="0">
        <a:spcBef>
          <a:spcPct val="0"/>
        </a:spcBef>
        <a:spcAft>
          <a:spcPct val="0"/>
        </a:spcAft>
        <a:defRPr sz="4400">
          <a:solidFill>
            <a:schemeClr val="tx2"/>
          </a:solidFill>
          <a:latin typeface="Comic Sans MS" pitchFamily="66" charset="0"/>
        </a:defRPr>
      </a:lvl5pPr>
      <a:lvl6pPr marL="457200" algn="ctr" rtl="0" eaLnBrk="0" fontAlgn="base" hangingPunct="0">
        <a:spcBef>
          <a:spcPct val="0"/>
        </a:spcBef>
        <a:spcAft>
          <a:spcPct val="0"/>
        </a:spcAft>
        <a:defRPr sz="4400">
          <a:solidFill>
            <a:schemeClr val="tx2"/>
          </a:solidFill>
          <a:latin typeface="Comic Sans MS" pitchFamily="66" charset="0"/>
        </a:defRPr>
      </a:lvl6pPr>
      <a:lvl7pPr marL="914400" algn="ctr" rtl="0" eaLnBrk="0" fontAlgn="base" hangingPunct="0">
        <a:spcBef>
          <a:spcPct val="0"/>
        </a:spcBef>
        <a:spcAft>
          <a:spcPct val="0"/>
        </a:spcAft>
        <a:defRPr sz="4400">
          <a:solidFill>
            <a:schemeClr val="tx2"/>
          </a:solidFill>
          <a:latin typeface="Comic Sans MS" pitchFamily="66" charset="0"/>
        </a:defRPr>
      </a:lvl7pPr>
      <a:lvl8pPr marL="1371600" algn="ctr" rtl="0" eaLnBrk="0" fontAlgn="base" hangingPunct="0">
        <a:spcBef>
          <a:spcPct val="0"/>
        </a:spcBef>
        <a:spcAft>
          <a:spcPct val="0"/>
        </a:spcAft>
        <a:defRPr sz="4400">
          <a:solidFill>
            <a:schemeClr val="tx2"/>
          </a:solidFill>
          <a:latin typeface="Comic Sans MS" pitchFamily="66" charset="0"/>
        </a:defRPr>
      </a:lvl8pPr>
      <a:lvl9pPr marL="1828800" algn="ctr" rtl="0" eaLnBrk="0" fontAlgn="base" hangingPunct="0">
        <a:spcBef>
          <a:spcPct val="0"/>
        </a:spcBef>
        <a:spcAft>
          <a:spcPct val="0"/>
        </a:spcAft>
        <a:defRPr sz="4400">
          <a:solidFill>
            <a:schemeClr val="tx2"/>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4.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24.png"/><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image" Target="../media/image18.png"/><Relationship Id="rId11" Type="http://schemas.openxmlformats.org/officeDocument/2006/relationships/image" Target="../media/image23.png"/><Relationship Id="rId5" Type="http://schemas.openxmlformats.org/officeDocument/2006/relationships/image" Target="../media/image17.png"/><Relationship Id="rId10" Type="http://schemas.openxmlformats.org/officeDocument/2006/relationships/image" Target="../media/image22.png"/><Relationship Id="rId4" Type="http://schemas.openxmlformats.org/officeDocument/2006/relationships/image" Target="../media/image16.png"/><Relationship Id="rId9" Type="http://schemas.openxmlformats.org/officeDocument/2006/relationships/image" Target="../media/image21.png"/></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7.xml"/><Relationship Id="rId4" Type="http://schemas.openxmlformats.org/officeDocument/2006/relationships/image" Target="../media/image25.emf"/></Relationships>
</file>

<file path=ppt/slides/_rels/slide5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wired.com/gadgetlab/2012/07/first-look-at-microsoft-office-2013-and-office-365-going-to-the-cloud/2/"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ChangeArrowheads="1"/>
          </p:cNvSpPr>
          <p:nvPr/>
        </p:nvSpPr>
        <p:spPr bwMode="auto">
          <a:xfrm>
            <a:off x="0" y="762000"/>
            <a:ext cx="9144000" cy="1600200"/>
          </a:xfrm>
          <a:prstGeom prst="rect">
            <a:avLst/>
          </a:prstGeom>
          <a:solidFill>
            <a:srgbClr val="FFCC99"/>
          </a:solidFill>
          <a:ln w="9525">
            <a:noFill/>
            <a:miter lim="800000"/>
            <a:headEnd/>
            <a:tailEnd/>
          </a:ln>
          <a:effectLst/>
        </p:spPr>
        <p:txBody>
          <a:bodyPr lIns="92075" tIns="46038" rIns="92075" bIns="46038" anchor="ctr"/>
          <a:lstStyle/>
          <a:p>
            <a:pPr algn="ctr" eaLnBrk="0" hangingPunct="0">
              <a:defRPr/>
            </a:pPr>
            <a:r>
              <a:rPr lang="en-US" sz="3200" dirty="0" smtClean="0">
                <a:solidFill>
                  <a:srgbClr val="C00000"/>
                </a:solidFill>
              </a:rPr>
              <a:t>Syntax-Guided Synthesis</a:t>
            </a:r>
          </a:p>
        </p:txBody>
      </p:sp>
      <p:sp>
        <p:nvSpPr>
          <p:cNvPr id="15362" name="Rectangle 3"/>
          <p:cNvSpPr>
            <a:spLocks noChangeArrowheads="1"/>
          </p:cNvSpPr>
          <p:nvPr/>
        </p:nvSpPr>
        <p:spPr bwMode="auto">
          <a:xfrm>
            <a:off x="0" y="3505200"/>
            <a:ext cx="9144000" cy="762000"/>
          </a:xfrm>
          <a:prstGeom prst="rect">
            <a:avLst/>
          </a:prstGeom>
          <a:noFill/>
          <a:ln w="9525">
            <a:noFill/>
            <a:miter lim="800000"/>
            <a:headEnd/>
            <a:tailEnd/>
          </a:ln>
        </p:spPr>
        <p:txBody>
          <a:bodyPr lIns="92075" tIns="46038" rIns="92075" bIns="46038"/>
          <a:lstStyle/>
          <a:p>
            <a:pPr marL="342900" indent="-342900" algn="ctr" defTabSz="762000" eaLnBrk="0" hangingPunct="0">
              <a:spcBef>
                <a:spcPct val="20000"/>
              </a:spcBef>
            </a:pPr>
            <a:r>
              <a:rPr lang="en-US" sz="3200" dirty="0" smtClean="0">
                <a:solidFill>
                  <a:srgbClr val="002060"/>
                </a:solidFill>
              </a:rPr>
              <a:t>Rajeev Alur</a:t>
            </a:r>
            <a:endParaRPr lang="en-US" sz="2800" dirty="0">
              <a:solidFill>
                <a:srgbClr val="002060"/>
              </a:solidFill>
            </a:endParaRPr>
          </a:p>
        </p:txBody>
      </p:sp>
      <p:sp>
        <p:nvSpPr>
          <p:cNvPr id="7" name="Text Box 4"/>
          <p:cNvSpPr txBox="1">
            <a:spLocks noChangeArrowheads="1"/>
          </p:cNvSpPr>
          <p:nvPr/>
        </p:nvSpPr>
        <p:spPr bwMode="auto">
          <a:xfrm>
            <a:off x="2539234" y="4755803"/>
            <a:ext cx="4065537" cy="461665"/>
          </a:xfrm>
          <a:prstGeom prst="rect">
            <a:avLst/>
          </a:prstGeom>
          <a:noFill/>
          <a:ln w="9525">
            <a:noFill/>
            <a:miter lim="800000"/>
            <a:headEnd/>
            <a:tailEnd/>
          </a:ln>
        </p:spPr>
        <p:txBody>
          <a:bodyPr wrap="none">
            <a:spAutoFit/>
          </a:bodyPr>
          <a:lstStyle/>
          <a:p>
            <a:pPr algn="ctr" eaLnBrk="0" hangingPunct="0"/>
            <a:r>
              <a:rPr lang="en-US" sz="2400" dirty="0" smtClean="0">
                <a:solidFill>
                  <a:srgbClr val="002060"/>
                </a:solidFill>
              </a:rPr>
              <a:t>University of Pennsylvania</a:t>
            </a:r>
            <a:endParaRPr lang="en-US" sz="2400" dirty="0">
              <a:solidFill>
                <a:srgbClr val="002060"/>
              </a:solidFill>
            </a:endParaRPr>
          </a:p>
        </p:txBody>
      </p:sp>
      <p:pic>
        <p:nvPicPr>
          <p:cNvPr id="10" name="Picture 3"/>
          <p:cNvPicPr>
            <a:picLocks noChangeAspect="1" noChangeArrowheads="1"/>
          </p:cNvPicPr>
          <p:nvPr/>
        </p:nvPicPr>
        <p:blipFill>
          <a:blip r:embed="rId3" cstate="print"/>
          <a:srcRect/>
          <a:stretch>
            <a:fillRect/>
          </a:stretch>
        </p:blipFill>
        <p:spPr bwMode="auto">
          <a:xfrm>
            <a:off x="6248400" y="5879936"/>
            <a:ext cx="1962150" cy="706374"/>
          </a:xfrm>
          <a:prstGeom prst="rect">
            <a:avLst/>
          </a:prstGeom>
          <a:noFill/>
          <a:ln w="9525">
            <a:noFill/>
            <a:miter lim="800000"/>
            <a:headEnd/>
            <a:tailEnd/>
          </a:ln>
        </p:spPr>
      </p:pic>
      <p:pic>
        <p:nvPicPr>
          <p:cNvPr id="6" name="Picture 5" descr="PNG.png"/>
          <p:cNvPicPr>
            <a:picLocks noChangeAspect="1"/>
          </p:cNvPicPr>
          <p:nvPr/>
        </p:nvPicPr>
        <p:blipFill>
          <a:blip r:embed="rId4" cstate="print"/>
          <a:stretch>
            <a:fillRect/>
          </a:stretch>
        </p:blipFill>
        <p:spPr>
          <a:xfrm>
            <a:off x="-838200" y="4495800"/>
            <a:ext cx="4495800" cy="3474646"/>
          </a:xfrm>
          <a:prstGeom prst="rect">
            <a:avLst/>
          </a:prstGeom>
        </p:spPr>
      </p:pic>
      <p:sp>
        <p:nvSpPr>
          <p:cNvPr id="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a:t>
            </a:fld>
            <a:endParaRPr lang="en-US" b="1" dirty="0"/>
          </a:p>
        </p:txBody>
      </p:sp>
      <p:pic>
        <p:nvPicPr>
          <p:cNvPr id="90114" name="Picture 2" descr="SyGuS"/>
          <p:cNvPicPr>
            <a:picLocks noChangeAspect="1" noChangeArrowheads="1"/>
          </p:cNvPicPr>
          <p:nvPr/>
        </p:nvPicPr>
        <p:blipFill>
          <a:blip r:embed="rId5" cstate="print"/>
          <a:srcRect/>
          <a:stretch>
            <a:fillRect/>
          </a:stretch>
        </p:blipFill>
        <p:spPr bwMode="auto">
          <a:xfrm>
            <a:off x="3581400" y="5562600"/>
            <a:ext cx="2133600" cy="10668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a:xfrm>
            <a:off x="-129862" y="152400"/>
            <a:ext cx="9296400" cy="762000"/>
          </a:xfrm>
        </p:spPr>
        <p:txBody>
          <a:bodyPr/>
          <a:lstStyle/>
          <a:p>
            <a:r>
              <a:rPr lang="en-US" altLang="ko-KR" sz="2800" dirty="0" smtClean="0">
                <a:solidFill>
                  <a:srgbClr val="C00000"/>
                </a:solidFill>
                <a:ea typeface="Gulim" pitchFamily="34" charset="-127"/>
              </a:rPr>
              <a:t>Side Channel Attacks on Cryptographic Circuits</a:t>
            </a:r>
          </a:p>
        </p:txBody>
      </p:sp>
      <p:sp>
        <p:nvSpPr>
          <p:cNvPr id="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10</a:t>
            </a:fld>
            <a:endParaRPr lang="en-US" b="1" dirty="0"/>
          </a:p>
        </p:txBody>
      </p:sp>
      <p:pic>
        <p:nvPicPr>
          <p:cNvPr id="10" name="Picture 9"/>
          <p:cNvPicPr>
            <a:picLocks noChangeAspect="1"/>
          </p:cNvPicPr>
          <p:nvPr/>
        </p:nvPicPr>
        <p:blipFill>
          <a:blip r:embed="rId2"/>
          <a:stretch>
            <a:fillRect/>
          </a:stretch>
        </p:blipFill>
        <p:spPr>
          <a:xfrm>
            <a:off x="643610" y="1022520"/>
            <a:ext cx="6275458" cy="4206710"/>
          </a:xfrm>
          <a:prstGeom prst="rect">
            <a:avLst/>
          </a:prstGeom>
        </p:spPr>
      </p:pic>
      <p:sp>
        <p:nvSpPr>
          <p:cNvPr id="11" name="Rectangle 48"/>
          <p:cNvSpPr>
            <a:spLocks noChangeArrowheads="1"/>
          </p:cNvSpPr>
          <p:nvPr/>
        </p:nvSpPr>
        <p:spPr bwMode="auto">
          <a:xfrm>
            <a:off x="611494" y="4689161"/>
            <a:ext cx="7921012" cy="954107"/>
          </a:xfrm>
          <a:prstGeom prst="rect">
            <a:avLst/>
          </a:prstGeom>
          <a:solidFill>
            <a:srgbClr val="FFFFFF"/>
          </a:solidFill>
          <a:ln>
            <a:noFill/>
          </a:ln>
          <a:effectLs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1400" b="1" dirty="0" smtClean="0">
                <a:solidFill>
                  <a:srgbClr val="FF0000"/>
                </a:solidFill>
                <a:effectLst>
                  <a:outerShdw blurRad="38100" dist="38100" dir="2700000" algn="tl">
                    <a:srgbClr val="000000">
                      <a:alpha val="43137"/>
                    </a:srgbClr>
                  </a:outerShdw>
                </a:effectLst>
                <a:ea typeface="Corbel" panose="020B0503020204020204" pitchFamily="34" charset="0"/>
                <a:cs typeface="Corbel" panose="020B0503020204020204" pitchFamily="34" charset="0"/>
              </a:rPr>
              <a:t>PPRM1 AES S-box implementation </a:t>
            </a:r>
            <a:r>
              <a:rPr lang="en-US" altLang="en-US" sz="1400" b="1" dirty="0" smtClean="0">
                <a:solidFill>
                  <a:srgbClr val="FF0000"/>
                </a:solidFill>
                <a:ea typeface="Corbel" panose="020B0503020204020204" pitchFamily="34" charset="0"/>
                <a:cs typeface="Corbel" panose="020B0503020204020204" pitchFamily="34" charset="0"/>
              </a:rPr>
              <a:t>[Morioka &amp; Satoh, in CHES 2002]</a:t>
            </a:r>
          </a:p>
          <a:p>
            <a:pPr lvl="0"/>
            <a:endParaRPr lang="en-US" altLang="en-US" sz="1400" dirty="0">
              <a:solidFill>
                <a:srgbClr val="FF0000"/>
              </a:solidFill>
              <a:ea typeface="Corbel" panose="020B0503020204020204" pitchFamily="34" charset="0"/>
              <a:cs typeface="Corbel" panose="020B0503020204020204" pitchFamily="34" charset="0"/>
            </a:endParaRPr>
          </a:p>
          <a:p>
            <a:pPr marL="342900" lvl="0" indent="-342900">
              <a:buAutoNum type="arabicPeriod"/>
            </a:pPr>
            <a:r>
              <a:rPr lang="en-US" altLang="en-US" sz="1400" dirty="0" smtClean="0">
                <a:solidFill>
                  <a:srgbClr val="FF0000"/>
                </a:solidFill>
                <a:ea typeface="Corbel" panose="020B0503020204020204" pitchFamily="34" charset="0"/>
                <a:cs typeface="Corbel" panose="020B0503020204020204" pitchFamily="34" charset="0"/>
              </a:rPr>
              <a:t>The only non-linear function in Advanced Encryption Standard algorithm</a:t>
            </a:r>
          </a:p>
          <a:p>
            <a:pPr marL="342900" lvl="0" indent="-342900">
              <a:buAutoNum type="arabicPeriod"/>
            </a:pPr>
            <a:r>
              <a:rPr lang="en-US" altLang="en-US" sz="1400" dirty="0" smtClean="0">
                <a:solidFill>
                  <a:srgbClr val="FF0000"/>
                </a:solidFill>
                <a:ea typeface="Corbel" panose="020B0503020204020204" pitchFamily="34" charset="0"/>
                <a:cs typeface="Corbel" panose="020B0503020204020204" pitchFamily="34" charset="0"/>
              </a:rPr>
              <a:t>Vulnerable to Fault Sensitivity Analysis attack</a:t>
            </a:r>
          </a:p>
        </p:txBody>
      </p:sp>
    </p:spTree>
    <p:extLst>
      <p:ext uri="{BB962C8B-B14F-4D97-AF65-F5344CB8AC3E}">
        <p14:creationId xmlns:p14="http://schemas.microsoft.com/office/powerpoint/2010/main" val="33805867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a:xfrm>
            <a:off x="-129862" y="152400"/>
            <a:ext cx="9296400" cy="762000"/>
          </a:xfrm>
        </p:spPr>
        <p:txBody>
          <a:bodyPr/>
          <a:lstStyle/>
          <a:p>
            <a:r>
              <a:rPr lang="en-US" altLang="ko-KR" sz="2800" dirty="0" smtClean="0">
                <a:solidFill>
                  <a:srgbClr val="C00000"/>
                </a:solidFill>
                <a:ea typeface="Gulim" pitchFamily="34" charset="-127"/>
              </a:rPr>
              <a:t>Side Channel Attacks on Cryptographic Circuits</a:t>
            </a:r>
          </a:p>
        </p:txBody>
      </p:sp>
      <p:sp>
        <p:nvSpPr>
          <p:cNvPr id="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11</a:t>
            </a:fld>
            <a:endParaRPr lang="en-US" b="1" dirty="0"/>
          </a:p>
        </p:txBody>
      </p:sp>
      <p:pic>
        <p:nvPicPr>
          <p:cNvPr id="10" name="Picture 9"/>
          <p:cNvPicPr>
            <a:picLocks noChangeAspect="1"/>
          </p:cNvPicPr>
          <p:nvPr/>
        </p:nvPicPr>
        <p:blipFill>
          <a:blip r:embed="rId2"/>
          <a:stretch>
            <a:fillRect/>
          </a:stretch>
        </p:blipFill>
        <p:spPr>
          <a:xfrm>
            <a:off x="643610" y="1022520"/>
            <a:ext cx="6275458" cy="4206710"/>
          </a:xfrm>
          <a:prstGeom prst="rect">
            <a:avLst/>
          </a:prstGeom>
        </p:spPr>
      </p:pic>
      <p:sp>
        <p:nvSpPr>
          <p:cNvPr id="6" name="Flowchart: Connector 5"/>
          <p:cNvSpPr/>
          <p:nvPr/>
        </p:nvSpPr>
        <p:spPr>
          <a:xfrm>
            <a:off x="4572000" y="1295400"/>
            <a:ext cx="457200" cy="457200"/>
          </a:xfrm>
          <a:prstGeom prst="flowChartConnector">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imes New Roman"/>
              <a:ea typeface="+mn-ea"/>
              <a:cs typeface="+mn-cs"/>
            </a:endParaRPr>
          </a:p>
        </p:txBody>
      </p:sp>
      <p:sp>
        <p:nvSpPr>
          <p:cNvPr id="9" name="Flowchart: Connector 8"/>
          <p:cNvSpPr/>
          <p:nvPr/>
        </p:nvSpPr>
        <p:spPr>
          <a:xfrm>
            <a:off x="4038600" y="1022520"/>
            <a:ext cx="457200" cy="349080"/>
          </a:xfrm>
          <a:prstGeom prst="flowChartConnector">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imes New Roman"/>
              <a:ea typeface="+mn-ea"/>
              <a:cs typeface="+mn-cs"/>
            </a:endParaRPr>
          </a:p>
        </p:txBody>
      </p:sp>
      <p:sp>
        <p:nvSpPr>
          <p:cNvPr id="12" name="Flowchart: Connector 11"/>
          <p:cNvSpPr/>
          <p:nvPr/>
        </p:nvSpPr>
        <p:spPr>
          <a:xfrm>
            <a:off x="785586" y="1371600"/>
            <a:ext cx="3481614" cy="457200"/>
          </a:xfrm>
          <a:prstGeom prst="flowChartConnector">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imes New Roman"/>
              <a:ea typeface="+mn-ea"/>
              <a:cs typeface="+mn-cs"/>
            </a:endParaRPr>
          </a:p>
        </p:txBody>
      </p:sp>
      <p:sp>
        <p:nvSpPr>
          <p:cNvPr id="13" name="TextBox 12"/>
          <p:cNvSpPr txBox="1"/>
          <p:nvPr/>
        </p:nvSpPr>
        <p:spPr>
          <a:xfrm>
            <a:off x="408996" y="4829385"/>
            <a:ext cx="7782504" cy="707886"/>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Time at which O</a:t>
            </a:r>
            <a:r>
              <a:rPr lang="en-US" sz="1200" b="0" dirty="0" smtClean="0">
                <a:solidFill>
                  <a:srgbClr val="C00000"/>
                </a:solidFill>
              </a:rPr>
              <a:t>0</a:t>
            </a:r>
            <a:r>
              <a:rPr lang="en-US" sz="2000" b="0" dirty="0" smtClean="0">
                <a:solidFill>
                  <a:srgbClr val="C00000"/>
                </a:solidFill>
              </a:rPr>
              <a:t> changes is different when In2=0 vs In2=1</a:t>
            </a:r>
          </a:p>
          <a:p>
            <a:r>
              <a:rPr lang="en-US" sz="2000" b="0" dirty="0" smtClean="0">
                <a:solidFill>
                  <a:srgbClr val="C00000"/>
                </a:solidFill>
              </a:rPr>
              <a:t>Consequence: Timing-based attack can reveal </a:t>
            </a:r>
            <a:r>
              <a:rPr lang="en-US" sz="2000" b="0" dirty="0" smtClean="0">
                <a:solidFill>
                  <a:srgbClr val="C00000"/>
                </a:solidFill>
              </a:rPr>
              <a:t>secret </a:t>
            </a:r>
            <a:r>
              <a:rPr lang="en-US" sz="2000" b="0" dirty="0" smtClean="0">
                <a:solidFill>
                  <a:srgbClr val="C00000"/>
                </a:solidFill>
              </a:rPr>
              <a:t>input In2</a:t>
            </a:r>
          </a:p>
        </p:txBody>
      </p:sp>
    </p:spTree>
    <p:extLst>
      <p:ext uri="{BB962C8B-B14F-4D97-AF65-F5344CB8AC3E}">
        <p14:creationId xmlns:p14="http://schemas.microsoft.com/office/powerpoint/2010/main" val="16915467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a:xfrm>
            <a:off x="-129862" y="152400"/>
            <a:ext cx="9296400" cy="762000"/>
          </a:xfrm>
        </p:spPr>
        <p:txBody>
          <a:bodyPr/>
          <a:lstStyle/>
          <a:p>
            <a:r>
              <a:rPr lang="en-US" altLang="ko-KR" sz="2800" dirty="0" smtClean="0">
                <a:solidFill>
                  <a:srgbClr val="C00000"/>
                </a:solidFill>
                <a:ea typeface="Gulim" pitchFamily="34" charset="-127"/>
              </a:rPr>
              <a:t>Countermeasure to Attack</a:t>
            </a:r>
          </a:p>
        </p:txBody>
      </p:sp>
      <p:sp>
        <p:nvSpPr>
          <p:cNvPr id="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12</a:t>
            </a:fld>
            <a:endParaRPr lang="en-US" b="1" dirty="0"/>
          </a:p>
        </p:txBody>
      </p:sp>
      <p:pic>
        <p:nvPicPr>
          <p:cNvPr id="11" name="Picture 10"/>
          <p:cNvPicPr>
            <a:picLocks noChangeAspect="1"/>
          </p:cNvPicPr>
          <p:nvPr/>
        </p:nvPicPr>
        <p:blipFill>
          <a:blip r:embed="rId2"/>
          <a:stretch>
            <a:fillRect/>
          </a:stretch>
        </p:blipFill>
        <p:spPr>
          <a:xfrm>
            <a:off x="1295400" y="1143000"/>
            <a:ext cx="5453923" cy="4114800"/>
          </a:xfrm>
          <a:prstGeom prst="rect">
            <a:avLst/>
          </a:prstGeom>
        </p:spPr>
      </p:pic>
      <p:sp>
        <p:nvSpPr>
          <p:cNvPr id="13" name="TextBox 12"/>
          <p:cNvSpPr txBox="1"/>
          <p:nvPr/>
        </p:nvSpPr>
        <p:spPr>
          <a:xfrm>
            <a:off x="304800" y="4876800"/>
            <a:ext cx="8305800" cy="1323439"/>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FSA attack resilient </a:t>
            </a:r>
            <a:r>
              <a:rPr lang="en-US" sz="2000" b="0" dirty="0" err="1" smtClean="0">
                <a:solidFill>
                  <a:srgbClr val="C00000"/>
                </a:solidFill>
              </a:rPr>
              <a:t>ckt</a:t>
            </a:r>
            <a:r>
              <a:rPr lang="en-US" sz="2000" b="0" dirty="0" smtClean="0">
                <a:solidFill>
                  <a:srgbClr val="C00000"/>
                </a:solidFill>
              </a:rPr>
              <a:t>: All input-to-output paths have same delays</a:t>
            </a:r>
          </a:p>
          <a:p>
            <a:r>
              <a:rPr lang="en-US" sz="2000" b="0" dirty="0" smtClean="0">
                <a:solidFill>
                  <a:srgbClr val="C00000"/>
                </a:solidFill>
              </a:rPr>
              <a:t>Manually hand-crafted solution [</a:t>
            </a:r>
            <a:r>
              <a:rPr lang="en-US" sz="2000" b="0" dirty="0" err="1" smtClean="0">
                <a:solidFill>
                  <a:srgbClr val="C00000"/>
                </a:solidFill>
              </a:rPr>
              <a:t>Schaumont</a:t>
            </a:r>
            <a:r>
              <a:rPr lang="en-US" sz="2000" b="0" dirty="0" smtClean="0">
                <a:solidFill>
                  <a:srgbClr val="C00000"/>
                </a:solidFill>
              </a:rPr>
              <a:t> et al, DATE 2014]</a:t>
            </a:r>
          </a:p>
          <a:p>
            <a:endParaRPr lang="en-US" sz="2000" b="0" dirty="0">
              <a:solidFill>
                <a:srgbClr val="C00000"/>
              </a:solidFill>
            </a:endParaRPr>
          </a:p>
          <a:p>
            <a:r>
              <a:rPr lang="en-US" sz="2000" b="0" dirty="0" smtClean="0">
                <a:solidFill>
                  <a:srgbClr val="C00000"/>
                </a:solidFill>
              </a:rPr>
              <a:t>Verification problem: Is attack resilient </a:t>
            </a:r>
            <a:r>
              <a:rPr lang="en-US" sz="2000" b="0" dirty="0" err="1" smtClean="0">
                <a:solidFill>
                  <a:srgbClr val="C00000"/>
                </a:solidFill>
              </a:rPr>
              <a:t>ckt</a:t>
            </a:r>
            <a:r>
              <a:rPr lang="en-US" sz="2000" b="0" dirty="0" smtClean="0">
                <a:solidFill>
                  <a:srgbClr val="C00000"/>
                </a:solidFill>
              </a:rPr>
              <a:t> equivalent to original?</a:t>
            </a:r>
          </a:p>
        </p:txBody>
      </p:sp>
    </p:spTree>
    <p:extLst>
      <p:ext uri="{BB962C8B-B14F-4D97-AF65-F5344CB8AC3E}">
        <p14:creationId xmlns:p14="http://schemas.microsoft.com/office/powerpoint/2010/main" val="36878661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a:xfrm>
            <a:off x="-129862" y="152400"/>
            <a:ext cx="9296400" cy="762000"/>
          </a:xfrm>
        </p:spPr>
        <p:txBody>
          <a:bodyPr/>
          <a:lstStyle/>
          <a:p>
            <a:r>
              <a:rPr lang="en-US" altLang="ko-KR" sz="2800" dirty="0" smtClean="0">
                <a:solidFill>
                  <a:srgbClr val="C00000"/>
                </a:solidFill>
                <a:ea typeface="Gulim" pitchFamily="34" charset="-127"/>
              </a:rPr>
              <a:t>Synthesis of Attack Countermeasures</a:t>
            </a:r>
          </a:p>
        </p:txBody>
      </p:sp>
      <p:sp>
        <p:nvSpPr>
          <p:cNvPr id="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13</a:t>
            </a:fld>
            <a:endParaRPr lang="en-US" b="1" dirty="0"/>
          </a:p>
        </p:txBody>
      </p:sp>
      <p:pic>
        <p:nvPicPr>
          <p:cNvPr id="10" name="Picture 9"/>
          <p:cNvPicPr>
            <a:picLocks noChangeAspect="1"/>
          </p:cNvPicPr>
          <p:nvPr/>
        </p:nvPicPr>
        <p:blipFill>
          <a:blip r:embed="rId2"/>
          <a:stretch>
            <a:fillRect/>
          </a:stretch>
        </p:blipFill>
        <p:spPr>
          <a:xfrm>
            <a:off x="643610" y="1022520"/>
            <a:ext cx="6275458" cy="4206710"/>
          </a:xfrm>
          <a:prstGeom prst="rect">
            <a:avLst/>
          </a:prstGeom>
        </p:spPr>
      </p:pic>
      <p:sp>
        <p:nvSpPr>
          <p:cNvPr id="13" name="TextBox 12"/>
          <p:cNvSpPr txBox="1"/>
          <p:nvPr/>
        </p:nvSpPr>
        <p:spPr>
          <a:xfrm>
            <a:off x="76200" y="4769584"/>
            <a:ext cx="8991600" cy="1631216"/>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Given a </a:t>
            </a:r>
            <a:r>
              <a:rPr lang="en-US" sz="2000" b="0" dirty="0" err="1" smtClean="0">
                <a:solidFill>
                  <a:srgbClr val="C00000"/>
                </a:solidFill>
              </a:rPr>
              <a:t>ckt</a:t>
            </a:r>
            <a:r>
              <a:rPr lang="en-US" sz="2000" b="0" dirty="0" smtClean="0">
                <a:solidFill>
                  <a:srgbClr val="C00000"/>
                </a:solidFill>
              </a:rPr>
              <a:t> C, automatically synthesize a </a:t>
            </a:r>
            <a:r>
              <a:rPr lang="en-US" sz="2000" b="0" dirty="0" err="1" smtClean="0">
                <a:solidFill>
                  <a:srgbClr val="C00000"/>
                </a:solidFill>
              </a:rPr>
              <a:t>ckt</a:t>
            </a:r>
            <a:r>
              <a:rPr lang="en-US" sz="2000" b="0" dirty="0" smtClean="0">
                <a:solidFill>
                  <a:srgbClr val="C00000"/>
                </a:solidFill>
              </a:rPr>
              <a:t> C’ such that</a:t>
            </a:r>
          </a:p>
          <a:p>
            <a:r>
              <a:rPr lang="en-US" sz="2000" b="0" dirty="0">
                <a:solidFill>
                  <a:srgbClr val="C00000"/>
                </a:solidFill>
              </a:rPr>
              <a:t> </a:t>
            </a:r>
            <a:r>
              <a:rPr lang="en-US" sz="2000" b="0" dirty="0" smtClean="0">
                <a:solidFill>
                  <a:srgbClr val="C00000"/>
                </a:solidFill>
              </a:rPr>
              <a:t>  1. C’ is functionally equivalent to C [sematic constraint]</a:t>
            </a:r>
          </a:p>
          <a:p>
            <a:r>
              <a:rPr lang="en-US" sz="2000" b="0" dirty="0">
                <a:solidFill>
                  <a:srgbClr val="C00000"/>
                </a:solidFill>
              </a:rPr>
              <a:t> </a:t>
            </a:r>
            <a:r>
              <a:rPr lang="en-US" sz="2000" b="0" dirty="0" smtClean="0">
                <a:solidFill>
                  <a:srgbClr val="C00000"/>
                </a:solidFill>
              </a:rPr>
              <a:t>  2. All input-to-output paths in C’ have same length [syntactic constraint]</a:t>
            </a:r>
          </a:p>
          <a:p>
            <a:endParaRPr lang="en-US" sz="2000" b="0" dirty="0">
              <a:solidFill>
                <a:srgbClr val="C00000"/>
              </a:solidFill>
            </a:endParaRPr>
          </a:p>
          <a:p>
            <a:r>
              <a:rPr lang="en-US" sz="2000" b="0" dirty="0" smtClean="0">
                <a:solidFill>
                  <a:srgbClr val="C00000"/>
                </a:solidFill>
              </a:rPr>
              <a:t>Existing EDA tools cannot handle this synthesis problem</a:t>
            </a:r>
          </a:p>
        </p:txBody>
      </p:sp>
    </p:spTree>
    <p:extLst>
      <p:ext uri="{BB962C8B-B14F-4D97-AF65-F5344CB8AC3E}">
        <p14:creationId xmlns:p14="http://schemas.microsoft.com/office/powerpoint/2010/main" val="5248464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a:xfrm>
            <a:off x="-129862" y="152400"/>
            <a:ext cx="9296400" cy="762000"/>
          </a:xfrm>
        </p:spPr>
        <p:txBody>
          <a:bodyPr/>
          <a:lstStyle/>
          <a:p>
            <a:r>
              <a:rPr lang="en-US" altLang="ko-KR" sz="2800" dirty="0" err="1" smtClean="0">
                <a:solidFill>
                  <a:srgbClr val="C00000"/>
                </a:solidFill>
                <a:ea typeface="Gulim" pitchFamily="34" charset="-127"/>
              </a:rPr>
              <a:t>Autograder</a:t>
            </a:r>
            <a:r>
              <a:rPr lang="en-US" altLang="ko-KR" sz="2800" dirty="0">
                <a:solidFill>
                  <a:srgbClr val="C00000"/>
                </a:solidFill>
                <a:ea typeface="Gulim" pitchFamily="34" charset="-127"/>
              </a:rPr>
              <a:t>:</a:t>
            </a:r>
            <a:r>
              <a:rPr lang="en-US" altLang="ko-KR" sz="2800" dirty="0" smtClean="0">
                <a:solidFill>
                  <a:srgbClr val="C00000"/>
                </a:solidFill>
                <a:ea typeface="Gulim" pitchFamily="34" charset="-127"/>
              </a:rPr>
              <a:t> Feedback on Programming </a:t>
            </a:r>
            <a:r>
              <a:rPr lang="en-US" altLang="ko-KR" sz="2800" dirty="0" err="1" smtClean="0">
                <a:solidFill>
                  <a:srgbClr val="C00000"/>
                </a:solidFill>
                <a:ea typeface="Gulim" pitchFamily="34" charset="-127"/>
              </a:rPr>
              <a:t>Homeworks</a:t>
            </a:r>
            <a:r>
              <a:rPr lang="en-US" altLang="ko-KR" sz="2800" dirty="0" smtClean="0">
                <a:solidFill>
                  <a:srgbClr val="C00000"/>
                </a:solidFill>
                <a:ea typeface="Gulim" pitchFamily="34" charset="-127"/>
              </a:rPr>
              <a:t/>
            </a:r>
            <a:br>
              <a:rPr lang="en-US" altLang="ko-KR" sz="2800" dirty="0" smtClean="0">
                <a:solidFill>
                  <a:srgbClr val="C00000"/>
                </a:solidFill>
                <a:ea typeface="Gulim" pitchFamily="34" charset="-127"/>
              </a:rPr>
            </a:br>
            <a:r>
              <a:rPr lang="en-US" altLang="ko-KR" sz="2800" dirty="0">
                <a:solidFill>
                  <a:srgbClr val="C00000"/>
                </a:solidFill>
                <a:ea typeface="Gulim" pitchFamily="34" charset="-127"/>
              </a:rPr>
              <a:t>	</a:t>
            </a:r>
            <a:r>
              <a:rPr lang="en-US" altLang="ko-KR" sz="2800" dirty="0" smtClean="0">
                <a:solidFill>
                  <a:srgbClr val="C00000"/>
                </a:solidFill>
                <a:ea typeface="Gulim" pitchFamily="34" charset="-127"/>
              </a:rPr>
              <a:t>					</a:t>
            </a:r>
            <a:r>
              <a:rPr lang="en-US" altLang="ko-KR" sz="2000" dirty="0" smtClean="0">
                <a:solidFill>
                  <a:srgbClr val="C00000"/>
                </a:solidFill>
                <a:ea typeface="Gulim" pitchFamily="34" charset="-127"/>
              </a:rPr>
              <a:t>Singh et al (PLDI 2013)</a:t>
            </a:r>
            <a:endParaRPr lang="en-US" altLang="ko-KR" sz="2800" dirty="0" smtClean="0">
              <a:solidFill>
                <a:srgbClr val="C00000"/>
              </a:solidFill>
              <a:ea typeface="Gulim" pitchFamily="34" charset="-127"/>
            </a:endParaRPr>
          </a:p>
        </p:txBody>
      </p:sp>
      <p:pic>
        <p:nvPicPr>
          <p:cNvPr id="4" name="Picture 3"/>
          <p:cNvPicPr>
            <a:picLocks noChangeAspect="1"/>
          </p:cNvPicPr>
          <p:nvPr/>
        </p:nvPicPr>
        <p:blipFill>
          <a:blip r:embed="rId2" cstate="print"/>
          <a:stretch>
            <a:fillRect/>
          </a:stretch>
        </p:blipFill>
        <p:spPr>
          <a:xfrm>
            <a:off x="0" y="1066800"/>
            <a:ext cx="4827114" cy="2667000"/>
          </a:xfrm>
          <a:prstGeom prst="rect">
            <a:avLst/>
          </a:prstGeom>
        </p:spPr>
      </p:pic>
      <p:pic>
        <p:nvPicPr>
          <p:cNvPr id="5" name="Picture 4"/>
          <p:cNvPicPr>
            <a:picLocks noChangeAspect="1"/>
          </p:cNvPicPr>
          <p:nvPr/>
        </p:nvPicPr>
        <p:blipFill>
          <a:blip r:embed="rId3" cstate="print"/>
          <a:stretch>
            <a:fillRect/>
          </a:stretch>
        </p:blipFill>
        <p:spPr>
          <a:xfrm>
            <a:off x="3556680" y="3810000"/>
            <a:ext cx="5587320" cy="2649733"/>
          </a:xfrm>
          <a:prstGeom prst="rect">
            <a:avLst/>
          </a:prstGeom>
        </p:spPr>
      </p:pic>
      <p:sp>
        <p:nvSpPr>
          <p:cNvPr id="6" name="TextBox 5"/>
          <p:cNvSpPr txBox="1"/>
          <p:nvPr/>
        </p:nvSpPr>
        <p:spPr>
          <a:xfrm>
            <a:off x="5105400" y="1524000"/>
            <a:ext cx="3852201" cy="1015663"/>
          </a:xfrm>
          <a:prstGeom prst="rect">
            <a:avLst/>
          </a:prstGeom>
          <a:noFill/>
        </p:spPr>
        <p:txBody>
          <a:bodyPr wrap="square" rtlCol="0">
            <a:spAutoFit/>
          </a:bodyPr>
          <a:lstStyle/>
          <a:p>
            <a:r>
              <a:rPr lang="en-US" sz="2000" b="0" dirty="0" smtClean="0">
                <a:solidFill>
                  <a:srgbClr val="336600"/>
                </a:solidFill>
                <a:cs typeface="Segoe UI Light" panose="020B0502040204020203" pitchFamily="34" charset="0"/>
              </a:rPr>
              <a:t>Student Solution P</a:t>
            </a:r>
          </a:p>
          <a:p>
            <a:r>
              <a:rPr lang="en-US" sz="2000" b="0" dirty="0" smtClean="0">
                <a:solidFill>
                  <a:srgbClr val="336600"/>
                </a:solidFill>
                <a:cs typeface="Segoe UI Light" panose="020B0502040204020203" pitchFamily="34" charset="0"/>
              </a:rPr>
              <a:t>+ Reference Solution R</a:t>
            </a:r>
          </a:p>
          <a:p>
            <a:r>
              <a:rPr lang="en-US" sz="2000" b="0" dirty="0" smtClean="0">
                <a:solidFill>
                  <a:srgbClr val="336600"/>
                </a:solidFill>
                <a:cs typeface="Segoe UI Light" panose="020B0502040204020203" pitchFamily="34" charset="0"/>
              </a:rPr>
              <a:t>+ Error Model</a:t>
            </a:r>
            <a:endParaRPr lang="en-US" sz="2000" b="0" dirty="0">
              <a:solidFill>
                <a:srgbClr val="336600"/>
              </a:solidFill>
              <a:cs typeface="Segoe UI Light" panose="020B0502040204020203" pitchFamily="34" charset="0"/>
            </a:endParaRPr>
          </a:p>
        </p:txBody>
      </p:sp>
      <p:sp>
        <p:nvSpPr>
          <p:cNvPr id="7" name="Down Arrow 6"/>
          <p:cNvSpPr/>
          <p:nvPr/>
        </p:nvSpPr>
        <p:spPr bwMode="auto">
          <a:xfrm>
            <a:off x="5943600" y="2895600"/>
            <a:ext cx="457200" cy="685800"/>
          </a:xfrm>
          <a:prstGeom prst="downArrow">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
        <p:nvSpPr>
          <p:cNvPr id="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14</a:t>
            </a:fld>
            <a:endParaRPr lang="en-US" b="1" dirty="0"/>
          </a:p>
        </p:txBody>
      </p:sp>
      <p:sp>
        <p:nvSpPr>
          <p:cNvPr id="9" name="TextBox 8"/>
          <p:cNvSpPr txBox="1"/>
          <p:nvPr/>
        </p:nvSpPr>
        <p:spPr>
          <a:xfrm>
            <a:off x="99777" y="5171978"/>
            <a:ext cx="3664074" cy="707886"/>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Find min no of edits to P so as to make it equivalent to R</a:t>
            </a:r>
          </a:p>
        </p:txBody>
      </p:sp>
    </p:spTree>
    <p:extLst>
      <p:ext uri="{BB962C8B-B14F-4D97-AF65-F5344CB8AC3E}">
        <p14:creationId xmlns:p14="http://schemas.microsoft.com/office/powerpoint/2010/main" val="1248471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0" y="166688"/>
            <a:ext cx="8972550" cy="1096962"/>
          </a:xfrm>
        </p:spPr>
        <p:txBody>
          <a:bodyPr/>
          <a:lstStyle/>
          <a:p>
            <a:r>
              <a:rPr lang="en-US" sz="2800" dirty="0" smtClean="0">
                <a:solidFill>
                  <a:srgbClr val="C00000"/>
                </a:solidFill>
              </a:rPr>
              <a:t>Automatic Invariant Generation</a:t>
            </a:r>
            <a:endParaRPr lang="en-US" sz="2800" dirty="0">
              <a:solidFill>
                <a:srgbClr val="C00000"/>
              </a:solidFill>
            </a:endParaRPr>
          </a:p>
        </p:txBody>
      </p:sp>
      <p:sp>
        <p:nvSpPr>
          <p:cNvPr id="40" name="Freeform 39"/>
          <p:cNvSpPr/>
          <p:nvPr/>
        </p:nvSpPr>
        <p:spPr>
          <a:xfrm>
            <a:off x="2797316" y="-865818"/>
            <a:ext cx="3653452" cy="6797260"/>
          </a:xfrm>
          <a:custGeom>
            <a:avLst/>
            <a:gdLst>
              <a:gd name="connsiteX0" fmla="*/ 204384 w 3653452"/>
              <a:gd name="connsiteY0" fmla="*/ 6118447 h 6797260"/>
              <a:gd name="connsiteX1" fmla="*/ 377559 w 3653452"/>
              <a:gd name="connsiteY1" fmla="*/ 6233890 h 6797260"/>
              <a:gd name="connsiteX2" fmla="*/ 3653452 w 3653452"/>
              <a:gd name="connsiteY2" fmla="*/ 0 h 6797260"/>
            </a:gdLst>
            <a:ahLst/>
            <a:cxnLst>
              <a:cxn ang="0">
                <a:pos x="connsiteX0" y="connsiteY0"/>
              </a:cxn>
              <a:cxn ang="0">
                <a:pos x="connsiteX1" y="connsiteY1"/>
              </a:cxn>
              <a:cxn ang="0">
                <a:pos x="connsiteX2" y="connsiteY2"/>
              </a:cxn>
            </a:cxnLst>
            <a:rect l="l" t="t" r="r" b="b"/>
            <a:pathLst>
              <a:path w="3653452" h="6797260">
                <a:moveTo>
                  <a:pt x="204384" y="6118447"/>
                </a:moveTo>
                <a:cubicBezTo>
                  <a:pt x="3549" y="6686039"/>
                  <a:pt x="-197286" y="7253631"/>
                  <a:pt x="377559" y="6233890"/>
                </a:cubicBezTo>
                <a:cubicBezTo>
                  <a:pt x="952404" y="5214149"/>
                  <a:pt x="3653452" y="0"/>
                  <a:pt x="3653452" y="0"/>
                </a:cubicBezTo>
              </a:path>
            </a:pathLst>
          </a:custGeom>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nsolas" pitchFamily="49" charset="0"/>
            </a:endParaRPr>
          </a:p>
        </p:txBody>
      </p:sp>
      <p:sp>
        <p:nvSpPr>
          <p:cNvPr id="50" name="TextBox 49"/>
          <p:cNvSpPr txBox="1"/>
          <p:nvPr/>
        </p:nvSpPr>
        <p:spPr>
          <a:xfrm>
            <a:off x="838200" y="1447800"/>
            <a:ext cx="3810000" cy="4247317"/>
          </a:xfrm>
          <a:prstGeom prst="rect">
            <a:avLst/>
          </a:prstGeom>
          <a:noFill/>
          <a:ln>
            <a:solidFill>
              <a:schemeClr val="tx1"/>
            </a:solidFill>
          </a:ln>
        </p:spPr>
        <p:txBody>
          <a:bodyPr wrap="square" rtlCol="0">
            <a:spAutoFit/>
          </a:bodyPr>
          <a:lstStyle/>
          <a:p>
            <a:r>
              <a:rPr lang="en-US" sz="1800" b="0" dirty="0" err="1" smtClean="0">
                <a:solidFill>
                  <a:srgbClr val="003300"/>
                </a:solidFill>
              </a:rPr>
              <a:t>SelectionSort</a:t>
            </a:r>
            <a:r>
              <a:rPr lang="en-US" sz="1800" b="0" dirty="0">
                <a:solidFill>
                  <a:srgbClr val="003300"/>
                </a:solidFill>
              </a:rPr>
              <a:t>(</a:t>
            </a:r>
            <a:r>
              <a:rPr lang="en-US" sz="1800" b="0" dirty="0" err="1">
                <a:solidFill>
                  <a:srgbClr val="003300"/>
                </a:solidFill>
              </a:rPr>
              <a:t>int</a:t>
            </a:r>
            <a:r>
              <a:rPr lang="en-US" sz="1800" b="0" dirty="0">
                <a:solidFill>
                  <a:srgbClr val="003300"/>
                </a:solidFill>
              </a:rPr>
              <a:t> A[],n) {</a:t>
            </a:r>
          </a:p>
          <a:p>
            <a:r>
              <a:rPr lang="en-US" sz="1800" b="0" dirty="0" smtClean="0">
                <a:solidFill>
                  <a:srgbClr val="003300"/>
                </a:solidFill>
              </a:rPr>
              <a:t>  </a:t>
            </a:r>
            <a:r>
              <a:rPr lang="en-US" sz="1800" b="0" dirty="0" err="1" smtClean="0">
                <a:solidFill>
                  <a:srgbClr val="003300"/>
                </a:solidFill>
              </a:rPr>
              <a:t>i</a:t>
            </a:r>
            <a:r>
              <a:rPr lang="en-US" sz="1800" b="0" dirty="0" smtClean="0">
                <a:solidFill>
                  <a:srgbClr val="003300"/>
                </a:solidFill>
              </a:rPr>
              <a:t> := 0</a:t>
            </a:r>
            <a:r>
              <a:rPr lang="en-US" sz="1800" b="0" dirty="0">
                <a:solidFill>
                  <a:srgbClr val="003300"/>
                </a:solidFill>
              </a:rPr>
              <a:t>;</a:t>
            </a:r>
          </a:p>
          <a:p>
            <a:r>
              <a:rPr lang="en-US" sz="1800" b="0" dirty="0" smtClean="0">
                <a:solidFill>
                  <a:srgbClr val="003300"/>
                </a:solidFill>
              </a:rPr>
              <a:t>  while(</a:t>
            </a:r>
            <a:r>
              <a:rPr lang="en-US" sz="1800" b="0" dirty="0" err="1" smtClean="0">
                <a:solidFill>
                  <a:srgbClr val="003300"/>
                </a:solidFill>
              </a:rPr>
              <a:t>i</a:t>
            </a:r>
            <a:r>
              <a:rPr lang="en-US" sz="1800" b="0" dirty="0" smtClean="0">
                <a:solidFill>
                  <a:srgbClr val="003300"/>
                </a:solidFill>
              </a:rPr>
              <a:t> &lt; n</a:t>
            </a:r>
            <a:r>
              <a:rPr lang="en-US" sz="1800" b="0" dirty="0">
                <a:solidFill>
                  <a:srgbClr val="003300"/>
                </a:solidFill>
              </a:rPr>
              <a:t>−1) {</a:t>
            </a:r>
          </a:p>
          <a:p>
            <a:r>
              <a:rPr lang="en-US" sz="1800" b="0" dirty="0">
                <a:solidFill>
                  <a:srgbClr val="003300"/>
                </a:solidFill>
              </a:rPr>
              <a:t>  </a:t>
            </a:r>
            <a:r>
              <a:rPr lang="en-US" sz="1800" b="0" dirty="0" smtClean="0">
                <a:solidFill>
                  <a:srgbClr val="003300"/>
                </a:solidFill>
              </a:rPr>
              <a:t>  v </a:t>
            </a:r>
            <a:r>
              <a:rPr lang="en-US" sz="1800" b="0" dirty="0">
                <a:solidFill>
                  <a:srgbClr val="003300"/>
                </a:solidFill>
              </a:rPr>
              <a:t>:</a:t>
            </a:r>
            <a:r>
              <a:rPr lang="en-US" sz="1800" b="0" dirty="0" smtClean="0">
                <a:solidFill>
                  <a:srgbClr val="003300"/>
                </a:solidFill>
              </a:rPr>
              <a:t>= </a:t>
            </a:r>
            <a:r>
              <a:rPr lang="en-US" sz="1800" b="0" dirty="0" err="1" smtClean="0">
                <a:solidFill>
                  <a:srgbClr val="003300"/>
                </a:solidFill>
              </a:rPr>
              <a:t>i</a:t>
            </a:r>
            <a:r>
              <a:rPr lang="en-US" sz="1800" b="0" dirty="0" smtClean="0">
                <a:solidFill>
                  <a:srgbClr val="003300"/>
                </a:solidFill>
              </a:rPr>
              <a:t>;</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a:t>
            </a:r>
            <a:r>
              <a:rPr lang="en-US" sz="1800" b="0" dirty="0">
                <a:solidFill>
                  <a:srgbClr val="003300"/>
                </a:solidFill>
              </a:rPr>
              <a:t>j</a:t>
            </a:r>
            <a:r>
              <a:rPr lang="en-US" sz="1800" b="0" dirty="0" smtClean="0">
                <a:solidFill>
                  <a:srgbClr val="003300"/>
                </a:solidFill>
              </a:rPr>
              <a:t> </a:t>
            </a:r>
            <a:r>
              <a:rPr lang="en-US" sz="1800" b="0" dirty="0">
                <a:solidFill>
                  <a:srgbClr val="003300"/>
                </a:solidFill>
              </a:rPr>
              <a:t>:</a:t>
            </a:r>
            <a:r>
              <a:rPr lang="en-US" sz="1800" b="0" dirty="0" smtClean="0">
                <a:solidFill>
                  <a:srgbClr val="003300"/>
                </a:solidFill>
              </a:rPr>
              <a:t>= </a:t>
            </a:r>
            <a:r>
              <a:rPr lang="en-US" sz="1800" b="0" dirty="0" err="1" smtClean="0">
                <a:solidFill>
                  <a:srgbClr val="003300"/>
                </a:solidFill>
              </a:rPr>
              <a:t>i</a:t>
            </a:r>
            <a:r>
              <a:rPr lang="en-US" sz="1800" b="0" dirty="0" smtClean="0">
                <a:solidFill>
                  <a:srgbClr val="003300"/>
                </a:solidFill>
              </a:rPr>
              <a:t> + 1</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while (</a:t>
            </a:r>
            <a:r>
              <a:rPr lang="en-US" sz="1800" b="0" dirty="0">
                <a:solidFill>
                  <a:srgbClr val="003300"/>
                </a:solidFill>
              </a:rPr>
              <a:t>j</a:t>
            </a:r>
            <a:r>
              <a:rPr lang="en-US" sz="1800" b="0" dirty="0" smtClean="0">
                <a:solidFill>
                  <a:srgbClr val="003300"/>
                </a:solidFill>
              </a:rPr>
              <a:t> &lt; n</a:t>
            </a:r>
            <a:r>
              <a:rPr lang="en-US" sz="1800" b="0" dirty="0">
                <a:solidFill>
                  <a:srgbClr val="003300"/>
                </a:solidFill>
              </a:rPr>
              <a:t>) {</a:t>
            </a:r>
          </a:p>
          <a:p>
            <a:r>
              <a:rPr lang="en-US" sz="1800" b="0" dirty="0">
                <a:solidFill>
                  <a:srgbClr val="003300"/>
                </a:solidFill>
              </a:rPr>
              <a:t>    </a:t>
            </a:r>
            <a:r>
              <a:rPr lang="en-US" sz="1800" b="0" dirty="0" smtClean="0">
                <a:solidFill>
                  <a:srgbClr val="003300"/>
                </a:solidFill>
              </a:rPr>
              <a:t>  if </a:t>
            </a:r>
            <a:r>
              <a:rPr lang="en-US" sz="1800" b="0" dirty="0">
                <a:solidFill>
                  <a:srgbClr val="003300"/>
                </a:solidFill>
              </a:rPr>
              <a:t>(</a:t>
            </a:r>
            <a:r>
              <a:rPr lang="en-US" sz="1800" b="0" dirty="0" smtClean="0">
                <a:solidFill>
                  <a:srgbClr val="003300"/>
                </a:solidFill>
              </a:rPr>
              <a:t>A[</a:t>
            </a:r>
            <a:r>
              <a:rPr lang="en-US" sz="1800" b="0" dirty="0">
                <a:solidFill>
                  <a:srgbClr val="003300"/>
                </a:solidFill>
              </a:rPr>
              <a:t>j</a:t>
            </a:r>
            <a:r>
              <a:rPr lang="en-US" sz="1800" b="0" dirty="0" smtClean="0">
                <a:solidFill>
                  <a:srgbClr val="003300"/>
                </a:solidFill>
              </a:rPr>
              <a:t>]&lt;A[v])</a:t>
            </a:r>
          </a:p>
          <a:p>
            <a:r>
              <a:rPr lang="en-US" sz="1800" b="0" dirty="0">
                <a:solidFill>
                  <a:srgbClr val="003300"/>
                </a:solidFill>
              </a:rPr>
              <a:t> </a:t>
            </a:r>
            <a:r>
              <a:rPr lang="en-US" sz="1800" b="0" dirty="0" smtClean="0">
                <a:solidFill>
                  <a:srgbClr val="003300"/>
                </a:solidFill>
              </a:rPr>
              <a:t>       v </a:t>
            </a:r>
            <a:r>
              <a:rPr lang="en-US" sz="1800" b="0" dirty="0">
                <a:solidFill>
                  <a:srgbClr val="003300"/>
                </a:solidFill>
              </a:rPr>
              <a:t>:</a:t>
            </a:r>
            <a:r>
              <a:rPr lang="en-US" sz="1800" b="0" dirty="0" smtClean="0">
                <a:solidFill>
                  <a:srgbClr val="003300"/>
                </a:solidFill>
              </a:rPr>
              <a:t>= </a:t>
            </a:r>
            <a:r>
              <a:rPr lang="en-US" sz="1800" b="0" dirty="0">
                <a:solidFill>
                  <a:srgbClr val="003300"/>
                </a:solidFill>
              </a:rPr>
              <a:t>j</a:t>
            </a:r>
            <a:r>
              <a:rPr lang="en-US" sz="1800" b="0" dirty="0" smtClean="0">
                <a:solidFill>
                  <a:srgbClr val="003300"/>
                </a:solidFill>
              </a:rPr>
              <a:t> </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a:t>
            </a:r>
            <a:r>
              <a:rPr lang="en-US" sz="1800" b="0" dirty="0">
                <a:solidFill>
                  <a:srgbClr val="003300"/>
                </a:solidFill>
              </a:rPr>
              <a:t>j</a:t>
            </a:r>
            <a:r>
              <a:rPr lang="en-US" sz="1800" b="0" dirty="0" smtClean="0">
                <a:solidFill>
                  <a:srgbClr val="003300"/>
                </a:solidFill>
              </a:rPr>
              <a:t>++;</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swap(A[</a:t>
            </a:r>
            <a:r>
              <a:rPr lang="en-US" sz="1800" b="0" dirty="0" err="1" smtClean="0">
                <a:solidFill>
                  <a:srgbClr val="003300"/>
                </a:solidFill>
              </a:rPr>
              <a:t>i</a:t>
            </a:r>
            <a:r>
              <a:rPr lang="en-US" sz="1800" b="0" dirty="0" smtClean="0">
                <a:solidFill>
                  <a:srgbClr val="003300"/>
                </a:solidFill>
              </a:rPr>
              <a:t>], A[v]);</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a:t>
            </a:r>
            <a:r>
              <a:rPr lang="en-US" sz="1800" b="0" dirty="0" err="1" smtClean="0">
                <a:solidFill>
                  <a:srgbClr val="003300"/>
                </a:solidFill>
              </a:rPr>
              <a:t>i</a:t>
            </a:r>
            <a:r>
              <a:rPr lang="en-US" sz="1800" b="0" dirty="0" smtClean="0">
                <a:solidFill>
                  <a:srgbClr val="003300"/>
                </a:solidFill>
              </a:rPr>
              <a:t>++;</a:t>
            </a:r>
            <a:endParaRPr lang="en-US" sz="1800" b="0" dirty="0">
              <a:solidFill>
                <a:srgbClr val="003300"/>
              </a:solidFill>
            </a:endParaRPr>
          </a:p>
          <a:p>
            <a:r>
              <a:rPr lang="en-US" sz="1800" b="0" dirty="0" smtClean="0">
                <a:solidFill>
                  <a:srgbClr val="003300"/>
                </a:solidFill>
              </a:rPr>
              <a:t>  }</a:t>
            </a:r>
            <a:endParaRPr lang="en-US" sz="1800" b="0" dirty="0">
              <a:solidFill>
                <a:srgbClr val="003300"/>
              </a:solidFill>
            </a:endParaRPr>
          </a:p>
          <a:p>
            <a:r>
              <a:rPr lang="en-US" sz="1800" b="0" dirty="0" smtClean="0">
                <a:solidFill>
                  <a:srgbClr val="003300"/>
                </a:solidFill>
              </a:rPr>
              <a:t>  return </a:t>
            </a:r>
            <a:r>
              <a:rPr lang="en-US" sz="1800" b="0" dirty="0">
                <a:solidFill>
                  <a:srgbClr val="003300"/>
                </a:solidFill>
              </a:rPr>
              <a:t>A;</a:t>
            </a:r>
          </a:p>
          <a:p>
            <a:r>
              <a:rPr lang="en-US" sz="1800" b="0" dirty="0" smtClean="0">
                <a:solidFill>
                  <a:srgbClr val="003300"/>
                </a:solidFill>
              </a:rPr>
              <a:t>}</a:t>
            </a:r>
          </a:p>
        </p:txBody>
      </p:sp>
      <p:sp>
        <p:nvSpPr>
          <p:cNvPr id="58" name="Rectangle 57"/>
          <p:cNvSpPr/>
          <p:nvPr/>
        </p:nvSpPr>
        <p:spPr>
          <a:xfrm>
            <a:off x="609600" y="5867400"/>
            <a:ext cx="4038600" cy="369332"/>
          </a:xfrm>
          <a:prstGeom prst="rect">
            <a:avLst/>
          </a:prstGeom>
          <a:ln>
            <a:solidFill>
              <a:schemeClr val="tx1"/>
            </a:solidFill>
          </a:ln>
        </p:spPr>
        <p:txBody>
          <a:bodyPr wrap="square">
            <a:spAutoFit/>
          </a:bodyPr>
          <a:lstStyle/>
          <a:p>
            <a:r>
              <a:rPr lang="en-US" sz="1800" b="0" dirty="0">
                <a:solidFill>
                  <a:srgbClr val="003300"/>
                </a:solidFill>
              </a:rPr>
              <a:t>post:  </a:t>
            </a:r>
            <a:r>
              <a:rPr lang="cs-CZ" sz="1800" b="0" dirty="0">
                <a:solidFill>
                  <a:srgbClr val="003300"/>
                </a:solidFill>
              </a:rPr>
              <a:t>∀k : 0 ≤k&lt;n ⇒ A[k]≤A[k + 1]  </a:t>
            </a:r>
            <a:endParaRPr lang="en-US" sz="1800" b="0" dirty="0">
              <a:solidFill>
                <a:srgbClr val="003300"/>
              </a:solidFill>
            </a:endParaRPr>
          </a:p>
        </p:txBody>
      </p:sp>
      <p:sp>
        <p:nvSpPr>
          <p:cNvPr id="7" name="Rectangular Callout 6"/>
          <p:cNvSpPr/>
          <p:nvPr/>
        </p:nvSpPr>
        <p:spPr bwMode="auto">
          <a:xfrm>
            <a:off x="4800600" y="1600200"/>
            <a:ext cx="2133600" cy="571500"/>
          </a:xfrm>
          <a:prstGeom prst="wedgeRectCallout">
            <a:avLst>
              <a:gd name="adj1" fmla="val -146193"/>
              <a:gd name="adj2" fmla="val 68875"/>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800" b="0" dirty="0" smtClean="0">
                <a:solidFill>
                  <a:srgbClr val="002060"/>
                </a:solidFill>
              </a:rPr>
              <a:t>Invariant: ?</a:t>
            </a:r>
          </a:p>
        </p:txBody>
      </p:sp>
      <p:sp>
        <p:nvSpPr>
          <p:cNvPr id="8" name="Rectangular Callout 7"/>
          <p:cNvSpPr/>
          <p:nvPr/>
        </p:nvSpPr>
        <p:spPr bwMode="auto">
          <a:xfrm>
            <a:off x="5181600" y="3200400"/>
            <a:ext cx="1981200" cy="533400"/>
          </a:xfrm>
          <a:prstGeom prst="wedgeRectCallout">
            <a:avLst>
              <a:gd name="adj1" fmla="val -173293"/>
              <a:gd name="adj2" fmla="val -82724"/>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cs-CZ" sz="1800" b="0" dirty="0" smtClean="0">
                <a:solidFill>
                  <a:srgbClr val="002060"/>
                </a:solidFill>
              </a:rPr>
              <a:t>Invariant: ?</a:t>
            </a:r>
          </a:p>
        </p:txBody>
      </p:sp>
      <p:sp>
        <p:nvSpPr>
          <p:cNvPr id="9"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15</a:t>
            </a:fld>
            <a:endParaRPr lang="en-US" b="1" dirty="0"/>
          </a:p>
        </p:txBody>
      </p:sp>
    </p:spTree>
    <p:extLst>
      <p:ext uri="{BB962C8B-B14F-4D97-AF65-F5344CB8AC3E}">
        <p14:creationId xmlns:p14="http://schemas.microsoft.com/office/powerpoint/2010/main" val="2142949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48200" y="2438400"/>
            <a:ext cx="3810000" cy="2895600"/>
            <a:chOff x="4648200" y="2438400"/>
            <a:chExt cx="3810000" cy="2895600"/>
          </a:xfrm>
        </p:grpSpPr>
        <p:sp>
          <p:nvSpPr>
            <p:cNvPr id="14" name="Down Arrow 13"/>
            <p:cNvSpPr/>
            <p:nvPr/>
          </p:nvSpPr>
          <p:spPr bwMode="auto">
            <a:xfrm>
              <a:off x="7543800" y="2438400"/>
              <a:ext cx="304800" cy="2362200"/>
            </a:xfrm>
            <a:prstGeom prst="downArrow">
              <a:avLst/>
            </a:prstGeom>
            <a:solidFill>
              <a:schemeClr val="tx1">
                <a:lumMod val="75000"/>
                <a:lumOff val="2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nsolas" pitchFamily="49" charset="0"/>
              </a:endParaRPr>
            </a:p>
          </p:txBody>
        </p:sp>
        <p:sp>
          <p:nvSpPr>
            <p:cNvPr id="12" name="Rounded Rectangle 11"/>
            <p:cNvSpPr/>
            <p:nvPr/>
          </p:nvSpPr>
          <p:spPr bwMode="auto">
            <a:xfrm>
              <a:off x="5486400" y="4800600"/>
              <a:ext cx="2971800" cy="533400"/>
            </a:xfrm>
            <a:prstGeom prst="roundRect">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i="0" u="none" strike="noStrike" cap="none" normalizeH="0" baseline="0" dirty="0" smtClean="0">
                  <a:ln>
                    <a:noFill/>
                  </a:ln>
                  <a:solidFill>
                    <a:srgbClr val="002060"/>
                  </a:solidFill>
                  <a:effectLst/>
                  <a:latin typeface="Consolas" pitchFamily="49" charset="0"/>
                </a:rPr>
                <a:t>Constraint solver</a:t>
              </a:r>
            </a:p>
          </p:txBody>
        </p:sp>
        <p:sp>
          <p:nvSpPr>
            <p:cNvPr id="13" name="Down Arrow 12"/>
            <p:cNvSpPr/>
            <p:nvPr/>
          </p:nvSpPr>
          <p:spPr bwMode="auto">
            <a:xfrm>
              <a:off x="6477000" y="3733800"/>
              <a:ext cx="381000" cy="1066800"/>
            </a:xfrm>
            <a:prstGeom prst="downArrow">
              <a:avLst/>
            </a:prstGeom>
            <a:solidFill>
              <a:schemeClr val="tx1">
                <a:lumMod val="75000"/>
                <a:lumOff val="2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nsolas" pitchFamily="49" charset="0"/>
              </a:endParaRPr>
            </a:p>
          </p:txBody>
        </p:sp>
        <p:sp>
          <p:nvSpPr>
            <p:cNvPr id="15" name="Down Arrow 14"/>
            <p:cNvSpPr/>
            <p:nvPr/>
          </p:nvSpPr>
          <p:spPr bwMode="auto">
            <a:xfrm rot="16200000">
              <a:off x="4876800" y="4648200"/>
              <a:ext cx="381000" cy="838200"/>
            </a:xfrm>
            <a:prstGeom prst="downArrow">
              <a:avLst/>
            </a:prstGeom>
            <a:solidFill>
              <a:schemeClr val="tx1">
                <a:lumMod val="75000"/>
                <a:lumOff val="2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nsolas" pitchFamily="49" charset="0"/>
              </a:endParaRPr>
            </a:p>
          </p:txBody>
        </p:sp>
      </p:grpSp>
      <p:sp>
        <p:nvSpPr>
          <p:cNvPr id="2" name="Title 1"/>
          <p:cNvSpPr>
            <a:spLocks noGrp="1"/>
          </p:cNvSpPr>
          <p:nvPr>
            <p:ph type="title"/>
          </p:nvPr>
        </p:nvSpPr>
        <p:spPr>
          <a:xfrm>
            <a:off x="171450" y="166688"/>
            <a:ext cx="8972550" cy="1096962"/>
          </a:xfrm>
        </p:spPr>
        <p:txBody>
          <a:bodyPr/>
          <a:lstStyle/>
          <a:p>
            <a:r>
              <a:rPr lang="en-US" sz="2800" dirty="0" smtClean="0">
                <a:solidFill>
                  <a:srgbClr val="C00000"/>
                </a:solidFill>
              </a:rPr>
              <a:t>Template-based Automatic Invariant Generation</a:t>
            </a:r>
            <a:endParaRPr lang="en-US" sz="2800" dirty="0">
              <a:solidFill>
                <a:srgbClr val="C00000"/>
              </a:solidFill>
            </a:endParaRPr>
          </a:p>
        </p:txBody>
      </p:sp>
      <p:sp>
        <p:nvSpPr>
          <p:cNvPr id="50" name="TextBox 49"/>
          <p:cNvSpPr txBox="1"/>
          <p:nvPr/>
        </p:nvSpPr>
        <p:spPr>
          <a:xfrm>
            <a:off x="838200" y="1447800"/>
            <a:ext cx="3810000" cy="4247317"/>
          </a:xfrm>
          <a:prstGeom prst="rect">
            <a:avLst/>
          </a:prstGeom>
          <a:noFill/>
          <a:ln>
            <a:solidFill>
              <a:schemeClr val="tx1"/>
            </a:solidFill>
          </a:ln>
        </p:spPr>
        <p:txBody>
          <a:bodyPr wrap="square" rtlCol="0">
            <a:spAutoFit/>
          </a:bodyPr>
          <a:lstStyle/>
          <a:p>
            <a:r>
              <a:rPr lang="en-US" sz="1800" b="0" dirty="0" err="1" smtClean="0">
                <a:solidFill>
                  <a:srgbClr val="003300"/>
                </a:solidFill>
              </a:rPr>
              <a:t>SelectionSort</a:t>
            </a:r>
            <a:r>
              <a:rPr lang="en-US" sz="1800" b="0" dirty="0">
                <a:solidFill>
                  <a:srgbClr val="003300"/>
                </a:solidFill>
              </a:rPr>
              <a:t>(</a:t>
            </a:r>
            <a:r>
              <a:rPr lang="en-US" sz="1800" b="0" dirty="0" err="1">
                <a:solidFill>
                  <a:srgbClr val="003300"/>
                </a:solidFill>
              </a:rPr>
              <a:t>int</a:t>
            </a:r>
            <a:r>
              <a:rPr lang="en-US" sz="1800" b="0" dirty="0">
                <a:solidFill>
                  <a:srgbClr val="003300"/>
                </a:solidFill>
              </a:rPr>
              <a:t> A[],n) {</a:t>
            </a:r>
          </a:p>
          <a:p>
            <a:r>
              <a:rPr lang="en-US" sz="1800" b="0" dirty="0" smtClean="0">
                <a:solidFill>
                  <a:srgbClr val="003300"/>
                </a:solidFill>
              </a:rPr>
              <a:t>  </a:t>
            </a:r>
            <a:r>
              <a:rPr lang="en-US" sz="1800" b="0" dirty="0" err="1" smtClean="0">
                <a:solidFill>
                  <a:srgbClr val="003300"/>
                </a:solidFill>
              </a:rPr>
              <a:t>i</a:t>
            </a:r>
            <a:r>
              <a:rPr lang="en-US" sz="1800" b="0" dirty="0" smtClean="0">
                <a:solidFill>
                  <a:srgbClr val="003300"/>
                </a:solidFill>
              </a:rPr>
              <a:t> </a:t>
            </a:r>
            <a:r>
              <a:rPr lang="en-US" sz="1800" b="0" dirty="0">
                <a:solidFill>
                  <a:srgbClr val="003300"/>
                </a:solidFill>
              </a:rPr>
              <a:t>:=0;</a:t>
            </a:r>
          </a:p>
          <a:p>
            <a:r>
              <a:rPr lang="en-US" sz="1800" b="0" dirty="0" smtClean="0">
                <a:solidFill>
                  <a:srgbClr val="003300"/>
                </a:solidFill>
              </a:rPr>
              <a:t>  while(</a:t>
            </a:r>
            <a:r>
              <a:rPr lang="en-US" sz="1800" b="0" dirty="0" err="1" smtClean="0">
                <a:solidFill>
                  <a:srgbClr val="003300"/>
                </a:solidFill>
              </a:rPr>
              <a:t>i</a:t>
            </a:r>
            <a:r>
              <a:rPr lang="en-US" sz="1800" b="0" dirty="0" smtClean="0">
                <a:solidFill>
                  <a:srgbClr val="003300"/>
                </a:solidFill>
              </a:rPr>
              <a:t> &lt; n</a:t>
            </a:r>
            <a:r>
              <a:rPr lang="en-US" sz="1800" b="0" dirty="0">
                <a:solidFill>
                  <a:srgbClr val="003300"/>
                </a:solidFill>
              </a:rPr>
              <a:t>−1) {</a:t>
            </a:r>
          </a:p>
          <a:p>
            <a:r>
              <a:rPr lang="en-US" sz="1800" b="0" dirty="0">
                <a:solidFill>
                  <a:srgbClr val="003300"/>
                </a:solidFill>
              </a:rPr>
              <a:t>  </a:t>
            </a:r>
            <a:r>
              <a:rPr lang="en-US" sz="1800" b="0" dirty="0" smtClean="0">
                <a:solidFill>
                  <a:srgbClr val="003300"/>
                </a:solidFill>
              </a:rPr>
              <a:t>  v </a:t>
            </a:r>
            <a:r>
              <a:rPr lang="en-US" sz="1800" b="0" dirty="0">
                <a:solidFill>
                  <a:srgbClr val="003300"/>
                </a:solidFill>
              </a:rPr>
              <a:t>:</a:t>
            </a:r>
            <a:r>
              <a:rPr lang="en-US" sz="1800" b="0" dirty="0" smtClean="0">
                <a:solidFill>
                  <a:srgbClr val="003300"/>
                </a:solidFill>
              </a:rPr>
              <a:t>= </a:t>
            </a:r>
            <a:r>
              <a:rPr lang="en-US" sz="1800" b="0" dirty="0" err="1" smtClean="0">
                <a:solidFill>
                  <a:srgbClr val="003300"/>
                </a:solidFill>
              </a:rPr>
              <a:t>i</a:t>
            </a:r>
            <a:r>
              <a:rPr lang="en-US" sz="1800" b="0" dirty="0" smtClean="0">
                <a:solidFill>
                  <a:srgbClr val="003300"/>
                </a:solidFill>
              </a:rPr>
              <a:t>;</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a:t>
            </a:r>
            <a:r>
              <a:rPr lang="en-US" sz="1800" b="0" dirty="0">
                <a:solidFill>
                  <a:srgbClr val="003300"/>
                </a:solidFill>
              </a:rPr>
              <a:t>j</a:t>
            </a:r>
            <a:r>
              <a:rPr lang="en-US" sz="1800" b="0" dirty="0" smtClean="0">
                <a:solidFill>
                  <a:srgbClr val="003300"/>
                </a:solidFill>
              </a:rPr>
              <a:t> </a:t>
            </a:r>
            <a:r>
              <a:rPr lang="en-US" sz="1800" b="0" dirty="0">
                <a:solidFill>
                  <a:srgbClr val="003300"/>
                </a:solidFill>
              </a:rPr>
              <a:t>:</a:t>
            </a:r>
            <a:r>
              <a:rPr lang="en-US" sz="1800" b="0" dirty="0" smtClean="0">
                <a:solidFill>
                  <a:srgbClr val="003300"/>
                </a:solidFill>
              </a:rPr>
              <a:t>= </a:t>
            </a:r>
            <a:r>
              <a:rPr lang="en-US" sz="1800" b="0" dirty="0" err="1" smtClean="0">
                <a:solidFill>
                  <a:srgbClr val="003300"/>
                </a:solidFill>
              </a:rPr>
              <a:t>i</a:t>
            </a:r>
            <a:r>
              <a:rPr lang="en-US" sz="1800" b="0" dirty="0" smtClean="0">
                <a:solidFill>
                  <a:srgbClr val="003300"/>
                </a:solidFill>
              </a:rPr>
              <a:t> + 1</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while (</a:t>
            </a:r>
            <a:r>
              <a:rPr lang="en-US" sz="1800" b="0" dirty="0">
                <a:solidFill>
                  <a:srgbClr val="003300"/>
                </a:solidFill>
              </a:rPr>
              <a:t>j</a:t>
            </a:r>
            <a:r>
              <a:rPr lang="en-US" sz="1800" b="0" dirty="0" smtClean="0">
                <a:solidFill>
                  <a:srgbClr val="003300"/>
                </a:solidFill>
              </a:rPr>
              <a:t> &lt; n</a:t>
            </a:r>
            <a:r>
              <a:rPr lang="en-US" sz="1800" b="0" dirty="0">
                <a:solidFill>
                  <a:srgbClr val="003300"/>
                </a:solidFill>
              </a:rPr>
              <a:t>) {</a:t>
            </a:r>
          </a:p>
          <a:p>
            <a:r>
              <a:rPr lang="en-US" sz="1800" b="0" dirty="0">
                <a:solidFill>
                  <a:srgbClr val="003300"/>
                </a:solidFill>
              </a:rPr>
              <a:t>    </a:t>
            </a:r>
            <a:r>
              <a:rPr lang="en-US" sz="1800" b="0" dirty="0" smtClean="0">
                <a:solidFill>
                  <a:srgbClr val="003300"/>
                </a:solidFill>
              </a:rPr>
              <a:t>  if </a:t>
            </a:r>
            <a:r>
              <a:rPr lang="en-US" sz="1800" b="0" dirty="0">
                <a:solidFill>
                  <a:srgbClr val="003300"/>
                </a:solidFill>
              </a:rPr>
              <a:t>(</a:t>
            </a:r>
            <a:r>
              <a:rPr lang="en-US" sz="1800" b="0" dirty="0" smtClean="0">
                <a:solidFill>
                  <a:srgbClr val="003300"/>
                </a:solidFill>
              </a:rPr>
              <a:t>A[</a:t>
            </a:r>
            <a:r>
              <a:rPr lang="en-US" sz="1800" b="0" dirty="0">
                <a:solidFill>
                  <a:srgbClr val="003300"/>
                </a:solidFill>
              </a:rPr>
              <a:t>j</a:t>
            </a:r>
            <a:r>
              <a:rPr lang="en-US" sz="1800" b="0" dirty="0" smtClean="0">
                <a:solidFill>
                  <a:srgbClr val="003300"/>
                </a:solidFill>
              </a:rPr>
              <a:t>]&lt;A[v])</a:t>
            </a:r>
          </a:p>
          <a:p>
            <a:r>
              <a:rPr lang="en-US" sz="1800" b="0" dirty="0">
                <a:solidFill>
                  <a:srgbClr val="003300"/>
                </a:solidFill>
              </a:rPr>
              <a:t> </a:t>
            </a:r>
            <a:r>
              <a:rPr lang="en-US" sz="1800" b="0" dirty="0" smtClean="0">
                <a:solidFill>
                  <a:srgbClr val="003300"/>
                </a:solidFill>
              </a:rPr>
              <a:t>       v </a:t>
            </a:r>
            <a:r>
              <a:rPr lang="en-US" sz="1800" b="0" dirty="0">
                <a:solidFill>
                  <a:srgbClr val="003300"/>
                </a:solidFill>
              </a:rPr>
              <a:t>:</a:t>
            </a:r>
            <a:r>
              <a:rPr lang="en-US" sz="1800" b="0" dirty="0" smtClean="0">
                <a:solidFill>
                  <a:srgbClr val="003300"/>
                </a:solidFill>
              </a:rPr>
              <a:t>= </a:t>
            </a:r>
            <a:r>
              <a:rPr lang="en-US" sz="1800" b="0" dirty="0">
                <a:solidFill>
                  <a:srgbClr val="003300"/>
                </a:solidFill>
              </a:rPr>
              <a:t>j</a:t>
            </a:r>
            <a:r>
              <a:rPr lang="en-US" sz="1800" b="0" dirty="0" smtClean="0">
                <a:solidFill>
                  <a:srgbClr val="003300"/>
                </a:solidFill>
              </a:rPr>
              <a:t> </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a:t>
            </a:r>
            <a:r>
              <a:rPr lang="en-US" sz="1800" b="0" dirty="0">
                <a:solidFill>
                  <a:srgbClr val="003300"/>
                </a:solidFill>
              </a:rPr>
              <a:t>j</a:t>
            </a:r>
            <a:r>
              <a:rPr lang="en-US" sz="1800" b="0" dirty="0" smtClean="0">
                <a:solidFill>
                  <a:srgbClr val="003300"/>
                </a:solidFill>
              </a:rPr>
              <a:t>++;</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swap(A[</a:t>
            </a:r>
            <a:r>
              <a:rPr lang="en-US" sz="1800" b="0" dirty="0" err="1" smtClean="0">
                <a:solidFill>
                  <a:srgbClr val="003300"/>
                </a:solidFill>
              </a:rPr>
              <a:t>i</a:t>
            </a:r>
            <a:r>
              <a:rPr lang="en-US" sz="1800" b="0" dirty="0" smtClean="0">
                <a:solidFill>
                  <a:srgbClr val="003300"/>
                </a:solidFill>
              </a:rPr>
              <a:t>], A[v]);</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a:t>
            </a:r>
            <a:r>
              <a:rPr lang="en-US" sz="1800" b="0" dirty="0" err="1" smtClean="0">
                <a:solidFill>
                  <a:srgbClr val="003300"/>
                </a:solidFill>
              </a:rPr>
              <a:t>i</a:t>
            </a:r>
            <a:r>
              <a:rPr lang="en-US" sz="1800" b="0" dirty="0" smtClean="0">
                <a:solidFill>
                  <a:srgbClr val="003300"/>
                </a:solidFill>
              </a:rPr>
              <a:t>++;</a:t>
            </a:r>
            <a:endParaRPr lang="en-US" sz="1800" b="0" dirty="0">
              <a:solidFill>
                <a:srgbClr val="003300"/>
              </a:solidFill>
            </a:endParaRPr>
          </a:p>
          <a:p>
            <a:r>
              <a:rPr lang="en-US" sz="1800" b="0" dirty="0" smtClean="0">
                <a:solidFill>
                  <a:srgbClr val="003300"/>
                </a:solidFill>
              </a:rPr>
              <a:t>  }</a:t>
            </a:r>
            <a:endParaRPr lang="en-US" sz="1800" b="0" dirty="0">
              <a:solidFill>
                <a:srgbClr val="003300"/>
              </a:solidFill>
            </a:endParaRPr>
          </a:p>
          <a:p>
            <a:r>
              <a:rPr lang="en-US" sz="1800" b="0" dirty="0" smtClean="0">
                <a:solidFill>
                  <a:srgbClr val="003300"/>
                </a:solidFill>
              </a:rPr>
              <a:t>  return </a:t>
            </a:r>
            <a:r>
              <a:rPr lang="en-US" sz="1800" b="0" dirty="0">
                <a:solidFill>
                  <a:srgbClr val="003300"/>
                </a:solidFill>
              </a:rPr>
              <a:t>A;</a:t>
            </a:r>
          </a:p>
          <a:p>
            <a:r>
              <a:rPr lang="en-US" sz="1800" b="0" dirty="0" smtClean="0">
                <a:solidFill>
                  <a:srgbClr val="003300"/>
                </a:solidFill>
              </a:rPr>
              <a:t>}</a:t>
            </a:r>
          </a:p>
        </p:txBody>
      </p:sp>
      <p:sp>
        <p:nvSpPr>
          <p:cNvPr id="58" name="Rectangle 57"/>
          <p:cNvSpPr/>
          <p:nvPr/>
        </p:nvSpPr>
        <p:spPr>
          <a:xfrm>
            <a:off x="609600" y="5867400"/>
            <a:ext cx="4038600" cy="369332"/>
          </a:xfrm>
          <a:prstGeom prst="rect">
            <a:avLst/>
          </a:prstGeom>
          <a:ln>
            <a:solidFill>
              <a:schemeClr val="tx1"/>
            </a:solidFill>
          </a:ln>
        </p:spPr>
        <p:txBody>
          <a:bodyPr wrap="square">
            <a:spAutoFit/>
          </a:bodyPr>
          <a:lstStyle/>
          <a:p>
            <a:r>
              <a:rPr lang="en-US" sz="1800" b="0" dirty="0">
                <a:solidFill>
                  <a:srgbClr val="003300"/>
                </a:solidFill>
              </a:rPr>
              <a:t>post:  </a:t>
            </a:r>
            <a:r>
              <a:rPr lang="cs-CZ" sz="1800" b="0" dirty="0">
                <a:solidFill>
                  <a:srgbClr val="003300"/>
                </a:solidFill>
              </a:rPr>
              <a:t>∀k : 0 ≤k&lt;n ⇒ A[k]≤A[k + 1] </a:t>
            </a:r>
            <a:endParaRPr lang="en-US" sz="1800" b="0" dirty="0">
              <a:solidFill>
                <a:srgbClr val="003300"/>
              </a:solidFill>
            </a:endParaRPr>
          </a:p>
        </p:txBody>
      </p:sp>
      <p:grpSp>
        <p:nvGrpSpPr>
          <p:cNvPr id="3" name="Group 2"/>
          <p:cNvGrpSpPr/>
          <p:nvPr/>
        </p:nvGrpSpPr>
        <p:grpSpPr>
          <a:xfrm>
            <a:off x="4800600" y="1600200"/>
            <a:ext cx="3657600" cy="2133600"/>
            <a:chOff x="4800600" y="1600200"/>
            <a:chExt cx="3657600" cy="2133600"/>
          </a:xfrm>
          <a:solidFill>
            <a:srgbClr val="FFFFCC"/>
          </a:solidFill>
        </p:grpSpPr>
        <p:sp>
          <p:nvSpPr>
            <p:cNvPr id="9" name="Rectangular Callout 8"/>
            <p:cNvSpPr/>
            <p:nvPr/>
          </p:nvSpPr>
          <p:spPr bwMode="auto">
            <a:xfrm>
              <a:off x="4800600" y="1600200"/>
              <a:ext cx="3657600" cy="838200"/>
            </a:xfrm>
            <a:prstGeom prst="wedgeRectCallout">
              <a:avLst>
                <a:gd name="adj1" fmla="val -108700"/>
                <a:gd name="adj2" fmla="val 23395"/>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800" b="0" dirty="0" smtClean="0">
                  <a:solidFill>
                    <a:srgbClr val="002060"/>
                  </a:solidFill>
                </a:rPr>
                <a:t>Invariant:</a:t>
              </a:r>
            </a:p>
            <a:p>
              <a:r>
                <a:rPr lang="en-US" sz="1800" b="0" dirty="0" smtClean="0">
                  <a:solidFill>
                    <a:srgbClr val="002060"/>
                  </a:solidFill>
                </a:rPr>
                <a:t>∀</a:t>
              </a:r>
              <a:r>
                <a:rPr lang="en-US" sz="1800" b="0" dirty="0">
                  <a:solidFill>
                    <a:srgbClr val="002060"/>
                  </a:solidFill>
                </a:rPr>
                <a:t>k1,k2. </a:t>
              </a:r>
              <a:r>
                <a:rPr lang="en-US" sz="1800" b="0" dirty="0" smtClean="0">
                  <a:solidFill>
                    <a:srgbClr val="002060"/>
                  </a:solidFill>
                </a:rPr>
                <a:t>? ∧ ?</a:t>
              </a:r>
              <a:endParaRPr lang="en-US" sz="1800" b="0" dirty="0">
                <a:solidFill>
                  <a:srgbClr val="002060"/>
                </a:solidFill>
              </a:endParaRPr>
            </a:p>
          </p:txBody>
        </p:sp>
        <p:sp>
          <p:nvSpPr>
            <p:cNvPr id="10" name="Rectangular Callout 9"/>
            <p:cNvSpPr/>
            <p:nvPr/>
          </p:nvSpPr>
          <p:spPr bwMode="auto">
            <a:xfrm>
              <a:off x="4876800" y="2667000"/>
              <a:ext cx="3429000" cy="1066800"/>
            </a:xfrm>
            <a:prstGeom prst="wedgeRectCallout">
              <a:avLst>
                <a:gd name="adj1" fmla="val -112454"/>
                <a:gd name="adj2" fmla="val -23704"/>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cs-CZ" sz="1800" b="0" dirty="0" smtClean="0">
                  <a:solidFill>
                    <a:srgbClr val="002060"/>
                  </a:solidFill>
                </a:rPr>
                <a:t>Invariant:</a:t>
              </a:r>
            </a:p>
            <a:p>
              <a:r>
                <a:rPr lang="cs-CZ" sz="1800" b="0" dirty="0" smtClean="0">
                  <a:solidFill>
                    <a:srgbClr val="002060"/>
                  </a:solidFill>
                </a:rPr>
                <a:t>? ∧ ? ∧</a:t>
              </a:r>
            </a:p>
            <a:p>
              <a:r>
                <a:rPr lang="cs-CZ" sz="1800" b="0" dirty="0" smtClean="0">
                  <a:solidFill>
                    <a:srgbClr val="002060"/>
                  </a:solidFill>
                </a:rPr>
                <a:t>(∀</a:t>
              </a:r>
              <a:r>
                <a:rPr lang="cs-CZ" sz="1800" b="0" dirty="0">
                  <a:solidFill>
                    <a:srgbClr val="002060"/>
                  </a:solidFill>
                </a:rPr>
                <a:t>k1,k2. </a:t>
              </a:r>
              <a:r>
                <a:rPr lang="cs-CZ" sz="1800" b="0" dirty="0" smtClean="0">
                  <a:solidFill>
                    <a:srgbClr val="002060"/>
                  </a:solidFill>
                </a:rPr>
                <a:t>? ∧ ?) ∧ (∀</a:t>
              </a:r>
              <a:r>
                <a:rPr lang="cs-CZ" sz="1800" b="0" dirty="0">
                  <a:solidFill>
                    <a:srgbClr val="002060"/>
                  </a:solidFill>
                </a:rPr>
                <a:t>k. </a:t>
              </a:r>
              <a:r>
                <a:rPr lang="cs-CZ" sz="1800" b="0" dirty="0" smtClean="0">
                  <a:solidFill>
                    <a:srgbClr val="002060"/>
                  </a:solidFill>
                </a:rPr>
                <a:t>? ∧ ?)</a:t>
              </a:r>
              <a:endParaRPr lang="en-US" sz="1800" b="0" dirty="0">
                <a:solidFill>
                  <a:srgbClr val="002060"/>
                </a:solidFill>
              </a:endParaRPr>
            </a:p>
          </p:txBody>
        </p:sp>
      </p:grpSp>
      <p:sp>
        <p:nvSpPr>
          <p:cNvPr id="17"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16</a:t>
            </a:fld>
            <a:endParaRPr lang="en-US" b="1" dirty="0"/>
          </a:p>
        </p:txBody>
      </p:sp>
    </p:spTree>
    <p:extLst>
      <p:ext uri="{BB962C8B-B14F-4D97-AF65-F5344CB8AC3E}">
        <p14:creationId xmlns:p14="http://schemas.microsoft.com/office/powerpoint/2010/main" val="1494874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0" y="166688"/>
            <a:ext cx="8972550" cy="1096962"/>
          </a:xfrm>
        </p:spPr>
        <p:txBody>
          <a:bodyPr/>
          <a:lstStyle/>
          <a:p>
            <a:r>
              <a:rPr lang="en-US" sz="2800" dirty="0" smtClean="0">
                <a:solidFill>
                  <a:srgbClr val="C00000"/>
                </a:solidFill>
              </a:rPr>
              <a:t>Template-based Automatic Invariant Generation</a:t>
            </a:r>
            <a:endParaRPr lang="en-US" sz="2800" dirty="0">
              <a:solidFill>
                <a:srgbClr val="C00000"/>
              </a:solidFill>
            </a:endParaRPr>
          </a:p>
        </p:txBody>
      </p:sp>
      <p:sp>
        <p:nvSpPr>
          <p:cNvPr id="40" name="Freeform 39"/>
          <p:cNvSpPr/>
          <p:nvPr/>
        </p:nvSpPr>
        <p:spPr>
          <a:xfrm>
            <a:off x="2797316" y="-865818"/>
            <a:ext cx="3653452" cy="6797260"/>
          </a:xfrm>
          <a:custGeom>
            <a:avLst/>
            <a:gdLst>
              <a:gd name="connsiteX0" fmla="*/ 204384 w 3653452"/>
              <a:gd name="connsiteY0" fmla="*/ 6118447 h 6797260"/>
              <a:gd name="connsiteX1" fmla="*/ 377559 w 3653452"/>
              <a:gd name="connsiteY1" fmla="*/ 6233890 h 6797260"/>
              <a:gd name="connsiteX2" fmla="*/ 3653452 w 3653452"/>
              <a:gd name="connsiteY2" fmla="*/ 0 h 6797260"/>
            </a:gdLst>
            <a:ahLst/>
            <a:cxnLst>
              <a:cxn ang="0">
                <a:pos x="connsiteX0" y="connsiteY0"/>
              </a:cxn>
              <a:cxn ang="0">
                <a:pos x="connsiteX1" y="connsiteY1"/>
              </a:cxn>
              <a:cxn ang="0">
                <a:pos x="connsiteX2" y="connsiteY2"/>
              </a:cxn>
            </a:cxnLst>
            <a:rect l="l" t="t" r="r" b="b"/>
            <a:pathLst>
              <a:path w="3653452" h="6797260">
                <a:moveTo>
                  <a:pt x="204384" y="6118447"/>
                </a:moveTo>
                <a:cubicBezTo>
                  <a:pt x="3549" y="6686039"/>
                  <a:pt x="-197286" y="7253631"/>
                  <a:pt x="377559" y="6233890"/>
                </a:cubicBezTo>
                <a:cubicBezTo>
                  <a:pt x="952404" y="5214149"/>
                  <a:pt x="3653452" y="0"/>
                  <a:pt x="3653452" y="0"/>
                </a:cubicBezTo>
              </a:path>
            </a:pathLst>
          </a:custGeom>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nsolas" pitchFamily="49" charset="0"/>
            </a:endParaRPr>
          </a:p>
        </p:txBody>
      </p:sp>
      <p:sp>
        <p:nvSpPr>
          <p:cNvPr id="50" name="TextBox 49"/>
          <p:cNvSpPr txBox="1"/>
          <p:nvPr/>
        </p:nvSpPr>
        <p:spPr>
          <a:xfrm>
            <a:off x="838200" y="1447800"/>
            <a:ext cx="3810000" cy="4247317"/>
          </a:xfrm>
          <a:prstGeom prst="rect">
            <a:avLst/>
          </a:prstGeom>
          <a:noFill/>
          <a:ln>
            <a:solidFill>
              <a:schemeClr val="tx1"/>
            </a:solidFill>
          </a:ln>
        </p:spPr>
        <p:txBody>
          <a:bodyPr wrap="square" rtlCol="0">
            <a:spAutoFit/>
          </a:bodyPr>
          <a:lstStyle/>
          <a:p>
            <a:r>
              <a:rPr lang="en-US" sz="1800" b="0" dirty="0" err="1" smtClean="0">
                <a:solidFill>
                  <a:srgbClr val="003300"/>
                </a:solidFill>
              </a:rPr>
              <a:t>SelectionSort</a:t>
            </a:r>
            <a:r>
              <a:rPr lang="en-US" sz="1800" b="0" dirty="0">
                <a:solidFill>
                  <a:srgbClr val="003300"/>
                </a:solidFill>
              </a:rPr>
              <a:t>(</a:t>
            </a:r>
            <a:r>
              <a:rPr lang="en-US" sz="1800" b="0" dirty="0" err="1">
                <a:solidFill>
                  <a:srgbClr val="003300"/>
                </a:solidFill>
              </a:rPr>
              <a:t>int</a:t>
            </a:r>
            <a:r>
              <a:rPr lang="en-US" sz="1800" b="0" dirty="0">
                <a:solidFill>
                  <a:srgbClr val="003300"/>
                </a:solidFill>
              </a:rPr>
              <a:t> A[],n) {</a:t>
            </a:r>
          </a:p>
          <a:p>
            <a:r>
              <a:rPr lang="en-US" sz="1800" b="0" dirty="0" smtClean="0">
                <a:solidFill>
                  <a:srgbClr val="003300"/>
                </a:solidFill>
              </a:rPr>
              <a:t>  </a:t>
            </a:r>
            <a:r>
              <a:rPr lang="en-US" sz="1800" b="0" dirty="0" err="1" smtClean="0">
                <a:solidFill>
                  <a:srgbClr val="003300"/>
                </a:solidFill>
              </a:rPr>
              <a:t>i</a:t>
            </a:r>
            <a:r>
              <a:rPr lang="en-US" sz="1800" b="0" dirty="0" smtClean="0">
                <a:solidFill>
                  <a:srgbClr val="003300"/>
                </a:solidFill>
              </a:rPr>
              <a:t> </a:t>
            </a:r>
            <a:r>
              <a:rPr lang="en-US" sz="1800" b="0" dirty="0">
                <a:solidFill>
                  <a:srgbClr val="003300"/>
                </a:solidFill>
              </a:rPr>
              <a:t>:=0;</a:t>
            </a:r>
          </a:p>
          <a:p>
            <a:r>
              <a:rPr lang="en-US" sz="1800" b="0" dirty="0" smtClean="0">
                <a:solidFill>
                  <a:srgbClr val="003300"/>
                </a:solidFill>
              </a:rPr>
              <a:t>  while(</a:t>
            </a:r>
            <a:r>
              <a:rPr lang="en-US" sz="1800" b="0" dirty="0" err="1" smtClean="0">
                <a:solidFill>
                  <a:srgbClr val="003300"/>
                </a:solidFill>
              </a:rPr>
              <a:t>i</a:t>
            </a:r>
            <a:r>
              <a:rPr lang="en-US" sz="1800" b="0" dirty="0" smtClean="0">
                <a:solidFill>
                  <a:srgbClr val="003300"/>
                </a:solidFill>
              </a:rPr>
              <a:t> &lt; n</a:t>
            </a:r>
            <a:r>
              <a:rPr lang="en-US" sz="1800" b="0" dirty="0">
                <a:solidFill>
                  <a:srgbClr val="003300"/>
                </a:solidFill>
              </a:rPr>
              <a:t>−1) {</a:t>
            </a:r>
          </a:p>
          <a:p>
            <a:r>
              <a:rPr lang="en-US" sz="1800" b="0" dirty="0">
                <a:solidFill>
                  <a:srgbClr val="003300"/>
                </a:solidFill>
              </a:rPr>
              <a:t>  </a:t>
            </a:r>
            <a:r>
              <a:rPr lang="en-US" sz="1800" b="0" dirty="0" smtClean="0">
                <a:solidFill>
                  <a:srgbClr val="003300"/>
                </a:solidFill>
              </a:rPr>
              <a:t>  v </a:t>
            </a:r>
            <a:r>
              <a:rPr lang="en-US" sz="1800" b="0" dirty="0">
                <a:solidFill>
                  <a:srgbClr val="003300"/>
                </a:solidFill>
              </a:rPr>
              <a:t>:</a:t>
            </a:r>
            <a:r>
              <a:rPr lang="en-US" sz="1800" b="0" dirty="0" smtClean="0">
                <a:solidFill>
                  <a:srgbClr val="003300"/>
                </a:solidFill>
              </a:rPr>
              <a:t>= </a:t>
            </a:r>
            <a:r>
              <a:rPr lang="en-US" sz="1800" b="0" dirty="0" err="1" smtClean="0">
                <a:solidFill>
                  <a:srgbClr val="003300"/>
                </a:solidFill>
              </a:rPr>
              <a:t>i</a:t>
            </a:r>
            <a:r>
              <a:rPr lang="en-US" sz="1800" b="0" dirty="0" smtClean="0">
                <a:solidFill>
                  <a:srgbClr val="003300"/>
                </a:solidFill>
              </a:rPr>
              <a:t>;</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a:t>
            </a:r>
            <a:r>
              <a:rPr lang="en-US" sz="1800" b="0" dirty="0">
                <a:solidFill>
                  <a:srgbClr val="003300"/>
                </a:solidFill>
              </a:rPr>
              <a:t>j</a:t>
            </a:r>
            <a:r>
              <a:rPr lang="en-US" sz="1800" b="0" dirty="0" smtClean="0">
                <a:solidFill>
                  <a:srgbClr val="003300"/>
                </a:solidFill>
              </a:rPr>
              <a:t> </a:t>
            </a:r>
            <a:r>
              <a:rPr lang="en-US" sz="1800" b="0" dirty="0">
                <a:solidFill>
                  <a:srgbClr val="003300"/>
                </a:solidFill>
              </a:rPr>
              <a:t>:</a:t>
            </a:r>
            <a:r>
              <a:rPr lang="en-US" sz="1800" b="0" dirty="0" smtClean="0">
                <a:solidFill>
                  <a:srgbClr val="003300"/>
                </a:solidFill>
              </a:rPr>
              <a:t>= </a:t>
            </a:r>
            <a:r>
              <a:rPr lang="en-US" sz="1800" b="0" dirty="0" err="1" smtClean="0">
                <a:solidFill>
                  <a:srgbClr val="003300"/>
                </a:solidFill>
              </a:rPr>
              <a:t>i</a:t>
            </a:r>
            <a:r>
              <a:rPr lang="en-US" sz="1800" b="0" dirty="0" smtClean="0">
                <a:solidFill>
                  <a:srgbClr val="003300"/>
                </a:solidFill>
              </a:rPr>
              <a:t> + 1</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while (</a:t>
            </a:r>
            <a:r>
              <a:rPr lang="en-US" sz="1800" b="0" dirty="0">
                <a:solidFill>
                  <a:srgbClr val="003300"/>
                </a:solidFill>
              </a:rPr>
              <a:t>j</a:t>
            </a:r>
            <a:r>
              <a:rPr lang="en-US" sz="1800" b="0" dirty="0" smtClean="0">
                <a:solidFill>
                  <a:srgbClr val="003300"/>
                </a:solidFill>
              </a:rPr>
              <a:t> &lt; n</a:t>
            </a:r>
            <a:r>
              <a:rPr lang="en-US" sz="1800" b="0" dirty="0">
                <a:solidFill>
                  <a:srgbClr val="003300"/>
                </a:solidFill>
              </a:rPr>
              <a:t>) {</a:t>
            </a:r>
          </a:p>
          <a:p>
            <a:r>
              <a:rPr lang="en-US" sz="1800" b="0" dirty="0">
                <a:solidFill>
                  <a:srgbClr val="003300"/>
                </a:solidFill>
              </a:rPr>
              <a:t>    </a:t>
            </a:r>
            <a:r>
              <a:rPr lang="en-US" sz="1800" b="0" dirty="0" smtClean="0">
                <a:solidFill>
                  <a:srgbClr val="003300"/>
                </a:solidFill>
              </a:rPr>
              <a:t>  if </a:t>
            </a:r>
            <a:r>
              <a:rPr lang="en-US" sz="1800" b="0" dirty="0">
                <a:solidFill>
                  <a:srgbClr val="003300"/>
                </a:solidFill>
              </a:rPr>
              <a:t>(</a:t>
            </a:r>
            <a:r>
              <a:rPr lang="en-US" sz="1800" b="0" dirty="0" smtClean="0">
                <a:solidFill>
                  <a:srgbClr val="003300"/>
                </a:solidFill>
              </a:rPr>
              <a:t>A[</a:t>
            </a:r>
            <a:r>
              <a:rPr lang="en-US" sz="1800" b="0" dirty="0">
                <a:solidFill>
                  <a:srgbClr val="003300"/>
                </a:solidFill>
              </a:rPr>
              <a:t>j</a:t>
            </a:r>
            <a:r>
              <a:rPr lang="en-US" sz="1800" b="0" dirty="0" smtClean="0">
                <a:solidFill>
                  <a:srgbClr val="003300"/>
                </a:solidFill>
              </a:rPr>
              <a:t>]&lt;A[v])</a:t>
            </a:r>
          </a:p>
          <a:p>
            <a:r>
              <a:rPr lang="en-US" sz="1800" b="0" dirty="0">
                <a:solidFill>
                  <a:srgbClr val="003300"/>
                </a:solidFill>
              </a:rPr>
              <a:t> </a:t>
            </a:r>
            <a:r>
              <a:rPr lang="en-US" sz="1800" b="0" dirty="0" smtClean="0">
                <a:solidFill>
                  <a:srgbClr val="003300"/>
                </a:solidFill>
              </a:rPr>
              <a:t>       v </a:t>
            </a:r>
            <a:r>
              <a:rPr lang="en-US" sz="1800" b="0" dirty="0">
                <a:solidFill>
                  <a:srgbClr val="003300"/>
                </a:solidFill>
              </a:rPr>
              <a:t>:</a:t>
            </a:r>
            <a:r>
              <a:rPr lang="en-US" sz="1800" b="0" dirty="0" smtClean="0">
                <a:solidFill>
                  <a:srgbClr val="003300"/>
                </a:solidFill>
              </a:rPr>
              <a:t>= </a:t>
            </a:r>
            <a:r>
              <a:rPr lang="en-US" sz="1800" b="0" dirty="0">
                <a:solidFill>
                  <a:srgbClr val="003300"/>
                </a:solidFill>
              </a:rPr>
              <a:t>j</a:t>
            </a:r>
            <a:r>
              <a:rPr lang="en-US" sz="1800" b="0" dirty="0" smtClean="0">
                <a:solidFill>
                  <a:srgbClr val="003300"/>
                </a:solidFill>
              </a:rPr>
              <a:t> </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a:t>
            </a:r>
            <a:r>
              <a:rPr lang="en-US" sz="1800" b="0" dirty="0">
                <a:solidFill>
                  <a:srgbClr val="003300"/>
                </a:solidFill>
              </a:rPr>
              <a:t>j</a:t>
            </a:r>
            <a:r>
              <a:rPr lang="en-US" sz="1800" b="0" dirty="0" smtClean="0">
                <a:solidFill>
                  <a:srgbClr val="003300"/>
                </a:solidFill>
              </a:rPr>
              <a:t>++;</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swap(A[</a:t>
            </a:r>
            <a:r>
              <a:rPr lang="en-US" sz="1800" b="0" dirty="0" err="1" smtClean="0">
                <a:solidFill>
                  <a:srgbClr val="003300"/>
                </a:solidFill>
              </a:rPr>
              <a:t>i</a:t>
            </a:r>
            <a:r>
              <a:rPr lang="en-US" sz="1800" b="0" dirty="0" smtClean="0">
                <a:solidFill>
                  <a:srgbClr val="003300"/>
                </a:solidFill>
              </a:rPr>
              <a:t>], A[v]);</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a:t>
            </a:r>
            <a:r>
              <a:rPr lang="en-US" sz="1800" b="0" dirty="0" err="1" smtClean="0">
                <a:solidFill>
                  <a:srgbClr val="003300"/>
                </a:solidFill>
              </a:rPr>
              <a:t>i</a:t>
            </a:r>
            <a:r>
              <a:rPr lang="en-US" sz="1800" b="0" dirty="0" smtClean="0">
                <a:solidFill>
                  <a:srgbClr val="003300"/>
                </a:solidFill>
              </a:rPr>
              <a:t>++;</a:t>
            </a:r>
            <a:endParaRPr lang="en-US" sz="1800" b="0" dirty="0">
              <a:solidFill>
                <a:srgbClr val="003300"/>
              </a:solidFill>
            </a:endParaRPr>
          </a:p>
          <a:p>
            <a:r>
              <a:rPr lang="en-US" sz="1800" b="0" dirty="0" smtClean="0">
                <a:solidFill>
                  <a:srgbClr val="003300"/>
                </a:solidFill>
              </a:rPr>
              <a:t>  }</a:t>
            </a:r>
            <a:endParaRPr lang="en-US" sz="1800" b="0" dirty="0">
              <a:solidFill>
                <a:srgbClr val="003300"/>
              </a:solidFill>
            </a:endParaRPr>
          </a:p>
          <a:p>
            <a:r>
              <a:rPr lang="en-US" sz="1800" b="0" dirty="0" smtClean="0">
                <a:solidFill>
                  <a:srgbClr val="003300"/>
                </a:solidFill>
              </a:rPr>
              <a:t>  return </a:t>
            </a:r>
            <a:r>
              <a:rPr lang="en-US" sz="1800" b="0" dirty="0">
                <a:solidFill>
                  <a:srgbClr val="003300"/>
                </a:solidFill>
              </a:rPr>
              <a:t>A;</a:t>
            </a:r>
          </a:p>
          <a:p>
            <a:r>
              <a:rPr lang="en-US" sz="1800" b="0" dirty="0" smtClean="0">
                <a:solidFill>
                  <a:srgbClr val="003300"/>
                </a:solidFill>
              </a:rPr>
              <a:t>}</a:t>
            </a:r>
          </a:p>
        </p:txBody>
      </p:sp>
      <p:sp>
        <p:nvSpPr>
          <p:cNvPr id="58" name="Rectangle 57"/>
          <p:cNvSpPr/>
          <p:nvPr/>
        </p:nvSpPr>
        <p:spPr>
          <a:xfrm>
            <a:off x="609600" y="5867400"/>
            <a:ext cx="4038600" cy="369332"/>
          </a:xfrm>
          <a:prstGeom prst="rect">
            <a:avLst/>
          </a:prstGeom>
          <a:ln>
            <a:solidFill>
              <a:schemeClr val="tx1"/>
            </a:solidFill>
          </a:ln>
        </p:spPr>
        <p:txBody>
          <a:bodyPr wrap="square">
            <a:spAutoFit/>
          </a:bodyPr>
          <a:lstStyle/>
          <a:p>
            <a:r>
              <a:rPr lang="en-US" sz="1800" b="0" dirty="0">
                <a:solidFill>
                  <a:srgbClr val="003300"/>
                </a:solidFill>
              </a:rPr>
              <a:t>post:  </a:t>
            </a:r>
            <a:r>
              <a:rPr lang="cs-CZ" sz="1800" b="0" dirty="0">
                <a:solidFill>
                  <a:srgbClr val="003300"/>
                </a:solidFill>
              </a:rPr>
              <a:t>∀k : 0 ≤k&lt;n ⇒ A[k]≤A[k + 1] </a:t>
            </a:r>
            <a:endParaRPr lang="en-US" sz="1800" b="0" dirty="0">
              <a:solidFill>
                <a:srgbClr val="003300"/>
              </a:solidFill>
            </a:endParaRPr>
          </a:p>
        </p:txBody>
      </p:sp>
      <p:sp>
        <p:nvSpPr>
          <p:cNvPr id="16" name="Rectangular Callout 15"/>
          <p:cNvSpPr/>
          <p:nvPr/>
        </p:nvSpPr>
        <p:spPr bwMode="auto">
          <a:xfrm>
            <a:off x="4800600" y="1600200"/>
            <a:ext cx="3657600" cy="1143000"/>
          </a:xfrm>
          <a:prstGeom prst="wedgeRectCallout">
            <a:avLst>
              <a:gd name="adj1" fmla="val -108700"/>
              <a:gd name="adj2" fmla="val 3523"/>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800" b="0" dirty="0" smtClean="0">
                <a:solidFill>
                  <a:srgbClr val="002060"/>
                </a:solidFill>
              </a:rPr>
              <a:t>Invariant:</a:t>
            </a:r>
          </a:p>
          <a:p>
            <a:r>
              <a:rPr lang="en-US" sz="1800" b="0" dirty="0" smtClean="0">
                <a:solidFill>
                  <a:srgbClr val="002060"/>
                </a:solidFill>
              </a:rPr>
              <a:t>∀</a:t>
            </a:r>
            <a:r>
              <a:rPr lang="en-US" sz="1800" b="0" dirty="0">
                <a:solidFill>
                  <a:srgbClr val="002060"/>
                </a:solidFill>
              </a:rPr>
              <a:t>k1,k2. </a:t>
            </a:r>
            <a:r>
              <a:rPr lang="en-US" sz="1800" b="0" dirty="0">
                <a:solidFill>
                  <a:srgbClr val="FF0000"/>
                </a:solidFill>
              </a:rPr>
              <a:t>0≤k1&lt;k2&lt;n </a:t>
            </a:r>
            <a:r>
              <a:rPr lang="en-US" sz="1800" b="0" dirty="0">
                <a:solidFill>
                  <a:srgbClr val="002060"/>
                </a:solidFill>
              </a:rPr>
              <a:t>∧</a:t>
            </a:r>
          </a:p>
          <a:p>
            <a:r>
              <a:rPr lang="en-US" sz="1800" b="0" dirty="0">
                <a:solidFill>
                  <a:srgbClr val="002060"/>
                </a:solidFill>
              </a:rPr>
              <a:t>     </a:t>
            </a:r>
            <a:r>
              <a:rPr lang="en-US" sz="1800" b="0" dirty="0" smtClean="0">
                <a:solidFill>
                  <a:srgbClr val="FF0000"/>
                </a:solidFill>
              </a:rPr>
              <a:t>k1&lt;</a:t>
            </a:r>
            <a:r>
              <a:rPr lang="en-US" sz="1800" b="0" dirty="0" err="1" smtClean="0">
                <a:solidFill>
                  <a:srgbClr val="FF0000"/>
                </a:solidFill>
              </a:rPr>
              <a:t>i</a:t>
            </a:r>
            <a:r>
              <a:rPr lang="en-US" sz="1800" b="0" dirty="0" smtClean="0">
                <a:solidFill>
                  <a:srgbClr val="FF0000"/>
                </a:solidFill>
              </a:rPr>
              <a:t> </a:t>
            </a:r>
            <a:r>
              <a:rPr lang="en-US" sz="1800" b="0" dirty="0">
                <a:solidFill>
                  <a:srgbClr val="FF0000"/>
                </a:solidFill>
              </a:rPr>
              <a:t>⇒ A[k1]≤A[k2]</a:t>
            </a:r>
          </a:p>
        </p:txBody>
      </p:sp>
      <p:sp>
        <p:nvSpPr>
          <p:cNvPr id="17" name="Rectangular Callout 16"/>
          <p:cNvSpPr/>
          <p:nvPr/>
        </p:nvSpPr>
        <p:spPr bwMode="auto">
          <a:xfrm>
            <a:off x="4953000" y="3048000"/>
            <a:ext cx="3657600" cy="2209800"/>
          </a:xfrm>
          <a:prstGeom prst="wedgeRectCallout">
            <a:avLst>
              <a:gd name="adj1" fmla="val -110752"/>
              <a:gd name="adj2" fmla="val -53167"/>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cs-CZ" sz="1800" b="0" dirty="0" smtClean="0">
                <a:solidFill>
                  <a:srgbClr val="002060"/>
                </a:solidFill>
              </a:rPr>
              <a:t>Invariant:</a:t>
            </a:r>
          </a:p>
          <a:p>
            <a:r>
              <a:rPr lang="cs-CZ" sz="1800" b="0" dirty="0" smtClean="0">
                <a:solidFill>
                  <a:srgbClr val="FF0000"/>
                </a:solidFill>
              </a:rPr>
              <a:t>i&lt;</a:t>
            </a:r>
            <a:r>
              <a:rPr lang="en-US" sz="1800" b="0" dirty="0" smtClean="0">
                <a:solidFill>
                  <a:srgbClr val="FF0000"/>
                </a:solidFill>
              </a:rPr>
              <a:t>j</a:t>
            </a:r>
            <a:r>
              <a:rPr lang="cs-CZ" sz="1800" b="0" dirty="0" smtClean="0">
                <a:solidFill>
                  <a:srgbClr val="002060"/>
                </a:solidFill>
              </a:rPr>
              <a:t> </a:t>
            </a:r>
            <a:r>
              <a:rPr lang="cs-CZ" sz="1800" b="0" dirty="0">
                <a:solidFill>
                  <a:srgbClr val="002060"/>
                </a:solidFill>
              </a:rPr>
              <a:t>∧</a:t>
            </a:r>
          </a:p>
          <a:p>
            <a:r>
              <a:rPr lang="cs-CZ" sz="1800" b="0" dirty="0" smtClean="0">
                <a:solidFill>
                  <a:srgbClr val="FF0000"/>
                </a:solidFill>
              </a:rPr>
              <a:t>i≤v&lt;n </a:t>
            </a:r>
            <a:r>
              <a:rPr lang="cs-CZ" sz="1800" b="0" dirty="0">
                <a:solidFill>
                  <a:srgbClr val="002060"/>
                </a:solidFill>
              </a:rPr>
              <a:t>∧</a:t>
            </a:r>
          </a:p>
          <a:p>
            <a:r>
              <a:rPr lang="cs-CZ" sz="1800" b="0" dirty="0" smtClean="0">
                <a:solidFill>
                  <a:srgbClr val="002060"/>
                </a:solidFill>
              </a:rPr>
              <a:t>(∀</a:t>
            </a:r>
            <a:r>
              <a:rPr lang="cs-CZ" sz="1800" b="0" dirty="0">
                <a:solidFill>
                  <a:srgbClr val="002060"/>
                </a:solidFill>
              </a:rPr>
              <a:t>k1,k2. </a:t>
            </a:r>
            <a:r>
              <a:rPr lang="cs-CZ" sz="1800" b="0" dirty="0">
                <a:solidFill>
                  <a:srgbClr val="FF0000"/>
                </a:solidFill>
              </a:rPr>
              <a:t>0≤k1&lt;k2&lt;n </a:t>
            </a:r>
            <a:r>
              <a:rPr lang="cs-CZ" sz="1800" b="0" dirty="0">
                <a:solidFill>
                  <a:srgbClr val="002060"/>
                </a:solidFill>
              </a:rPr>
              <a:t>∧</a:t>
            </a:r>
          </a:p>
          <a:p>
            <a:r>
              <a:rPr lang="cs-CZ" sz="1800" b="0" dirty="0">
                <a:solidFill>
                  <a:srgbClr val="002060"/>
                </a:solidFill>
              </a:rPr>
              <a:t>   </a:t>
            </a:r>
            <a:r>
              <a:rPr lang="cs-CZ" sz="1800" b="0" dirty="0" smtClean="0">
                <a:solidFill>
                  <a:srgbClr val="FF0000"/>
                </a:solidFill>
              </a:rPr>
              <a:t>k1&lt;i </a:t>
            </a:r>
            <a:r>
              <a:rPr lang="cs-CZ" sz="1800" b="0" dirty="0">
                <a:solidFill>
                  <a:srgbClr val="FF0000"/>
                </a:solidFill>
              </a:rPr>
              <a:t>⇒ A[k1]≤A[k2</a:t>
            </a:r>
            <a:r>
              <a:rPr lang="cs-CZ" sz="1800" b="0" dirty="0" smtClean="0">
                <a:solidFill>
                  <a:srgbClr val="FF0000"/>
                </a:solidFill>
              </a:rPr>
              <a:t>]</a:t>
            </a:r>
            <a:r>
              <a:rPr lang="cs-CZ" sz="1800" b="0" dirty="0" smtClean="0">
                <a:solidFill>
                  <a:srgbClr val="336600"/>
                </a:solidFill>
              </a:rPr>
              <a:t>)</a:t>
            </a:r>
            <a:r>
              <a:rPr lang="cs-CZ" sz="1800" b="0" dirty="0" smtClean="0">
                <a:solidFill>
                  <a:srgbClr val="FF0000"/>
                </a:solidFill>
              </a:rPr>
              <a:t> </a:t>
            </a:r>
            <a:r>
              <a:rPr lang="cs-CZ" sz="1800" b="0" dirty="0" smtClean="0">
                <a:solidFill>
                  <a:srgbClr val="002060"/>
                </a:solidFill>
              </a:rPr>
              <a:t>∧</a:t>
            </a:r>
            <a:endParaRPr lang="cs-CZ" sz="1800" b="0" dirty="0">
              <a:solidFill>
                <a:srgbClr val="002060"/>
              </a:solidFill>
            </a:endParaRPr>
          </a:p>
          <a:p>
            <a:r>
              <a:rPr lang="cs-CZ" sz="1800" b="0" dirty="0" smtClean="0">
                <a:solidFill>
                  <a:srgbClr val="002060"/>
                </a:solidFill>
              </a:rPr>
              <a:t>(∀</a:t>
            </a:r>
            <a:r>
              <a:rPr lang="cs-CZ" sz="1800" b="0" dirty="0">
                <a:solidFill>
                  <a:srgbClr val="002060"/>
                </a:solidFill>
              </a:rPr>
              <a:t>k. </a:t>
            </a:r>
            <a:r>
              <a:rPr lang="cs-CZ" sz="1800" b="0" dirty="0">
                <a:solidFill>
                  <a:srgbClr val="FF0000"/>
                </a:solidFill>
              </a:rPr>
              <a:t>i1≤</a:t>
            </a:r>
            <a:r>
              <a:rPr lang="cs-CZ" sz="1800" b="0" dirty="0" smtClean="0">
                <a:solidFill>
                  <a:srgbClr val="FF0000"/>
                </a:solidFill>
              </a:rPr>
              <a:t>k&lt;</a:t>
            </a:r>
            <a:r>
              <a:rPr lang="en-US" sz="1800" b="0" dirty="0" smtClean="0">
                <a:solidFill>
                  <a:srgbClr val="FF0000"/>
                </a:solidFill>
              </a:rPr>
              <a:t>j</a:t>
            </a:r>
            <a:r>
              <a:rPr lang="cs-CZ" sz="1800" b="0" dirty="0" smtClean="0">
                <a:solidFill>
                  <a:srgbClr val="FF0000"/>
                </a:solidFill>
              </a:rPr>
              <a:t> </a:t>
            </a:r>
            <a:r>
              <a:rPr lang="cs-CZ" sz="1800" b="0" dirty="0">
                <a:solidFill>
                  <a:srgbClr val="002060"/>
                </a:solidFill>
              </a:rPr>
              <a:t>∧</a:t>
            </a:r>
          </a:p>
          <a:p>
            <a:r>
              <a:rPr lang="cs-CZ" sz="1800" b="0" dirty="0">
                <a:solidFill>
                  <a:srgbClr val="002060"/>
                </a:solidFill>
              </a:rPr>
              <a:t>   </a:t>
            </a:r>
            <a:r>
              <a:rPr lang="cs-CZ" sz="1800" b="0" dirty="0">
                <a:solidFill>
                  <a:srgbClr val="FF0000"/>
                </a:solidFill>
              </a:rPr>
              <a:t>k≥0 ⇒ </a:t>
            </a:r>
            <a:r>
              <a:rPr lang="cs-CZ" sz="1800" b="0" dirty="0" smtClean="0">
                <a:solidFill>
                  <a:srgbClr val="FF0000"/>
                </a:solidFill>
              </a:rPr>
              <a:t>A[v]</a:t>
            </a:r>
            <a:r>
              <a:rPr lang="cs-CZ" sz="1800" b="0" dirty="0">
                <a:solidFill>
                  <a:srgbClr val="FF0000"/>
                </a:solidFill>
              </a:rPr>
              <a:t>≤A[k</a:t>
            </a:r>
            <a:r>
              <a:rPr lang="cs-CZ" sz="1800" b="0" dirty="0" smtClean="0">
                <a:solidFill>
                  <a:srgbClr val="FF0000"/>
                </a:solidFill>
              </a:rPr>
              <a:t>]</a:t>
            </a:r>
            <a:r>
              <a:rPr lang="cs-CZ" sz="1800" b="0" dirty="0" smtClean="0">
                <a:solidFill>
                  <a:srgbClr val="336600"/>
                </a:solidFill>
              </a:rPr>
              <a:t>)</a:t>
            </a:r>
            <a:endParaRPr lang="en-US" sz="1800" b="0" dirty="0">
              <a:solidFill>
                <a:srgbClr val="336600"/>
              </a:solidFill>
            </a:endParaRPr>
          </a:p>
        </p:txBody>
      </p:sp>
      <p:sp>
        <p:nvSpPr>
          <p:cNvPr id="1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17</a:t>
            </a:fld>
            <a:endParaRPr lang="en-US" b="1" dirty="0"/>
          </a:p>
        </p:txBody>
      </p:sp>
    </p:spTree>
    <p:extLst>
      <p:ext uri="{BB962C8B-B14F-4D97-AF65-F5344CB8AC3E}">
        <p14:creationId xmlns:p14="http://schemas.microsoft.com/office/powerpoint/2010/main" val="8637447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smtClean="0">
                <a:solidFill>
                  <a:srgbClr val="C00000"/>
                </a:solidFill>
              </a:rPr>
              <a:t>Syntax-Guided Program Synthesis</a:t>
            </a:r>
            <a:endParaRPr lang="en-US" sz="3200" dirty="0" smtClean="0">
              <a:solidFill>
                <a:srgbClr val="C00000"/>
              </a:solidFill>
            </a:endParaRPr>
          </a:p>
        </p:txBody>
      </p:sp>
      <p:sp>
        <p:nvSpPr>
          <p:cNvPr id="5123" name="Rectangle 3"/>
          <p:cNvSpPr>
            <a:spLocks noGrp="1" noChangeArrowheads="1"/>
          </p:cNvSpPr>
          <p:nvPr>
            <p:ph type="body" idx="1"/>
          </p:nvPr>
        </p:nvSpPr>
        <p:spPr>
          <a:xfrm>
            <a:off x="79917" y="1447800"/>
            <a:ext cx="9067800" cy="4495800"/>
          </a:xfrm>
        </p:spPr>
        <p:txBody>
          <a:bodyPr/>
          <a:lstStyle/>
          <a:p>
            <a:pPr>
              <a:lnSpc>
                <a:spcPct val="90000"/>
              </a:lnSpc>
              <a:buFont typeface="Wingdings" pitchFamily="2" charset="2"/>
              <a:buChar char="q"/>
            </a:pPr>
            <a:r>
              <a:rPr lang="en-US" sz="2000" dirty="0" smtClean="0">
                <a:solidFill>
                  <a:srgbClr val="003300"/>
                </a:solidFill>
              </a:rPr>
              <a:t>Find a program snippet P such that</a:t>
            </a:r>
          </a:p>
          <a:p>
            <a:pPr marL="0" indent="0">
              <a:lnSpc>
                <a:spcPct val="90000"/>
              </a:lnSpc>
              <a:buNone/>
            </a:pPr>
            <a:r>
              <a:rPr lang="en-US" sz="2000" dirty="0">
                <a:solidFill>
                  <a:srgbClr val="003300"/>
                </a:solidFill>
              </a:rPr>
              <a:t>	</a:t>
            </a:r>
            <a:r>
              <a:rPr lang="en-US" sz="2000" dirty="0" smtClean="0">
                <a:solidFill>
                  <a:srgbClr val="003300"/>
                </a:solidFill>
              </a:rPr>
              <a:t>1. P is in a set E of programs (syntactic constraint)</a:t>
            </a:r>
          </a:p>
          <a:p>
            <a:pPr marL="0" indent="0">
              <a:lnSpc>
                <a:spcPct val="90000"/>
              </a:lnSpc>
              <a:buNone/>
            </a:pPr>
            <a:r>
              <a:rPr lang="en-US" sz="2000" dirty="0">
                <a:solidFill>
                  <a:srgbClr val="003300"/>
                </a:solidFill>
              </a:rPr>
              <a:t>	</a:t>
            </a:r>
            <a:r>
              <a:rPr lang="en-US" sz="2000" dirty="0" smtClean="0">
                <a:solidFill>
                  <a:srgbClr val="003300"/>
                </a:solidFill>
              </a:rPr>
              <a:t>2. P satisfies logical specification </a:t>
            </a:r>
            <a:r>
              <a:rPr lang="en-US" sz="2000" dirty="0" smtClean="0">
                <a:solidFill>
                  <a:srgbClr val="003300"/>
                </a:solidFill>
                <a:latin typeface="Symbol" pitchFamily="18" charset="2"/>
              </a:rPr>
              <a:t>j</a:t>
            </a:r>
            <a:r>
              <a:rPr lang="en-US" sz="2000" dirty="0" smtClean="0">
                <a:solidFill>
                  <a:srgbClr val="003300"/>
                </a:solidFill>
              </a:rPr>
              <a:t> (semantic constraint)</a:t>
            </a:r>
          </a:p>
          <a:p>
            <a:pPr>
              <a:lnSpc>
                <a:spcPct val="90000"/>
              </a:lnSpc>
              <a:buFont typeface="Wingdings" pitchFamily="2" charset="2"/>
              <a:buChar char="q"/>
            </a:pPr>
            <a:endParaRPr lang="en-US" sz="2000" dirty="0">
              <a:solidFill>
                <a:srgbClr val="003300"/>
              </a:solidFill>
            </a:endParaRPr>
          </a:p>
          <a:p>
            <a:pPr>
              <a:lnSpc>
                <a:spcPct val="90000"/>
              </a:lnSpc>
              <a:buFont typeface="Wingdings" pitchFamily="2" charset="2"/>
              <a:buChar char="q"/>
            </a:pPr>
            <a:r>
              <a:rPr lang="en-US" sz="2000" dirty="0" smtClean="0">
                <a:solidFill>
                  <a:srgbClr val="003300"/>
                </a:solidFill>
              </a:rPr>
              <a:t>Core computational problem with many applications</a:t>
            </a:r>
            <a:endParaRPr lang="en-US" sz="2000" dirty="0" smtClean="0">
              <a:solidFill>
                <a:srgbClr val="002060"/>
              </a:solidFill>
            </a:endParaRPr>
          </a:p>
          <a:p>
            <a:pPr lvl="1">
              <a:lnSpc>
                <a:spcPct val="90000"/>
              </a:lnSpc>
              <a:buBlip>
                <a:blip r:embed="rId2"/>
              </a:buBlip>
            </a:pPr>
            <a:r>
              <a:rPr lang="en-US" sz="2000" dirty="0" smtClean="0">
                <a:solidFill>
                  <a:srgbClr val="002060"/>
                </a:solidFill>
              </a:rPr>
              <a:t>Programming by examples</a:t>
            </a:r>
          </a:p>
          <a:p>
            <a:pPr lvl="1">
              <a:lnSpc>
                <a:spcPct val="90000"/>
              </a:lnSpc>
              <a:buBlip>
                <a:blip r:embed="rId2"/>
              </a:buBlip>
            </a:pPr>
            <a:r>
              <a:rPr lang="en-US" sz="2000" dirty="0" smtClean="0">
                <a:solidFill>
                  <a:srgbClr val="002060"/>
                </a:solidFill>
              </a:rPr>
              <a:t>Automatic program repair</a:t>
            </a:r>
          </a:p>
          <a:p>
            <a:pPr lvl="1">
              <a:lnSpc>
                <a:spcPct val="90000"/>
              </a:lnSpc>
              <a:buBlip>
                <a:blip r:embed="rId2"/>
              </a:buBlip>
            </a:pPr>
            <a:r>
              <a:rPr lang="en-US" sz="2000" dirty="0" smtClean="0">
                <a:solidFill>
                  <a:srgbClr val="002060"/>
                </a:solidFill>
              </a:rPr>
              <a:t>Program </a:t>
            </a:r>
            <a:r>
              <a:rPr lang="en-US" sz="2000" dirty="0" err="1" smtClean="0">
                <a:solidFill>
                  <a:srgbClr val="002060"/>
                </a:solidFill>
              </a:rPr>
              <a:t>superoptimization</a:t>
            </a:r>
            <a:endParaRPr lang="en-US" sz="2000" dirty="0" smtClean="0">
              <a:solidFill>
                <a:srgbClr val="002060"/>
              </a:solidFill>
            </a:endParaRPr>
          </a:p>
          <a:p>
            <a:pPr lvl="1">
              <a:lnSpc>
                <a:spcPct val="90000"/>
              </a:lnSpc>
              <a:buBlip>
                <a:blip r:embed="rId2"/>
              </a:buBlip>
            </a:pPr>
            <a:r>
              <a:rPr lang="en-US" sz="2000" dirty="0" smtClean="0">
                <a:solidFill>
                  <a:srgbClr val="002060"/>
                </a:solidFill>
              </a:rPr>
              <a:t>Template-guided </a:t>
            </a:r>
            <a:r>
              <a:rPr lang="en-US" sz="2000" dirty="0">
                <a:solidFill>
                  <a:srgbClr val="002060"/>
                </a:solidFill>
              </a:rPr>
              <a:t>i</a:t>
            </a:r>
            <a:r>
              <a:rPr lang="en-US" sz="2000" dirty="0" smtClean="0">
                <a:solidFill>
                  <a:srgbClr val="002060"/>
                </a:solidFill>
              </a:rPr>
              <a:t>nvariant generation</a:t>
            </a:r>
          </a:p>
          <a:p>
            <a:pPr lvl="1">
              <a:lnSpc>
                <a:spcPct val="90000"/>
              </a:lnSpc>
              <a:buBlip>
                <a:blip r:embed="rId2"/>
              </a:buBlip>
            </a:pPr>
            <a:r>
              <a:rPr lang="en-US" sz="2000" dirty="0" err="1" smtClean="0">
                <a:solidFill>
                  <a:srgbClr val="002060"/>
                </a:solidFill>
              </a:rPr>
              <a:t>Autograding</a:t>
            </a:r>
            <a:r>
              <a:rPr lang="en-US" sz="2000" dirty="0" smtClean="0">
                <a:solidFill>
                  <a:srgbClr val="002060"/>
                </a:solidFill>
              </a:rPr>
              <a:t> for programming assignments</a:t>
            </a:r>
          </a:p>
          <a:p>
            <a:pPr lvl="1">
              <a:lnSpc>
                <a:spcPct val="90000"/>
              </a:lnSpc>
              <a:buBlip>
                <a:blip r:embed="rId2"/>
              </a:buBlip>
            </a:pPr>
            <a:r>
              <a:rPr lang="en-US" sz="2000" dirty="0" smtClean="0">
                <a:solidFill>
                  <a:srgbClr val="002060"/>
                </a:solidFill>
              </a:rPr>
              <a:t>Synthesis of FSA-attack-resilient cryptographic circuits</a:t>
            </a:r>
          </a:p>
          <a:p>
            <a:pPr marL="457200" lvl="1" indent="0">
              <a:lnSpc>
                <a:spcPct val="90000"/>
              </a:lnSpc>
              <a:buNone/>
            </a:pPr>
            <a:endParaRPr lang="en-US" sz="2000" dirty="0" smtClean="0">
              <a:solidFill>
                <a:srgbClr val="002060"/>
              </a:solidFill>
            </a:endParaRPr>
          </a:p>
          <a:p>
            <a:pPr marL="457200" lvl="1" indent="0">
              <a:lnSpc>
                <a:spcPct val="90000"/>
              </a:lnSpc>
              <a:buNone/>
            </a:pPr>
            <a:endParaRPr lang="en-US" sz="2000" dirty="0" smtClean="0">
              <a:solidFill>
                <a:srgbClr val="003300"/>
              </a:solidFill>
            </a:endParaRPr>
          </a:p>
          <a:p>
            <a:pPr marL="0" indent="0">
              <a:lnSpc>
                <a:spcPct val="90000"/>
              </a:lnSpc>
              <a:buNone/>
            </a:pPr>
            <a:endParaRPr lang="en-US" sz="2000" dirty="0" smtClean="0">
              <a:solidFill>
                <a:srgbClr val="0033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18</a:t>
            </a:fld>
            <a:endParaRPr lang="en-US" b="1" dirty="0"/>
          </a:p>
        </p:txBody>
      </p:sp>
      <p:sp>
        <p:nvSpPr>
          <p:cNvPr id="5" name="TextBox 4"/>
          <p:cNvSpPr txBox="1"/>
          <p:nvPr/>
        </p:nvSpPr>
        <p:spPr>
          <a:xfrm>
            <a:off x="115229" y="5562600"/>
            <a:ext cx="8305800" cy="1015663"/>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Can we formalize and standardize this computational problem?</a:t>
            </a:r>
          </a:p>
          <a:p>
            <a:endParaRPr lang="en-US" sz="2000" b="0" dirty="0">
              <a:solidFill>
                <a:srgbClr val="C00000"/>
              </a:solidFill>
            </a:endParaRPr>
          </a:p>
          <a:p>
            <a:r>
              <a:rPr lang="en-US" sz="2000" b="0" dirty="0" smtClean="0">
                <a:solidFill>
                  <a:srgbClr val="C00000"/>
                </a:solidFill>
              </a:rPr>
              <a:t>Inspiration</a:t>
            </a:r>
            <a:r>
              <a:rPr lang="en-US" sz="2000" b="0" dirty="0" smtClean="0">
                <a:solidFill>
                  <a:srgbClr val="C00000"/>
                </a:solidFill>
              </a:rPr>
              <a:t>: </a:t>
            </a:r>
            <a:r>
              <a:rPr lang="en-US" sz="2000" b="0" dirty="0" smtClean="0">
                <a:solidFill>
                  <a:srgbClr val="C00000"/>
                </a:solidFill>
              </a:rPr>
              <a:t>Success of SMT solvers in formal verification </a:t>
            </a:r>
          </a:p>
        </p:txBody>
      </p:sp>
    </p:spTree>
    <p:extLst>
      <p:ext uri="{BB962C8B-B14F-4D97-AF65-F5344CB8AC3E}">
        <p14:creationId xmlns:p14="http://schemas.microsoft.com/office/powerpoint/2010/main" val="1697689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smtClean="0">
                <a:solidFill>
                  <a:srgbClr val="C00000"/>
                </a:solidFill>
              </a:rPr>
              <a:t>SMT: </a:t>
            </a:r>
            <a:r>
              <a:rPr lang="en-US" sz="2800" dirty="0" err="1" smtClean="0">
                <a:solidFill>
                  <a:srgbClr val="C00000"/>
                </a:solidFill>
              </a:rPr>
              <a:t>Satisfiability</a:t>
            </a:r>
            <a:r>
              <a:rPr lang="en-US" sz="2800" dirty="0" smtClean="0">
                <a:solidFill>
                  <a:srgbClr val="C00000"/>
                </a:solidFill>
              </a:rPr>
              <a:t> Modulo Theories</a:t>
            </a:r>
            <a:endParaRPr lang="en-US" sz="3200" dirty="0" smtClean="0">
              <a:solidFill>
                <a:srgbClr val="C00000"/>
              </a:solidFill>
            </a:endParaRPr>
          </a:p>
        </p:txBody>
      </p:sp>
      <p:sp>
        <p:nvSpPr>
          <p:cNvPr id="5123" name="Rectangle 3"/>
          <p:cNvSpPr>
            <a:spLocks noGrp="1" noChangeArrowheads="1"/>
          </p:cNvSpPr>
          <p:nvPr>
            <p:ph type="body" idx="1"/>
          </p:nvPr>
        </p:nvSpPr>
        <p:spPr>
          <a:xfrm>
            <a:off x="304800" y="1600200"/>
            <a:ext cx="8839200" cy="4953000"/>
          </a:xfrm>
        </p:spPr>
        <p:txBody>
          <a:bodyPr/>
          <a:lstStyle/>
          <a:p>
            <a:pPr>
              <a:lnSpc>
                <a:spcPct val="90000"/>
              </a:lnSpc>
              <a:buFont typeface="Wingdings" pitchFamily="2" charset="2"/>
              <a:buChar char="q"/>
            </a:pPr>
            <a:r>
              <a:rPr lang="en-US" sz="2000" dirty="0" smtClean="0">
                <a:solidFill>
                  <a:srgbClr val="003300"/>
                </a:solidFill>
              </a:rPr>
              <a:t>Computational problem: Find a satisfying assignment to a formula</a:t>
            </a:r>
          </a:p>
          <a:p>
            <a:pPr>
              <a:lnSpc>
                <a:spcPct val="90000"/>
              </a:lnSpc>
              <a:buFont typeface="Wingdings" pitchFamily="2" charset="2"/>
              <a:buChar char="q"/>
            </a:pPr>
            <a:endParaRPr lang="en-US" sz="2000" dirty="0" smtClean="0">
              <a:solidFill>
                <a:srgbClr val="003300"/>
              </a:solidFill>
            </a:endParaRPr>
          </a:p>
          <a:p>
            <a:pPr lvl="1">
              <a:lnSpc>
                <a:spcPct val="90000"/>
              </a:lnSpc>
              <a:buBlip>
                <a:blip r:embed="rId2"/>
              </a:buBlip>
            </a:pPr>
            <a:r>
              <a:rPr lang="en-US" sz="2000" dirty="0" smtClean="0">
                <a:solidFill>
                  <a:srgbClr val="002060"/>
                </a:solidFill>
              </a:rPr>
              <a:t>Boolean + </a:t>
            </a:r>
            <a:r>
              <a:rPr lang="en-US" sz="2000" dirty="0" err="1" smtClean="0">
                <a:solidFill>
                  <a:srgbClr val="002060"/>
                </a:solidFill>
              </a:rPr>
              <a:t>Int</a:t>
            </a:r>
            <a:r>
              <a:rPr lang="en-US" sz="2000" dirty="0" smtClean="0">
                <a:solidFill>
                  <a:srgbClr val="002060"/>
                </a:solidFill>
              </a:rPr>
              <a:t> types, logical connectives, arithmetic operators</a:t>
            </a:r>
          </a:p>
          <a:p>
            <a:pPr lvl="1">
              <a:lnSpc>
                <a:spcPct val="90000"/>
              </a:lnSpc>
              <a:buBlip>
                <a:blip r:embed="rId2"/>
              </a:buBlip>
            </a:pPr>
            <a:r>
              <a:rPr lang="en-US" sz="2000" dirty="0" smtClean="0">
                <a:solidFill>
                  <a:srgbClr val="002060"/>
                </a:solidFill>
              </a:rPr>
              <a:t>Bit-vectors + bit-manipulation operations in C</a:t>
            </a:r>
          </a:p>
          <a:p>
            <a:pPr lvl="1">
              <a:lnSpc>
                <a:spcPct val="90000"/>
              </a:lnSpc>
              <a:buBlip>
                <a:blip r:embed="rId2"/>
              </a:buBlip>
            </a:pPr>
            <a:r>
              <a:rPr lang="en-US" sz="2000" dirty="0" smtClean="0">
                <a:solidFill>
                  <a:srgbClr val="002060"/>
                </a:solidFill>
              </a:rPr>
              <a:t>Boolean + </a:t>
            </a:r>
            <a:r>
              <a:rPr lang="en-US" sz="2000" dirty="0" err="1" smtClean="0">
                <a:solidFill>
                  <a:srgbClr val="002060"/>
                </a:solidFill>
              </a:rPr>
              <a:t>Int</a:t>
            </a:r>
            <a:r>
              <a:rPr lang="en-US" sz="2000" dirty="0">
                <a:solidFill>
                  <a:srgbClr val="002060"/>
                </a:solidFill>
              </a:rPr>
              <a:t> </a:t>
            </a:r>
            <a:r>
              <a:rPr lang="en-US" sz="2000" dirty="0" smtClean="0">
                <a:solidFill>
                  <a:srgbClr val="002060"/>
                </a:solidFill>
              </a:rPr>
              <a:t>types, logical/arithmetic ops + </a:t>
            </a:r>
            <a:r>
              <a:rPr lang="en-US" sz="2000" dirty="0" err="1" smtClean="0">
                <a:solidFill>
                  <a:srgbClr val="002060"/>
                </a:solidFill>
              </a:rPr>
              <a:t>Uninterpreted</a:t>
            </a:r>
            <a:r>
              <a:rPr lang="en-US" sz="2000" dirty="0" smtClean="0">
                <a:solidFill>
                  <a:srgbClr val="002060"/>
                </a:solidFill>
              </a:rPr>
              <a:t> </a:t>
            </a:r>
            <a:r>
              <a:rPr lang="en-US" sz="2000" dirty="0" err="1" smtClean="0">
                <a:solidFill>
                  <a:srgbClr val="002060"/>
                </a:solidFill>
              </a:rPr>
              <a:t>functs</a:t>
            </a:r>
            <a:endParaRPr lang="en-US" sz="2000" dirty="0" smtClean="0">
              <a:solidFill>
                <a:srgbClr val="002060"/>
              </a:solidFill>
            </a:endParaRPr>
          </a:p>
          <a:p>
            <a:pPr>
              <a:lnSpc>
                <a:spcPct val="90000"/>
              </a:lnSpc>
              <a:buFont typeface="Wingdings" pitchFamily="2" charset="2"/>
              <a:buChar char="q"/>
            </a:pPr>
            <a:endParaRPr lang="en-US" sz="2000" dirty="0" smtClean="0">
              <a:solidFill>
                <a:srgbClr val="003300"/>
              </a:solidFill>
            </a:endParaRPr>
          </a:p>
          <a:p>
            <a:pPr>
              <a:lnSpc>
                <a:spcPct val="90000"/>
              </a:lnSpc>
              <a:buFont typeface="Wingdings" pitchFamily="2" charset="2"/>
              <a:buChar char="q"/>
            </a:pPr>
            <a:r>
              <a:rPr lang="en-US" sz="2000" dirty="0" smtClean="0">
                <a:solidFill>
                  <a:srgbClr val="003300"/>
                </a:solidFill>
              </a:rPr>
              <a:t>“Modulo Theory”: Interpretation for symbols is fixed</a:t>
            </a:r>
          </a:p>
          <a:p>
            <a:pPr marL="0" indent="0">
              <a:lnSpc>
                <a:spcPct val="90000"/>
              </a:lnSpc>
              <a:buNone/>
            </a:pPr>
            <a:endParaRPr lang="en-US" sz="2000" dirty="0">
              <a:solidFill>
                <a:srgbClr val="003300"/>
              </a:solidFill>
            </a:endParaRPr>
          </a:p>
          <a:p>
            <a:pPr lvl="1">
              <a:lnSpc>
                <a:spcPct val="90000"/>
              </a:lnSpc>
              <a:buBlip>
                <a:blip r:embed="rId2"/>
              </a:buBlip>
            </a:pPr>
            <a:r>
              <a:rPr lang="en-US" sz="2000" dirty="0" smtClean="0">
                <a:solidFill>
                  <a:srgbClr val="002060"/>
                </a:solidFill>
              </a:rPr>
              <a:t>Can use specialized algorithms (e.g. for arithmetic constraints)</a:t>
            </a:r>
            <a:endParaRPr lang="en-US" sz="2000" dirty="0">
              <a:solidFill>
                <a:srgbClr val="002060"/>
              </a:solidFill>
            </a:endParaRPr>
          </a:p>
          <a:p>
            <a:pPr lvl="1">
              <a:lnSpc>
                <a:spcPct val="90000"/>
              </a:lnSpc>
              <a:buBlip>
                <a:blip r:embed="rId2"/>
              </a:buBlip>
            </a:pPr>
            <a:endParaRPr lang="en-US" sz="2000" dirty="0" smtClean="0">
              <a:solidFill>
                <a:srgbClr val="002060"/>
              </a:solidFill>
            </a:endParaRPr>
          </a:p>
          <a:p>
            <a:pPr marL="0" indent="0">
              <a:lnSpc>
                <a:spcPct val="90000"/>
              </a:lnSpc>
              <a:buNone/>
            </a:pPr>
            <a:endParaRPr lang="en-US" sz="2000" dirty="0" smtClean="0">
              <a:solidFill>
                <a:srgbClr val="0033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19</a:t>
            </a:fld>
            <a:endParaRPr lang="en-US" b="1" dirty="0"/>
          </a:p>
        </p:txBody>
      </p:sp>
      <p:sp>
        <p:nvSpPr>
          <p:cNvPr id="5" name="TextBox 4"/>
          <p:cNvSpPr txBox="1"/>
          <p:nvPr/>
        </p:nvSpPr>
        <p:spPr>
          <a:xfrm>
            <a:off x="838200" y="5512158"/>
            <a:ext cx="6934200" cy="1015663"/>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Little Engines of Proof</a:t>
            </a:r>
          </a:p>
          <a:p>
            <a:endParaRPr lang="en-US" sz="2000" b="0" dirty="0" smtClean="0">
              <a:solidFill>
                <a:srgbClr val="C00000"/>
              </a:solidFill>
            </a:endParaRPr>
          </a:p>
          <a:p>
            <a:r>
              <a:rPr lang="en-US" sz="2000" b="0" dirty="0">
                <a:solidFill>
                  <a:srgbClr val="C00000"/>
                </a:solidFill>
              </a:rPr>
              <a:t>	</a:t>
            </a:r>
            <a:r>
              <a:rPr lang="en-US" sz="2000" b="0" dirty="0" smtClean="0">
                <a:solidFill>
                  <a:srgbClr val="003300"/>
                </a:solidFill>
              </a:rPr>
              <a:t>SAT; Linear arithmetic; Congruence closure</a:t>
            </a:r>
          </a:p>
        </p:txBody>
      </p:sp>
    </p:spTree>
    <p:extLst>
      <p:ext uri="{BB962C8B-B14F-4D97-AF65-F5344CB8AC3E}">
        <p14:creationId xmlns:p14="http://schemas.microsoft.com/office/powerpoint/2010/main" val="53052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smtClean="0">
                <a:solidFill>
                  <a:srgbClr val="C00000"/>
                </a:solidFill>
              </a:rPr>
              <a:t>Program Verification</a:t>
            </a:r>
            <a:endParaRPr lang="en-US" sz="32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a:t>
            </a:fld>
            <a:endParaRPr lang="en-US" b="1" dirty="0"/>
          </a:p>
        </p:txBody>
      </p:sp>
      <p:sp>
        <p:nvSpPr>
          <p:cNvPr id="6" name="Rounded Rectangle 5"/>
          <p:cNvSpPr/>
          <p:nvPr/>
        </p:nvSpPr>
        <p:spPr>
          <a:xfrm>
            <a:off x="1828800" y="1327597"/>
            <a:ext cx="5675025" cy="5258691"/>
          </a:xfrm>
          <a:prstGeom prst="roundRect">
            <a:avLst>
              <a:gd name="adj" fmla="val 5934"/>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2031340" y="3285221"/>
            <a:ext cx="5272470" cy="10807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rgbClr val="FF0000"/>
                </a:solidFill>
                <a:latin typeface="Comic Sans MS" panose="030F0702030302020204" pitchFamily="66" charset="0"/>
              </a:rPr>
              <a:t>Verifier</a:t>
            </a:r>
            <a:endParaRPr lang="en-US" sz="4000" dirty="0">
              <a:solidFill>
                <a:srgbClr val="FF0000"/>
              </a:solidFill>
              <a:latin typeface="Comic Sans MS" panose="030F0702030302020204" pitchFamily="66" charset="0"/>
            </a:endParaRPr>
          </a:p>
        </p:txBody>
      </p:sp>
      <p:grpSp>
        <p:nvGrpSpPr>
          <p:cNvPr id="8" name="Group 7"/>
          <p:cNvGrpSpPr/>
          <p:nvPr/>
        </p:nvGrpSpPr>
        <p:grpSpPr>
          <a:xfrm>
            <a:off x="3399215" y="4373697"/>
            <a:ext cx="2641399" cy="1813176"/>
            <a:chOff x="7704683" y="4197564"/>
            <a:chExt cx="2641399" cy="1813176"/>
          </a:xfrm>
        </p:grpSpPr>
        <p:sp>
          <p:nvSpPr>
            <p:cNvPr id="9" name="Flowchart: Alternate Process 27"/>
            <p:cNvSpPr/>
            <p:nvPr/>
          </p:nvSpPr>
          <p:spPr>
            <a:xfrm>
              <a:off x="7704683" y="4797283"/>
              <a:ext cx="2641399" cy="1213457"/>
            </a:xfrm>
            <a:prstGeom prst="flowChartAlternateProcess">
              <a:avLst/>
            </a:prstGeom>
            <a:solidFill>
              <a:srgbClr val="EE8E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Comic Sans MS" panose="030F0702030302020204" pitchFamily="66" charset="0"/>
                </a:rPr>
                <a:t>Proof of correctness or Witness of a bug</a:t>
              </a:r>
            </a:p>
          </p:txBody>
        </p:sp>
        <p:sp>
          <p:nvSpPr>
            <p:cNvPr id="10" name="Down Arrow 9"/>
            <p:cNvSpPr/>
            <p:nvPr/>
          </p:nvSpPr>
          <p:spPr>
            <a:xfrm>
              <a:off x="8933244" y="4197564"/>
              <a:ext cx="142779" cy="599719"/>
            </a:xfrm>
            <a:prstGeom prst="downArrow">
              <a:avLst/>
            </a:prstGeom>
            <a:solidFill>
              <a:srgbClr val="EE8E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latin typeface="Comic Sans MS" panose="030F0702030302020204" pitchFamily="66" charset="0"/>
              </a:endParaRPr>
            </a:p>
          </p:txBody>
        </p:sp>
      </p:grpSp>
      <p:grpSp>
        <p:nvGrpSpPr>
          <p:cNvPr id="11" name="Group 10"/>
          <p:cNvGrpSpPr/>
          <p:nvPr/>
        </p:nvGrpSpPr>
        <p:grpSpPr>
          <a:xfrm>
            <a:off x="2076845" y="1541418"/>
            <a:ext cx="2366408" cy="1743802"/>
            <a:chOff x="6359635" y="1365285"/>
            <a:chExt cx="2366408" cy="1743802"/>
          </a:xfrm>
        </p:grpSpPr>
        <p:sp>
          <p:nvSpPr>
            <p:cNvPr id="12" name="Down Arrow 11"/>
            <p:cNvSpPr/>
            <p:nvPr/>
          </p:nvSpPr>
          <p:spPr>
            <a:xfrm>
              <a:off x="7412126" y="2509368"/>
              <a:ext cx="142779" cy="599719"/>
            </a:xfrm>
            <a:prstGeom prst="downArrow">
              <a:avLst/>
            </a:prstGeom>
            <a:solidFill>
              <a:schemeClr val="accent6">
                <a:lumMod val="75000"/>
              </a:schemeClr>
            </a:solidFill>
            <a:ln>
              <a:solidFill>
                <a:schemeClr val="accent6">
                  <a:lumMod val="60000"/>
                  <a:lumOff val="4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000"/>
            </a:p>
          </p:txBody>
        </p:sp>
        <p:sp>
          <p:nvSpPr>
            <p:cNvPr id="13" name="Flowchart: Alternate Process 18"/>
            <p:cNvSpPr/>
            <p:nvPr/>
          </p:nvSpPr>
          <p:spPr>
            <a:xfrm>
              <a:off x="6359635" y="1365285"/>
              <a:ext cx="2366408" cy="1150123"/>
            </a:xfrm>
            <a:prstGeom prst="flowChartAlternateProcess">
              <a:avLst/>
            </a:prstGeom>
            <a:solidFill>
              <a:schemeClr val="accent6">
                <a:lumMod val="75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Comic Sans MS" panose="030F0702030302020204" pitchFamily="66" charset="0"/>
                </a:rPr>
                <a:t>Specification S</a:t>
              </a:r>
            </a:p>
          </p:txBody>
        </p:sp>
      </p:grpSp>
      <p:grpSp>
        <p:nvGrpSpPr>
          <p:cNvPr id="14" name="Group 13"/>
          <p:cNvGrpSpPr/>
          <p:nvPr/>
        </p:nvGrpSpPr>
        <p:grpSpPr>
          <a:xfrm>
            <a:off x="4572412" y="1525853"/>
            <a:ext cx="2742806" cy="1749842"/>
            <a:chOff x="8855202" y="1349720"/>
            <a:chExt cx="2742806" cy="1749842"/>
          </a:xfrm>
        </p:grpSpPr>
        <p:sp>
          <p:nvSpPr>
            <p:cNvPr id="15" name="Down Arrow 14"/>
            <p:cNvSpPr/>
            <p:nvPr/>
          </p:nvSpPr>
          <p:spPr>
            <a:xfrm>
              <a:off x="10164851" y="2499843"/>
              <a:ext cx="142779" cy="599719"/>
            </a:xfrm>
            <a:prstGeom prst="downArrow">
              <a:avLst/>
            </a:prstGeom>
            <a:solidFill>
              <a:srgbClr val="CC0099"/>
            </a:solidFill>
            <a:ln>
              <a:solidFill>
                <a:srgbClr val="FF11C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000"/>
            </a:p>
          </p:txBody>
        </p:sp>
        <p:sp>
          <p:nvSpPr>
            <p:cNvPr id="16" name="Flowchart: Alternate Process 21"/>
            <p:cNvSpPr/>
            <p:nvPr/>
          </p:nvSpPr>
          <p:spPr>
            <a:xfrm>
              <a:off x="8855202" y="1349720"/>
              <a:ext cx="2742806" cy="1150123"/>
            </a:xfrm>
            <a:prstGeom prst="flowChartAlternateProcess">
              <a:avLst/>
            </a:prstGeom>
            <a:solidFill>
              <a:srgbClr val="CC0099"/>
            </a:solidFill>
            <a:ln>
              <a:solidFill>
                <a:srgbClr val="FF1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Comic Sans MS" panose="030F0702030302020204" pitchFamily="66" charset="0"/>
                </a:rPr>
                <a:t>Program P</a:t>
              </a:r>
            </a:p>
          </p:txBody>
        </p:sp>
      </p:grpSp>
    </p:spTree>
    <p:extLst>
      <p:ext uri="{BB962C8B-B14F-4D97-AF65-F5344CB8AC3E}">
        <p14:creationId xmlns:p14="http://schemas.microsoft.com/office/powerpoint/2010/main" val="14070240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17894"/>
            <a:ext cx="7772400" cy="1143000"/>
          </a:xfrm>
        </p:spPr>
        <p:txBody>
          <a:bodyPr/>
          <a:lstStyle/>
          <a:p>
            <a:r>
              <a:rPr lang="en-US" sz="2800" dirty="0" smtClean="0">
                <a:solidFill>
                  <a:srgbClr val="C00000"/>
                </a:solidFill>
              </a:rPr>
              <a:t>SMT Success Story</a:t>
            </a:r>
            <a:endParaRPr lang="en-US" sz="32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20</a:t>
            </a:fld>
            <a:endParaRPr lang="en-US" b="1" dirty="0"/>
          </a:p>
        </p:txBody>
      </p:sp>
      <p:sp>
        <p:nvSpPr>
          <p:cNvPr id="6" name="TextBox 5"/>
          <p:cNvSpPr txBox="1"/>
          <p:nvPr/>
        </p:nvSpPr>
        <p:spPr>
          <a:xfrm>
            <a:off x="457200" y="3124200"/>
            <a:ext cx="8305800" cy="1631216"/>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SMT-LIB Standardized Interchange Format (smt-lib.org)</a:t>
            </a:r>
          </a:p>
          <a:p>
            <a:r>
              <a:rPr lang="en-US" sz="2000" b="0" dirty="0">
                <a:solidFill>
                  <a:srgbClr val="C00000"/>
                </a:solidFill>
              </a:rPr>
              <a:t>	</a:t>
            </a:r>
            <a:r>
              <a:rPr lang="en-US" sz="2000" b="0" dirty="0" smtClean="0">
                <a:solidFill>
                  <a:srgbClr val="003300"/>
                </a:solidFill>
              </a:rPr>
              <a:t>Problem classification + Benchmark repositories</a:t>
            </a:r>
          </a:p>
          <a:p>
            <a:r>
              <a:rPr lang="en-US" sz="2000" b="0" dirty="0">
                <a:solidFill>
                  <a:srgbClr val="003300"/>
                </a:solidFill>
              </a:rPr>
              <a:t>	</a:t>
            </a:r>
            <a:r>
              <a:rPr lang="en-US" sz="2000" b="0" dirty="0" smtClean="0">
                <a:solidFill>
                  <a:srgbClr val="003300"/>
                </a:solidFill>
              </a:rPr>
              <a:t>LIA, LIA_UF, LRA, QF_LIA, …</a:t>
            </a:r>
          </a:p>
          <a:p>
            <a:r>
              <a:rPr lang="en-US" sz="2000" b="0" dirty="0">
                <a:solidFill>
                  <a:srgbClr val="003300"/>
                </a:solidFill>
              </a:rPr>
              <a:t>	</a:t>
            </a:r>
            <a:endParaRPr lang="en-US" sz="2000" b="0" dirty="0" smtClean="0">
              <a:solidFill>
                <a:srgbClr val="003300"/>
              </a:solidFill>
            </a:endParaRPr>
          </a:p>
          <a:p>
            <a:r>
              <a:rPr lang="en-US" sz="2000" b="0" dirty="0" smtClean="0">
                <a:solidFill>
                  <a:srgbClr val="C00000"/>
                </a:solidFill>
              </a:rPr>
              <a:t>+ Annual Competition (smt-competition.org)</a:t>
            </a:r>
            <a:endParaRPr lang="en-US" sz="2000" b="0" dirty="0">
              <a:solidFill>
                <a:srgbClr val="C00000"/>
              </a:solidFill>
            </a:endParaRPr>
          </a:p>
        </p:txBody>
      </p:sp>
      <p:sp>
        <p:nvSpPr>
          <p:cNvPr id="3" name="Oval 2"/>
          <p:cNvSpPr/>
          <p:nvPr/>
        </p:nvSpPr>
        <p:spPr bwMode="auto">
          <a:xfrm>
            <a:off x="253041" y="5663944"/>
            <a:ext cx="1371600" cy="685800"/>
          </a:xfrm>
          <a:prstGeom prst="ellipse">
            <a:avLst/>
          </a:prstGeom>
          <a:solidFill>
            <a:srgbClr val="CCFFFF">
              <a:alpha val="29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accent2"/>
                </a:solidFill>
                <a:effectLst/>
                <a:latin typeface="Comic Sans MS" pitchFamily="66" charset="0"/>
              </a:rPr>
              <a:t>Z3</a:t>
            </a:r>
          </a:p>
        </p:txBody>
      </p:sp>
      <p:sp>
        <p:nvSpPr>
          <p:cNvPr id="8" name="Oval 7"/>
          <p:cNvSpPr/>
          <p:nvPr/>
        </p:nvSpPr>
        <p:spPr bwMode="auto">
          <a:xfrm>
            <a:off x="2117785" y="5623657"/>
            <a:ext cx="1371600" cy="685800"/>
          </a:xfrm>
          <a:prstGeom prst="ellipse">
            <a:avLst/>
          </a:prstGeom>
          <a:solidFill>
            <a:srgbClr val="CCFFFF">
              <a:alpha val="29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err="1" smtClean="0"/>
              <a:t>Yices</a:t>
            </a:r>
            <a:endParaRPr kumimoji="0" lang="en-US" sz="2000" b="0" i="0" u="none" strike="noStrike" cap="none" normalizeH="0" baseline="0" dirty="0" smtClean="0">
              <a:ln>
                <a:noFill/>
              </a:ln>
              <a:solidFill>
                <a:schemeClr val="accent2"/>
              </a:solidFill>
              <a:effectLst/>
              <a:latin typeface="Comic Sans MS" pitchFamily="66" charset="0"/>
            </a:endParaRPr>
          </a:p>
        </p:txBody>
      </p:sp>
      <p:sp>
        <p:nvSpPr>
          <p:cNvPr id="9" name="Oval 8"/>
          <p:cNvSpPr/>
          <p:nvPr/>
        </p:nvSpPr>
        <p:spPr bwMode="auto">
          <a:xfrm>
            <a:off x="4063041" y="5663944"/>
            <a:ext cx="1371600" cy="685800"/>
          </a:xfrm>
          <a:prstGeom prst="ellipse">
            <a:avLst/>
          </a:prstGeom>
          <a:solidFill>
            <a:srgbClr val="CCFFFF">
              <a:alpha val="29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CVC4</a:t>
            </a:r>
            <a:endParaRPr kumimoji="0" lang="en-US" sz="2000" b="0" i="0" u="none" strike="noStrike" cap="none" normalizeH="0" baseline="0" dirty="0" smtClean="0">
              <a:ln>
                <a:noFill/>
              </a:ln>
              <a:solidFill>
                <a:schemeClr val="accent2"/>
              </a:solidFill>
              <a:effectLst/>
              <a:latin typeface="Comic Sans MS" pitchFamily="66" charset="0"/>
            </a:endParaRPr>
          </a:p>
        </p:txBody>
      </p:sp>
      <p:sp>
        <p:nvSpPr>
          <p:cNvPr id="10" name="Oval 9"/>
          <p:cNvSpPr/>
          <p:nvPr/>
        </p:nvSpPr>
        <p:spPr bwMode="auto">
          <a:xfrm>
            <a:off x="5897590" y="5623657"/>
            <a:ext cx="1524000" cy="685800"/>
          </a:xfrm>
          <a:prstGeom prst="ellipse">
            <a:avLst/>
          </a:prstGeom>
          <a:solidFill>
            <a:srgbClr val="CCFFFF">
              <a:alpha val="29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MathSAT5</a:t>
            </a:r>
            <a:endParaRPr kumimoji="0" lang="en-US" sz="2000" b="0" i="0" u="none" strike="noStrike" cap="none" normalizeH="0" baseline="0" dirty="0" smtClean="0">
              <a:ln>
                <a:noFill/>
              </a:ln>
              <a:solidFill>
                <a:schemeClr val="accent2"/>
              </a:solidFill>
              <a:effectLst/>
              <a:latin typeface="Comic Sans MS" pitchFamily="66" charset="0"/>
            </a:endParaRPr>
          </a:p>
        </p:txBody>
      </p:sp>
      <p:cxnSp>
        <p:nvCxnSpPr>
          <p:cNvPr id="15" name="Straight Arrow Connector 14"/>
          <p:cNvCxnSpPr>
            <a:endCxn id="9" idx="0"/>
          </p:cNvCxnSpPr>
          <p:nvPr/>
        </p:nvCxnSpPr>
        <p:spPr bwMode="auto">
          <a:xfrm>
            <a:off x="4748841" y="4783536"/>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21" name="Oval 20"/>
          <p:cNvSpPr/>
          <p:nvPr/>
        </p:nvSpPr>
        <p:spPr bwMode="auto">
          <a:xfrm>
            <a:off x="227162" y="1545826"/>
            <a:ext cx="1371600" cy="685800"/>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CBMC</a:t>
            </a:r>
            <a:endParaRPr kumimoji="0" lang="en-US" sz="2000" b="0" i="0" u="none" strike="noStrike" cap="none" normalizeH="0" baseline="0" dirty="0" smtClean="0">
              <a:ln>
                <a:noFill/>
              </a:ln>
              <a:solidFill>
                <a:schemeClr val="accent2"/>
              </a:solidFill>
              <a:effectLst/>
              <a:latin typeface="Comic Sans MS" pitchFamily="66" charset="0"/>
            </a:endParaRPr>
          </a:p>
        </p:txBody>
      </p:sp>
      <p:sp>
        <p:nvSpPr>
          <p:cNvPr id="22" name="Oval 21"/>
          <p:cNvSpPr/>
          <p:nvPr/>
        </p:nvSpPr>
        <p:spPr bwMode="auto">
          <a:xfrm>
            <a:off x="2132162" y="1545826"/>
            <a:ext cx="1371600" cy="685800"/>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SAGE</a:t>
            </a:r>
            <a:endParaRPr kumimoji="0" lang="en-US" sz="2000" b="0" i="0" u="none" strike="noStrike" cap="none" normalizeH="0" baseline="0" dirty="0" smtClean="0">
              <a:ln>
                <a:noFill/>
              </a:ln>
              <a:solidFill>
                <a:schemeClr val="accent2"/>
              </a:solidFill>
              <a:effectLst/>
              <a:latin typeface="Comic Sans MS" pitchFamily="66" charset="0"/>
            </a:endParaRPr>
          </a:p>
        </p:txBody>
      </p:sp>
      <p:sp>
        <p:nvSpPr>
          <p:cNvPr id="23" name="Oval 22"/>
          <p:cNvSpPr/>
          <p:nvPr/>
        </p:nvSpPr>
        <p:spPr bwMode="auto">
          <a:xfrm>
            <a:off x="4037162" y="1545826"/>
            <a:ext cx="1371600" cy="685800"/>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VCC</a:t>
            </a:r>
            <a:endParaRPr kumimoji="0" lang="en-US" sz="2000" b="0" i="0" u="none" strike="noStrike" cap="none" normalizeH="0" baseline="0" dirty="0" smtClean="0">
              <a:ln>
                <a:noFill/>
              </a:ln>
              <a:solidFill>
                <a:schemeClr val="accent2"/>
              </a:solidFill>
              <a:effectLst/>
              <a:latin typeface="Comic Sans MS" pitchFamily="66" charset="0"/>
            </a:endParaRPr>
          </a:p>
        </p:txBody>
      </p:sp>
      <p:sp>
        <p:nvSpPr>
          <p:cNvPr id="24" name="Oval 23"/>
          <p:cNvSpPr/>
          <p:nvPr/>
        </p:nvSpPr>
        <p:spPr bwMode="auto">
          <a:xfrm>
            <a:off x="5808453" y="1543932"/>
            <a:ext cx="1524000" cy="685800"/>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Spec#</a:t>
            </a:r>
            <a:endParaRPr kumimoji="0" lang="en-US" sz="2000" b="0" i="0" u="none" strike="noStrike" cap="none" normalizeH="0" baseline="0" dirty="0" smtClean="0">
              <a:ln>
                <a:noFill/>
              </a:ln>
              <a:solidFill>
                <a:schemeClr val="accent2"/>
              </a:solidFill>
              <a:effectLst/>
              <a:latin typeface="Comic Sans MS" pitchFamily="66" charset="0"/>
            </a:endParaRPr>
          </a:p>
        </p:txBody>
      </p:sp>
      <p:cxnSp>
        <p:nvCxnSpPr>
          <p:cNvPr id="26" name="Straight Arrow Connector 25"/>
          <p:cNvCxnSpPr/>
          <p:nvPr/>
        </p:nvCxnSpPr>
        <p:spPr bwMode="auto">
          <a:xfrm>
            <a:off x="4720816" y="2255959"/>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30" name="Straight Arrow Connector 29"/>
          <p:cNvCxnSpPr/>
          <p:nvPr/>
        </p:nvCxnSpPr>
        <p:spPr bwMode="auto">
          <a:xfrm>
            <a:off x="6571891" y="2229732"/>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31" name="Straight Arrow Connector 30"/>
          <p:cNvCxnSpPr/>
          <p:nvPr/>
        </p:nvCxnSpPr>
        <p:spPr bwMode="auto">
          <a:xfrm>
            <a:off x="2819400" y="2243792"/>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32" name="Straight Arrow Connector 31"/>
          <p:cNvCxnSpPr/>
          <p:nvPr/>
        </p:nvCxnSpPr>
        <p:spPr bwMode="auto">
          <a:xfrm>
            <a:off x="914400" y="2231626"/>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35" name="Oval 34"/>
          <p:cNvSpPr/>
          <p:nvPr/>
        </p:nvSpPr>
        <p:spPr bwMode="auto">
          <a:xfrm>
            <a:off x="7542362" y="1557992"/>
            <a:ext cx="1524000" cy="685800"/>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accent2"/>
                </a:solidFill>
                <a:effectLst/>
                <a:latin typeface="Comic Sans MS" pitchFamily="66" charset="0"/>
              </a:rPr>
              <a:t>…</a:t>
            </a:r>
          </a:p>
        </p:txBody>
      </p:sp>
      <p:cxnSp>
        <p:nvCxnSpPr>
          <p:cNvPr id="36" name="Straight Arrow Connector 35"/>
          <p:cNvCxnSpPr/>
          <p:nvPr/>
        </p:nvCxnSpPr>
        <p:spPr bwMode="auto">
          <a:xfrm>
            <a:off x="8305800" y="2243792"/>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38" name="Straight Arrow Connector 37"/>
          <p:cNvCxnSpPr/>
          <p:nvPr/>
        </p:nvCxnSpPr>
        <p:spPr bwMode="auto">
          <a:xfrm>
            <a:off x="6648807" y="4755416"/>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39" name="Straight Arrow Connector 38"/>
          <p:cNvCxnSpPr/>
          <p:nvPr/>
        </p:nvCxnSpPr>
        <p:spPr bwMode="auto">
          <a:xfrm>
            <a:off x="2743200" y="4755416"/>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40" name="Straight Arrow Connector 39"/>
          <p:cNvCxnSpPr/>
          <p:nvPr/>
        </p:nvCxnSpPr>
        <p:spPr bwMode="auto">
          <a:xfrm>
            <a:off x="838200" y="4783536"/>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41" name="Oval 40"/>
          <p:cNvSpPr/>
          <p:nvPr/>
        </p:nvSpPr>
        <p:spPr bwMode="auto">
          <a:xfrm>
            <a:off x="7694762" y="5656624"/>
            <a:ext cx="1371600" cy="685800"/>
          </a:xfrm>
          <a:prstGeom prst="ellipse">
            <a:avLst/>
          </a:prstGeom>
          <a:solidFill>
            <a:srgbClr val="CCFFFF">
              <a:alpha val="29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3600" b="0" dirty="0" smtClean="0"/>
              <a:t>…</a:t>
            </a:r>
            <a:endParaRPr kumimoji="0" lang="en-US" sz="3600" b="0" i="0" u="none" strike="noStrike" cap="none" normalizeH="0" baseline="0" dirty="0" smtClean="0">
              <a:ln>
                <a:noFill/>
              </a:ln>
              <a:solidFill>
                <a:schemeClr val="accent2"/>
              </a:solidFill>
              <a:effectLst/>
            </a:endParaRPr>
          </a:p>
        </p:txBody>
      </p:sp>
      <p:cxnSp>
        <p:nvCxnSpPr>
          <p:cNvPr id="42" name="Straight Arrow Connector 41"/>
          <p:cNvCxnSpPr/>
          <p:nvPr/>
        </p:nvCxnSpPr>
        <p:spPr bwMode="auto">
          <a:xfrm>
            <a:off x="8279921" y="4776216"/>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2334739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9" grpId="0" animBg="1"/>
      <p:bldP spid="10" grpId="0" animBg="1"/>
      <p:bldP spid="21" grpId="0" animBg="1"/>
      <p:bldP spid="22" grpId="0" animBg="1"/>
      <p:bldP spid="23" grpId="0" animBg="1"/>
      <p:bldP spid="24" grpId="0" animBg="1"/>
      <p:bldP spid="35" grpId="0" animBg="1"/>
      <p:bldP spid="4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Syntax-Guided Synthesis (</a:t>
            </a:r>
            <a:r>
              <a:rPr lang="en-US" sz="2800" dirty="0" err="1" smtClean="0">
                <a:solidFill>
                  <a:srgbClr val="C00000"/>
                </a:solidFill>
              </a:rPr>
              <a:t>SyGuS</a:t>
            </a:r>
            <a:r>
              <a:rPr lang="en-US" sz="2800" dirty="0" smtClean="0">
                <a:solidFill>
                  <a:srgbClr val="C00000"/>
                </a:solidFill>
              </a:rPr>
              <a:t>) Problem</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Fix a background theory T: fixes types and operations</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a:solidFill>
                  <a:srgbClr val="006600"/>
                </a:solidFill>
                <a:ea typeface="Gulim" pitchFamily="34" charset="-127"/>
              </a:rPr>
              <a:t>F</a:t>
            </a:r>
            <a:r>
              <a:rPr lang="en-US" altLang="ko-KR" sz="2000" dirty="0" smtClean="0">
                <a:solidFill>
                  <a:srgbClr val="006600"/>
                </a:solidFill>
                <a:ea typeface="Gulim" pitchFamily="34" charset="-127"/>
              </a:rPr>
              <a:t>unction to be synthesized: name f along with its type</a:t>
            </a:r>
          </a:p>
          <a:p>
            <a:pPr lvl="1">
              <a:lnSpc>
                <a:spcPct val="80000"/>
              </a:lnSpc>
              <a:spcBef>
                <a:spcPct val="35000"/>
              </a:spcBef>
              <a:buClr>
                <a:srgbClr val="006600"/>
              </a:buClr>
              <a:buBlip>
                <a:blip r:embed="rId3"/>
              </a:buBlip>
            </a:pPr>
            <a:r>
              <a:rPr lang="en-US" altLang="ko-KR" sz="2000" i="1" dirty="0" smtClean="0">
                <a:solidFill>
                  <a:srgbClr val="002060"/>
                </a:solidFill>
                <a:ea typeface="Gulim" pitchFamily="34" charset="-127"/>
              </a:rPr>
              <a:t>	</a:t>
            </a:r>
            <a:r>
              <a:rPr lang="en-US" altLang="ko-KR" sz="2000" dirty="0" smtClean="0">
                <a:solidFill>
                  <a:srgbClr val="002060"/>
                </a:solidFill>
                <a:ea typeface="Gulim" pitchFamily="34" charset="-127"/>
              </a:rPr>
              <a:t>General case: multiple functions to be synthesized</a:t>
            </a:r>
          </a:p>
          <a:p>
            <a:pPr>
              <a:lnSpc>
                <a:spcPct val="80000"/>
              </a:lnSpc>
              <a:spcBef>
                <a:spcPct val="35000"/>
              </a:spcBef>
              <a:buClr>
                <a:srgbClr val="006600"/>
              </a:buClr>
              <a:buNone/>
            </a:pPr>
            <a:endParaRPr lang="en-US" altLang="ko-KR" sz="2400" i="1"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Inputs to </a:t>
            </a:r>
            <a:r>
              <a:rPr lang="en-US" altLang="ko-KR" sz="2000" dirty="0" err="1" smtClean="0">
                <a:solidFill>
                  <a:srgbClr val="006600"/>
                </a:solidFill>
                <a:ea typeface="Gulim" pitchFamily="34" charset="-127"/>
              </a:rPr>
              <a:t>SyGuS</a:t>
            </a:r>
            <a:r>
              <a:rPr lang="en-US" altLang="ko-KR" sz="2000" dirty="0" smtClean="0">
                <a:solidFill>
                  <a:srgbClr val="006600"/>
                </a:solidFill>
                <a:ea typeface="Gulim" pitchFamily="34" charset="-127"/>
              </a:rPr>
              <a:t> problem:</a:t>
            </a: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Specification </a:t>
            </a:r>
            <a:r>
              <a:rPr lang="en-US" altLang="ko-KR" sz="2000" dirty="0" smtClean="0">
                <a:solidFill>
                  <a:srgbClr val="002060"/>
                </a:solidFill>
                <a:latin typeface="Symbol" pitchFamily="18" charset="2"/>
                <a:ea typeface="Gulim" pitchFamily="34" charset="-127"/>
              </a:rPr>
              <a:t>j</a:t>
            </a:r>
            <a:r>
              <a:rPr lang="en-US" altLang="ko-KR" sz="2000" dirty="0" smtClean="0">
                <a:solidFill>
                  <a:srgbClr val="002060"/>
                </a:solidFill>
                <a:ea typeface="Gulim" pitchFamily="34" charset="-127"/>
              </a:rPr>
              <a:t> </a:t>
            </a:r>
          </a:p>
          <a:p>
            <a:pPr marL="457200" lvl="1" indent="0">
              <a:lnSpc>
                <a:spcPct val="80000"/>
              </a:lnSpc>
              <a:spcBef>
                <a:spcPct val="35000"/>
              </a:spcBef>
              <a:buClr>
                <a:srgbClr val="006600"/>
              </a:buClr>
              <a:buNone/>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Typed formula using symbols in T +  symbol f </a:t>
            </a:r>
          </a:p>
          <a:p>
            <a:pPr lvl="1">
              <a:lnSpc>
                <a:spcPct val="80000"/>
              </a:lnSpc>
              <a:spcBef>
                <a:spcPct val="35000"/>
              </a:spcBef>
              <a:buClr>
                <a:srgbClr val="006600"/>
              </a:buClr>
              <a:buBlip>
                <a:blip r:embed="rId3"/>
              </a:buBlip>
            </a:pPr>
            <a:r>
              <a:rPr lang="en-US" altLang="ko-KR" sz="2000" dirty="0">
                <a:solidFill>
                  <a:srgbClr val="002060"/>
                </a:solidFill>
                <a:ea typeface="Gulim" pitchFamily="34" charset="-127"/>
              </a:rPr>
              <a:t>S</a:t>
            </a:r>
            <a:r>
              <a:rPr lang="en-US" altLang="ko-KR" sz="2000" dirty="0" smtClean="0">
                <a:solidFill>
                  <a:srgbClr val="002060"/>
                </a:solidFill>
                <a:ea typeface="Gulim" pitchFamily="34" charset="-127"/>
              </a:rPr>
              <a:t>et E of expressions given by a context-free grammar</a:t>
            </a:r>
          </a:p>
          <a:p>
            <a:pPr marL="457200" lvl="1" indent="0">
              <a:lnSpc>
                <a:spcPct val="80000"/>
              </a:lnSpc>
              <a:spcBef>
                <a:spcPct val="35000"/>
              </a:spcBef>
              <a:buClr>
                <a:srgbClr val="006600"/>
              </a:buClr>
              <a:buNone/>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Set of candidate expressions that use symbols in T</a:t>
            </a:r>
          </a:p>
          <a:p>
            <a:pPr>
              <a:lnSpc>
                <a:spcPct val="80000"/>
              </a:lnSpc>
              <a:spcBef>
                <a:spcPct val="35000"/>
              </a:spcBef>
              <a:buClr>
                <a:srgbClr val="006600"/>
              </a:buClr>
              <a:buFont typeface="Wingdings" pitchFamily="2" charset="2"/>
              <a:buChar char="q"/>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Computational problem: </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Output e in E such that </a:t>
            </a:r>
            <a:r>
              <a:rPr lang="en-US" altLang="ko-KR" sz="2000" dirty="0" smtClean="0">
                <a:solidFill>
                  <a:srgbClr val="006600"/>
                </a:solidFill>
                <a:latin typeface="Symbol" pitchFamily="18" charset="2"/>
                <a:ea typeface="Gulim" pitchFamily="34" charset="-127"/>
              </a:rPr>
              <a:t>j</a:t>
            </a:r>
            <a:r>
              <a:rPr lang="en-US" altLang="ko-KR" sz="2000" dirty="0" smtClean="0">
                <a:solidFill>
                  <a:srgbClr val="006600"/>
                </a:solidFill>
                <a:ea typeface="Gulim" pitchFamily="34" charset="-127"/>
              </a:rPr>
              <a:t>[f/e] is valid (in theory T)</a:t>
            </a:r>
          </a:p>
          <a:p>
            <a:pPr>
              <a:lnSpc>
                <a:spcPct val="80000"/>
              </a:lnSpc>
              <a:spcBef>
                <a:spcPct val="35000"/>
              </a:spcBef>
              <a:buClr>
                <a:srgbClr val="006600"/>
              </a:buClr>
              <a:buFont typeface="Wingdings" pitchFamily="2" charset="2"/>
              <a:buChar char="q"/>
            </a:pPr>
            <a:endParaRPr lang="en-US" altLang="ko-KR" sz="1600" dirty="0" smtClean="0">
              <a:solidFill>
                <a:srgbClr val="006600"/>
              </a:solidFill>
              <a:latin typeface="Symbol" pitchFamily="18" charset="2"/>
              <a:ea typeface="Gulim" pitchFamily="34" charset="-127"/>
            </a:endParaRPr>
          </a:p>
          <a:p>
            <a:pPr marL="57150" indent="0">
              <a:lnSpc>
                <a:spcPct val="90000"/>
              </a:lnSpc>
              <a:buNone/>
            </a:pPr>
            <a:r>
              <a:rPr lang="en-US" sz="2000" dirty="0">
                <a:solidFill>
                  <a:srgbClr val="002060"/>
                </a:solidFill>
              </a:rPr>
              <a:t>Syntax-guided synthesis; FMCAD’13</a:t>
            </a:r>
          </a:p>
          <a:p>
            <a:pPr marL="57150" indent="0">
              <a:lnSpc>
                <a:spcPct val="90000"/>
              </a:lnSpc>
              <a:buNone/>
            </a:pPr>
            <a:r>
              <a:rPr lang="en-US" sz="2000" dirty="0">
                <a:solidFill>
                  <a:srgbClr val="002060"/>
                </a:solidFill>
              </a:rPr>
              <a:t>    </a:t>
            </a:r>
            <a:r>
              <a:rPr lang="en-US" sz="1600" dirty="0">
                <a:solidFill>
                  <a:srgbClr val="002060"/>
                </a:solidFill>
              </a:rPr>
              <a:t>with </a:t>
            </a:r>
            <a:r>
              <a:rPr lang="en-US" sz="1600" dirty="0" err="1">
                <a:solidFill>
                  <a:srgbClr val="002060"/>
                </a:solidFill>
              </a:rPr>
              <a:t>Bodik</a:t>
            </a:r>
            <a:r>
              <a:rPr lang="en-US" sz="1600" dirty="0">
                <a:solidFill>
                  <a:srgbClr val="002060"/>
                </a:solidFill>
              </a:rPr>
              <a:t>, </a:t>
            </a:r>
            <a:r>
              <a:rPr lang="en-US" sz="1600" dirty="0" err="1">
                <a:solidFill>
                  <a:srgbClr val="002060"/>
                </a:solidFill>
              </a:rPr>
              <a:t>Juniwal</a:t>
            </a:r>
            <a:r>
              <a:rPr lang="en-US" sz="1600" dirty="0">
                <a:solidFill>
                  <a:srgbClr val="002060"/>
                </a:solidFill>
              </a:rPr>
              <a:t>, Martin, </a:t>
            </a:r>
            <a:r>
              <a:rPr lang="en-US" sz="1600" dirty="0" err="1">
                <a:solidFill>
                  <a:srgbClr val="002060"/>
                </a:solidFill>
              </a:rPr>
              <a:t>Raghothaman</a:t>
            </a:r>
            <a:r>
              <a:rPr lang="en-US" sz="1600" dirty="0">
                <a:solidFill>
                  <a:srgbClr val="002060"/>
                </a:solidFill>
              </a:rPr>
              <a:t>, </a:t>
            </a:r>
            <a:r>
              <a:rPr lang="en-US" sz="1600" dirty="0" err="1">
                <a:solidFill>
                  <a:srgbClr val="002060"/>
                </a:solidFill>
              </a:rPr>
              <a:t>Seshia</a:t>
            </a:r>
            <a:r>
              <a:rPr lang="en-US" sz="1600" dirty="0">
                <a:solidFill>
                  <a:srgbClr val="002060"/>
                </a:solidFill>
              </a:rPr>
              <a:t>, Singh, Solar-</a:t>
            </a:r>
            <a:r>
              <a:rPr lang="en-US" sz="1600" dirty="0" err="1">
                <a:solidFill>
                  <a:srgbClr val="002060"/>
                </a:solidFill>
              </a:rPr>
              <a:t>Lezama</a:t>
            </a:r>
            <a:r>
              <a:rPr lang="en-US" sz="1600" dirty="0">
                <a:solidFill>
                  <a:srgbClr val="002060"/>
                </a:solidFill>
              </a:rPr>
              <a:t>, </a:t>
            </a:r>
            <a:r>
              <a:rPr lang="en-US" sz="1600" dirty="0" err="1">
                <a:solidFill>
                  <a:srgbClr val="002060"/>
                </a:solidFill>
              </a:rPr>
              <a:t>Torlak</a:t>
            </a:r>
            <a:r>
              <a:rPr lang="en-US" sz="1600" dirty="0">
                <a:solidFill>
                  <a:srgbClr val="002060"/>
                </a:solidFill>
              </a:rPr>
              <a:t>, </a:t>
            </a:r>
            <a:r>
              <a:rPr lang="en-US" sz="1600" dirty="0" err="1">
                <a:solidFill>
                  <a:srgbClr val="002060"/>
                </a:solidFill>
              </a:rPr>
              <a:t>Udupa</a:t>
            </a:r>
            <a:endParaRPr lang="en-US" sz="1600" dirty="0">
              <a:solidFill>
                <a:srgbClr val="002060"/>
              </a:solidFill>
            </a:endParaRPr>
          </a:p>
          <a:p>
            <a:pPr lvl="1">
              <a:lnSpc>
                <a:spcPct val="80000"/>
              </a:lnSpc>
              <a:spcBef>
                <a:spcPct val="35000"/>
              </a:spcBef>
              <a:buClr>
                <a:srgbClr val="C3CDC6"/>
              </a:buClr>
              <a:buFont typeface="Wingdings" pitchFamily="2" charset="2"/>
              <a:buNone/>
            </a:pPr>
            <a:endParaRPr lang="en-US" sz="20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21</a:t>
            </a:fld>
            <a:endParaRPr lang="en-US" b="1" dirty="0"/>
          </a:p>
        </p:txBody>
      </p:sp>
    </p:spTree>
    <p:extLst>
      <p:ext uri="{BB962C8B-B14F-4D97-AF65-F5344CB8AC3E}">
        <p14:creationId xmlns:p14="http://schemas.microsoft.com/office/powerpoint/2010/main" val="2544948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072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72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72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072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72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072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0723">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0723">
                                            <p:txEl>
                                              <p:pRg st="14" end="1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072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err="1" smtClean="0">
                <a:solidFill>
                  <a:srgbClr val="C00000"/>
                </a:solidFill>
              </a:rPr>
              <a:t>SyGuS</a:t>
            </a:r>
            <a:r>
              <a:rPr lang="en-US" sz="2800" dirty="0" smtClean="0">
                <a:solidFill>
                  <a:srgbClr val="C00000"/>
                </a:solidFill>
              </a:rPr>
              <a:t> Example</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Theory QF-LIA (Quantifier-free linear integer arithmetic)</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Types: Integers and Booleans</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Logical connectives, Conditionals, and Linear arithmetic</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Quantifier-free formulas</a:t>
            </a:r>
            <a:endParaRPr lang="en-US" altLang="ko-KR" sz="2000" dirty="0">
              <a:solidFill>
                <a:srgbClr val="006600"/>
              </a:solidFill>
              <a:ea typeface="Gulim" pitchFamily="34" charset="-127"/>
            </a:endParaRPr>
          </a:p>
          <a:p>
            <a:pPr marL="0" indent="0">
              <a:lnSpc>
                <a:spcPct val="80000"/>
              </a:lnSpc>
              <a:spcBef>
                <a:spcPct val="35000"/>
              </a:spcBef>
              <a:buClr>
                <a:srgbClr val="006600"/>
              </a:buClr>
              <a:buNone/>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Function to be synthesized  f (</a:t>
            </a:r>
            <a:r>
              <a:rPr lang="en-US" altLang="ko-KR" sz="2000" dirty="0" err="1" smtClean="0">
                <a:solidFill>
                  <a:srgbClr val="006600"/>
                </a:solidFill>
                <a:ea typeface="Gulim" pitchFamily="34" charset="-127"/>
              </a:rPr>
              <a:t>int</a:t>
            </a:r>
            <a:r>
              <a:rPr lang="en-US" altLang="ko-KR" sz="2000" dirty="0" smtClean="0">
                <a:solidFill>
                  <a:srgbClr val="006600"/>
                </a:solidFill>
                <a:ea typeface="Gulim" pitchFamily="34" charset="-127"/>
              </a:rPr>
              <a:t> x, </a:t>
            </a:r>
            <a:r>
              <a:rPr lang="en-US" altLang="ko-KR" sz="2000" dirty="0" err="1" smtClean="0">
                <a:solidFill>
                  <a:srgbClr val="006600"/>
                </a:solidFill>
                <a:ea typeface="Gulim" pitchFamily="34" charset="-127"/>
              </a:rPr>
              <a:t>int</a:t>
            </a:r>
            <a:r>
              <a:rPr lang="en-US" altLang="ko-KR" sz="2000" dirty="0" smtClean="0">
                <a:solidFill>
                  <a:srgbClr val="006600"/>
                </a:solidFill>
                <a:ea typeface="Gulim" pitchFamily="34" charset="-127"/>
              </a:rPr>
              <a:t> y) :</a:t>
            </a:r>
            <a:r>
              <a:rPr lang="en-US" altLang="ko-KR" sz="2000" dirty="0" smtClean="0">
                <a:solidFill>
                  <a:srgbClr val="006600"/>
                </a:solidFill>
                <a:ea typeface="Gulim" pitchFamily="34" charset="-127"/>
                <a:sym typeface="Wingdings" pitchFamily="2" charset="2"/>
              </a:rPr>
              <a:t> </a:t>
            </a:r>
            <a:r>
              <a:rPr lang="en-US" altLang="ko-KR" sz="2000" dirty="0" err="1" smtClean="0">
                <a:solidFill>
                  <a:srgbClr val="006600"/>
                </a:solidFill>
                <a:ea typeface="Gulim" pitchFamily="34" charset="-127"/>
                <a:sym typeface="Wingdings" pitchFamily="2" charset="2"/>
              </a:rPr>
              <a:t>int</a:t>
            </a:r>
            <a:endParaRPr lang="en-US" altLang="ko-KR" sz="2000" dirty="0" smtClean="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Specification: </a:t>
            </a:r>
            <a:r>
              <a:rPr lang="en-US" altLang="ko-KR" sz="2000" dirty="0" smtClean="0">
                <a:solidFill>
                  <a:srgbClr val="336600"/>
                </a:solidFill>
                <a:ea typeface="Gulim" pitchFamily="34" charset="-127"/>
                <a:sym typeface="Wingdings" pitchFamily="2" charset="2"/>
              </a:rPr>
              <a:t>(x </a:t>
            </a:r>
            <a:r>
              <a:rPr lang="cs-CZ" sz="2000" dirty="0">
                <a:solidFill>
                  <a:srgbClr val="336600"/>
                </a:solidFill>
              </a:rPr>
              <a:t>≤ </a:t>
            </a:r>
            <a:r>
              <a:rPr lang="en-US" altLang="ko-KR" sz="2000" dirty="0" smtClean="0">
                <a:solidFill>
                  <a:srgbClr val="336600"/>
                </a:solidFill>
                <a:ea typeface="Gulim" pitchFamily="34" charset="-127"/>
                <a:sym typeface="Wingdings" pitchFamily="2" charset="2"/>
              </a:rPr>
              <a:t>f(</a:t>
            </a:r>
            <a:r>
              <a:rPr lang="en-US" altLang="ko-KR" sz="2000" dirty="0" err="1" smtClean="0">
                <a:solidFill>
                  <a:srgbClr val="336600"/>
                </a:solidFill>
                <a:ea typeface="Gulim" pitchFamily="34" charset="-127"/>
                <a:sym typeface="Wingdings" pitchFamily="2" charset="2"/>
              </a:rPr>
              <a:t>x,y</a:t>
            </a:r>
            <a:r>
              <a:rPr lang="en-US" altLang="ko-KR" sz="2000" dirty="0" smtClean="0">
                <a:solidFill>
                  <a:srgbClr val="336600"/>
                </a:solidFill>
                <a:ea typeface="Gulim" pitchFamily="34" charset="-127"/>
                <a:sym typeface="Wingdings" pitchFamily="2" charset="2"/>
              </a:rPr>
              <a:t>)) &amp; (y </a:t>
            </a:r>
            <a:r>
              <a:rPr lang="cs-CZ" sz="2000" dirty="0">
                <a:solidFill>
                  <a:srgbClr val="336600"/>
                </a:solidFill>
              </a:rPr>
              <a:t>≤ </a:t>
            </a:r>
            <a:r>
              <a:rPr lang="en-US" altLang="ko-KR" sz="2000" dirty="0" smtClean="0">
                <a:solidFill>
                  <a:srgbClr val="336600"/>
                </a:solidFill>
                <a:ea typeface="Gulim" pitchFamily="34" charset="-127"/>
                <a:sym typeface="Wingdings" pitchFamily="2" charset="2"/>
              </a:rPr>
              <a:t>f(</a:t>
            </a:r>
            <a:r>
              <a:rPr lang="en-US" altLang="ko-KR" sz="2000" dirty="0" err="1" smtClean="0">
                <a:solidFill>
                  <a:srgbClr val="336600"/>
                </a:solidFill>
                <a:ea typeface="Gulim" pitchFamily="34" charset="-127"/>
                <a:sym typeface="Wingdings" pitchFamily="2" charset="2"/>
              </a:rPr>
              <a:t>x,y</a:t>
            </a:r>
            <a:r>
              <a:rPr lang="en-US" altLang="ko-KR" sz="2000" dirty="0" smtClean="0">
                <a:solidFill>
                  <a:srgbClr val="336600"/>
                </a:solidFill>
                <a:ea typeface="Gulim" pitchFamily="34" charset="-127"/>
                <a:sym typeface="Wingdings" pitchFamily="2" charset="2"/>
              </a:rPr>
              <a:t>))</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Candidate Implementations: Linear expressions</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err="1" smtClean="0">
                <a:solidFill>
                  <a:srgbClr val="006600"/>
                </a:solidFill>
                <a:ea typeface="Gulim" pitchFamily="34" charset="-127"/>
              </a:rPr>
              <a:t>LinExp</a:t>
            </a:r>
            <a:r>
              <a:rPr lang="en-US" altLang="ko-KR" sz="2000" dirty="0" smtClean="0">
                <a:solidFill>
                  <a:srgbClr val="006600"/>
                </a:solidFill>
                <a:ea typeface="Gulim" pitchFamily="34" charset="-127"/>
              </a:rPr>
              <a:t> := x | y | </a:t>
            </a:r>
            <a:r>
              <a:rPr lang="en-US" altLang="ko-KR" sz="2000" dirty="0" err="1" smtClean="0">
                <a:solidFill>
                  <a:srgbClr val="006600"/>
                </a:solidFill>
                <a:ea typeface="Gulim" pitchFamily="34" charset="-127"/>
              </a:rPr>
              <a:t>Const</a:t>
            </a:r>
            <a:r>
              <a:rPr lang="en-US" altLang="ko-KR" sz="2000" dirty="0" smtClean="0">
                <a:solidFill>
                  <a:srgbClr val="006600"/>
                </a:solidFill>
                <a:ea typeface="Gulim" pitchFamily="34" charset="-127"/>
              </a:rPr>
              <a:t> | </a:t>
            </a:r>
            <a:r>
              <a:rPr lang="en-US" altLang="ko-KR" sz="2000" dirty="0" err="1" smtClean="0">
                <a:solidFill>
                  <a:srgbClr val="006600"/>
                </a:solidFill>
                <a:ea typeface="Gulim" pitchFamily="34" charset="-127"/>
              </a:rPr>
              <a:t>LinExp</a:t>
            </a:r>
            <a:r>
              <a:rPr lang="en-US" altLang="ko-KR" sz="2000" dirty="0" smtClean="0">
                <a:solidFill>
                  <a:srgbClr val="006600"/>
                </a:solidFill>
                <a:ea typeface="Gulim" pitchFamily="34" charset="-127"/>
              </a:rPr>
              <a:t> + </a:t>
            </a:r>
            <a:r>
              <a:rPr lang="en-US" altLang="ko-KR" sz="2000" dirty="0" err="1" smtClean="0">
                <a:solidFill>
                  <a:srgbClr val="006600"/>
                </a:solidFill>
                <a:ea typeface="Gulim" pitchFamily="34" charset="-127"/>
              </a:rPr>
              <a:t>LinExp</a:t>
            </a:r>
            <a:r>
              <a:rPr lang="en-US" altLang="ko-KR" sz="2000" dirty="0" smtClean="0">
                <a:solidFill>
                  <a:srgbClr val="006600"/>
                </a:solidFill>
                <a:ea typeface="Gulim" pitchFamily="34" charset="-127"/>
              </a:rPr>
              <a:t> | </a:t>
            </a:r>
            <a:r>
              <a:rPr lang="en-US" altLang="ko-KR" sz="2000" dirty="0" err="1" smtClean="0">
                <a:solidFill>
                  <a:srgbClr val="006600"/>
                </a:solidFill>
                <a:ea typeface="Gulim" pitchFamily="34" charset="-127"/>
              </a:rPr>
              <a:t>LinExp</a:t>
            </a:r>
            <a:r>
              <a:rPr lang="en-US" altLang="ko-KR" sz="2000" dirty="0" smtClean="0">
                <a:solidFill>
                  <a:srgbClr val="006600"/>
                </a:solidFill>
                <a:ea typeface="Gulim" pitchFamily="34" charset="-127"/>
              </a:rPr>
              <a:t> - </a:t>
            </a:r>
            <a:r>
              <a:rPr lang="en-US" altLang="ko-KR" sz="2000" dirty="0" err="1" smtClean="0">
                <a:solidFill>
                  <a:srgbClr val="006600"/>
                </a:solidFill>
                <a:ea typeface="Gulim" pitchFamily="34" charset="-127"/>
              </a:rPr>
              <a:t>LinExp</a:t>
            </a: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No solution exists</a:t>
            </a:r>
          </a:p>
          <a:p>
            <a:pPr>
              <a:lnSpc>
                <a:spcPct val="80000"/>
              </a:lnSpc>
              <a:spcBef>
                <a:spcPct val="35000"/>
              </a:spcBef>
              <a:buClr>
                <a:srgbClr val="006600"/>
              </a:buClr>
              <a:buFont typeface="Wingdings" pitchFamily="2" charset="2"/>
              <a:buChar char="q"/>
            </a:pPr>
            <a:endParaRPr lang="en-US" altLang="ko-KR" sz="1600" dirty="0" smtClean="0">
              <a:solidFill>
                <a:srgbClr val="006600"/>
              </a:solidFill>
              <a:latin typeface="Symbol" pitchFamily="18" charset="2"/>
              <a:ea typeface="Gulim" pitchFamily="34" charset="-127"/>
            </a:endParaRPr>
          </a:p>
          <a:p>
            <a:pPr lvl="1">
              <a:lnSpc>
                <a:spcPct val="80000"/>
              </a:lnSpc>
              <a:spcBef>
                <a:spcPct val="35000"/>
              </a:spcBef>
              <a:buClr>
                <a:srgbClr val="C3CDC6"/>
              </a:buClr>
              <a:buFont typeface="Wingdings" pitchFamily="2" charset="2"/>
              <a:buNone/>
            </a:pPr>
            <a:endParaRPr lang="en-US" sz="20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22</a:t>
            </a:fld>
            <a:endParaRPr lang="en-US" b="1" dirty="0"/>
          </a:p>
        </p:txBody>
      </p:sp>
    </p:spTree>
    <p:extLst>
      <p:ext uri="{BB962C8B-B14F-4D97-AF65-F5344CB8AC3E}">
        <p14:creationId xmlns:p14="http://schemas.microsoft.com/office/powerpoint/2010/main" val="616283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3">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723">
                                            <p:txEl>
                                              <p:pRg st="10" end="1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072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err="1" smtClean="0">
                <a:solidFill>
                  <a:srgbClr val="C00000"/>
                </a:solidFill>
              </a:rPr>
              <a:t>SyGuS</a:t>
            </a:r>
            <a:r>
              <a:rPr lang="en-US" sz="2800" dirty="0" smtClean="0">
                <a:solidFill>
                  <a:srgbClr val="C00000"/>
                </a:solidFill>
              </a:rPr>
              <a:t> Example</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Theory QF-LIA</a:t>
            </a:r>
          </a:p>
          <a:p>
            <a:pPr>
              <a:lnSpc>
                <a:spcPct val="80000"/>
              </a:lnSpc>
              <a:spcBef>
                <a:spcPct val="35000"/>
              </a:spcBef>
              <a:buClr>
                <a:srgbClr val="006600"/>
              </a:buClr>
              <a:buFont typeface="Wingdings" pitchFamily="2" charset="2"/>
              <a:buChar char="q"/>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Function to be synthesized: f (</a:t>
            </a:r>
            <a:r>
              <a:rPr lang="en-US" altLang="ko-KR" sz="2000" dirty="0" err="1" smtClean="0">
                <a:solidFill>
                  <a:srgbClr val="006600"/>
                </a:solidFill>
                <a:ea typeface="Gulim" pitchFamily="34" charset="-127"/>
              </a:rPr>
              <a:t>int</a:t>
            </a:r>
            <a:r>
              <a:rPr lang="en-US" altLang="ko-KR" sz="2000" dirty="0" smtClean="0">
                <a:solidFill>
                  <a:srgbClr val="006600"/>
                </a:solidFill>
                <a:ea typeface="Gulim" pitchFamily="34" charset="-127"/>
              </a:rPr>
              <a:t> x, </a:t>
            </a:r>
            <a:r>
              <a:rPr lang="en-US" altLang="ko-KR" sz="2000" dirty="0" err="1" smtClean="0">
                <a:solidFill>
                  <a:srgbClr val="006600"/>
                </a:solidFill>
                <a:ea typeface="Gulim" pitchFamily="34" charset="-127"/>
              </a:rPr>
              <a:t>int</a:t>
            </a:r>
            <a:r>
              <a:rPr lang="en-US" altLang="ko-KR" sz="2000" dirty="0" smtClean="0">
                <a:solidFill>
                  <a:srgbClr val="006600"/>
                </a:solidFill>
                <a:ea typeface="Gulim" pitchFamily="34" charset="-127"/>
              </a:rPr>
              <a:t> y) :</a:t>
            </a:r>
            <a:r>
              <a:rPr lang="en-US" altLang="ko-KR" sz="2000" dirty="0" smtClean="0">
                <a:solidFill>
                  <a:srgbClr val="006600"/>
                </a:solidFill>
                <a:ea typeface="Gulim" pitchFamily="34" charset="-127"/>
                <a:sym typeface="Wingdings" pitchFamily="2" charset="2"/>
              </a:rPr>
              <a:t> </a:t>
            </a:r>
            <a:r>
              <a:rPr lang="en-US" altLang="ko-KR" sz="2000" dirty="0" err="1" smtClean="0">
                <a:solidFill>
                  <a:srgbClr val="006600"/>
                </a:solidFill>
                <a:ea typeface="Gulim" pitchFamily="34" charset="-127"/>
                <a:sym typeface="Wingdings" pitchFamily="2" charset="2"/>
              </a:rPr>
              <a:t>int</a:t>
            </a:r>
            <a:endParaRPr lang="en-US" altLang="ko-KR" sz="2000" dirty="0" smtClean="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Specification: </a:t>
            </a:r>
            <a:r>
              <a:rPr lang="en-US" altLang="ko-KR" sz="2000" dirty="0">
                <a:solidFill>
                  <a:srgbClr val="336600"/>
                </a:solidFill>
                <a:ea typeface="Gulim" pitchFamily="34" charset="-127"/>
                <a:sym typeface="Wingdings" pitchFamily="2" charset="2"/>
              </a:rPr>
              <a:t>(x </a:t>
            </a:r>
            <a:r>
              <a:rPr lang="cs-CZ" sz="2000" dirty="0">
                <a:solidFill>
                  <a:srgbClr val="336600"/>
                </a:solidFill>
              </a:rPr>
              <a:t>≤ </a:t>
            </a:r>
            <a:r>
              <a:rPr lang="en-US" altLang="ko-KR" sz="2000" dirty="0">
                <a:solidFill>
                  <a:srgbClr val="336600"/>
                </a:solidFill>
                <a:ea typeface="Gulim" pitchFamily="34" charset="-127"/>
                <a:sym typeface="Wingdings" pitchFamily="2" charset="2"/>
              </a:rPr>
              <a:t>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&amp; (y </a:t>
            </a:r>
            <a:r>
              <a:rPr lang="cs-CZ" sz="2000" dirty="0">
                <a:solidFill>
                  <a:srgbClr val="336600"/>
                </a:solidFill>
              </a:rPr>
              <a:t>≤ </a:t>
            </a:r>
            <a:r>
              <a:rPr lang="en-US" altLang="ko-KR" sz="2000" dirty="0">
                <a:solidFill>
                  <a:srgbClr val="336600"/>
                </a:solidFill>
                <a:ea typeface="Gulim" pitchFamily="34" charset="-127"/>
                <a:sym typeface="Wingdings" pitchFamily="2" charset="2"/>
              </a:rPr>
              <a:t>f(</a:t>
            </a:r>
            <a:r>
              <a:rPr lang="en-US" altLang="ko-KR" sz="2000" dirty="0" err="1">
                <a:solidFill>
                  <a:srgbClr val="336600"/>
                </a:solidFill>
                <a:ea typeface="Gulim" pitchFamily="34" charset="-127"/>
                <a:sym typeface="Wingdings" pitchFamily="2" charset="2"/>
              </a:rPr>
              <a:t>x,y</a:t>
            </a:r>
            <a:r>
              <a:rPr lang="en-US" altLang="ko-KR" sz="2000" dirty="0" smtClean="0">
                <a:solidFill>
                  <a:srgbClr val="336600"/>
                </a:solidFill>
                <a:ea typeface="Gulim" pitchFamily="34" charset="-127"/>
                <a:sym typeface="Wingdings" pitchFamily="2" charset="2"/>
              </a:rPr>
              <a:t>))</a:t>
            </a:r>
            <a:endParaRPr lang="en-US" altLang="ko-KR" sz="2000" dirty="0" smtClean="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Candidate Implementations: Conditional expressions without +</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Term := x | y | </a:t>
            </a:r>
            <a:r>
              <a:rPr lang="en-US" altLang="ko-KR" sz="2000" dirty="0" err="1" smtClean="0">
                <a:solidFill>
                  <a:srgbClr val="006600"/>
                </a:solidFill>
                <a:ea typeface="Gulim" pitchFamily="34" charset="-127"/>
              </a:rPr>
              <a:t>Const</a:t>
            </a:r>
            <a:r>
              <a:rPr lang="en-US" altLang="ko-KR" sz="2000" dirty="0" smtClean="0">
                <a:solidFill>
                  <a:srgbClr val="006600"/>
                </a:solidFill>
                <a:ea typeface="Gulim" pitchFamily="34" charset="-127"/>
              </a:rPr>
              <a:t> | If-Then-Else (Cond, Term, Term)</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Cond := Term &lt;= Term | Cond &amp; Cond | ~ Cond | (Cond)</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Possible solution:</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If-Then-Else (</a:t>
            </a:r>
            <a:r>
              <a:rPr lang="en-US" sz="2000" dirty="0">
                <a:solidFill>
                  <a:srgbClr val="006600"/>
                </a:solidFill>
                <a:ea typeface="Gulim" pitchFamily="34" charset="-127"/>
              </a:rPr>
              <a:t>x </a:t>
            </a:r>
            <a:r>
              <a:rPr lang="cs-CZ" sz="2000" dirty="0">
                <a:solidFill>
                  <a:srgbClr val="336600"/>
                </a:solidFill>
              </a:rPr>
              <a:t>≤</a:t>
            </a:r>
            <a:r>
              <a:rPr lang="en-US" sz="2000" dirty="0">
                <a:solidFill>
                  <a:srgbClr val="336600"/>
                </a:solidFill>
              </a:rPr>
              <a:t> y</a:t>
            </a:r>
            <a:r>
              <a:rPr lang="en-US" sz="2000" dirty="0">
                <a:solidFill>
                  <a:srgbClr val="006600"/>
                </a:solidFill>
                <a:ea typeface="Gulim" pitchFamily="34" charset="-127"/>
              </a:rPr>
              <a:t>, </a:t>
            </a:r>
            <a:r>
              <a:rPr lang="en-US" sz="2000" dirty="0" smtClean="0">
                <a:solidFill>
                  <a:srgbClr val="006600"/>
                </a:solidFill>
                <a:ea typeface="Gulim" pitchFamily="34" charset="-127"/>
              </a:rPr>
              <a:t> y, x</a:t>
            </a:r>
            <a:r>
              <a:rPr lang="en-US" altLang="ko-KR" sz="2000" dirty="0" smtClean="0">
                <a:solidFill>
                  <a:srgbClr val="006600"/>
                </a:solidFill>
                <a:ea typeface="Gulim" pitchFamily="34" charset="-127"/>
              </a:rPr>
              <a:t>)</a:t>
            </a:r>
          </a:p>
          <a:p>
            <a:pPr>
              <a:lnSpc>
                <a:spcPct val="80000"/>
              </a:lnSpc>
              <a:spcBef>
                <a:spcPct val="35000"/>
              </a:spcBef>
              <a:buClr>
                <a:srgbClr val="006600"/>
              </a:buClr>
              <a:buFont typeface="Wingdings" pitchFamily="2" charset="2"/>
              <a:buChar char="q"/>
            </a:pPr>
            <a:endParaRPr lang="en-US" altLang="ko-KR" sz="1600" dirty="0" smtClean="0">
              <a:solidFill>
                <a:srgbClr val="006600"/>
              </a:solidFill>
              <a:latin typeface="Symbol" pitchFamily="18" charset="2"/>
              <a:ea typeface="Gulim" pitchFamily="34" charset="-127"/>
            </a:endParaRPr>
          </a:p>
          <a:p>
            <a:pPr lvl="1">
              <a:lnSpc>
                <a:spcPct val="80000"/>
              </a:lnSpc>
              <a:spcBef>
                <a:spcPct val="35000"/>
              </a:spcBef>
              <a:buClr>
                <a:srgbClr val="C3CDC6"/>
              </a:buClr>
              <a:buFont typeface="Wingdings" pitchFamily="2" charset="2"/>
              <a:buNone/>
            </a:pPr>
            <a:endParaRPr lang="en-US" sz="20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23</a:t>
            </a:fld>
            <a:endParaRPr lang="en-US" b="1" dirty="0"/>
          </a:p>
        </p:txBody>
      </p:sp>
    </p:spTree>
    <p:extLst>
      <p:ext uri="{BB962C8B-B14F-4D97-AF65-F5344CB8AC3E}">
        <p14:creationId xmlns:p14="http://schemas.microsoft.com/office/powerpoint/2010/main" val="1865672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23">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3">
                                            <p:txEl>
                                              <p:pRg st="11" end="1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72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pPr algn="l"/>
            <a:r>
              <a:rPr lang="en-US" sz="2800" dirty="0" smtClean="0">
                <a:solidFill>
                  <a:srgbClr val="C00000"/>
                </a:solidFill>
              </a:rPr>
              <a:t>From </a:t>
            </a:r>
            <a:r>
              <a:rPr lang="en-US" sz="2400" dirty="0" smtClean="0">
                <a:solidFill>
                  <a:srgbClr val="C00000"/>
                </a:solidFill>
              </a:rPr>
              <a:t>SMT-LIB </a:t>
            </a:r>
            <a:r>
              <a:rPr lang="en-US" sz="2800" dirty="0" smtClean="0">
                <a:solidFill>
                  <a:srgbClr val="C00000"/>
                </a:solidFill>
              </a:rPr>
              <a:t>to </a:t>
            </a:r>
            <a:r>
              <a:rPr lang="en-US" sz="2400" dirty="0" smtClean="0">
                <a:solidFill>
                  <a:srgbClr val="C00000"/>
                </a:solidFill>
              </a:rPr>
              <a:t>SYNTH-LIB</a:t>
            </a:r>
          </a:p>
        </p:txBody>
      </p:sp>
      <p:sp>
        <p:nvSpPr>
          <p:cNvPr id="30723" name="Rectangle 3"/>
          <p:cNvSpPr>
            <a:spLocks noGrp="1" noChangeArrowheads="1"/>
          </p:cNvSpPr>
          <p:nvPr>
            <p:ph type="body" idx="1"/>
          </p:nvPr>
        </p:nvSpPr>
        <p:spPr>
          <a:xfrm>
            <a:off x="228600" y="1143000"/>
            <a:ext cx="6705600" cy="5562600"/>
          </a:xfrm>
        </p:spPr>
        <p:txBody>
          <a:bodyPr/>
          <a:lstStyle/>
          <a:p>
            <a:pPr lvl="1">
              <a:lnSpc>
                <a:spcPct val="80000"/>
              </a:lnSpc>
              <a:spcBef>
                <a:spcPct val="35000"/>
              </a:spcBef>
              <a:buClr>
                <a:srgbClr val="C3CDC6"/>
              </a:buClr>
              <a:buFont typeface="Wingdings" pitchFamily="2" charset="2"/>
              <a:buNone/>
            </a:pPr>
            <a:r>
              <a:rPr lang="en-US" sz="1800" dirty="0"/>
              <a:t>(set-logic LIA) </a:t>
            </a:r>
          </a:p>
          <a:p>
            <a:pPr lvl="1">
              <a:lnSpc>
                <a:spcPct val="80000"/>
              </a:lnSpc>
              <a:spcBef>
                <a:spcPct val="35000"/>
              </a:spcBef>
              <a:buClr>
                <a:srgbClr val="C3CDC6"/>
              </a:buClr>
              <a:buFont typeface="Wingdings" pitchFamily="2" charset="2"/>
              <a:buNone/>
            </a:pPr>
            <a:r>
              <a:rPr lang="en-US" sz="1800" dirty="0" smtClean="0"/>
              <a:t>(</a:t>
            </a:r>
            <a:r>
              <a:rPr lang="en-US" sz="1800" dirty="0"/>
              <a:t>synth-fun max2 ((x </a:t>
            </a:r>
            <a:r>
              <a:rPr lang="en-US" sz="1800" dirty="0" err="1"/>
              <a:t>Int</a:t>
            </a:r>
            <a:r>
              <a:rPr lang="en-US" sz="1800" dirty="0"/>
              <a:t>) (y </a:t>
            </a:r>
            <a:r>
              <a:rPr lang="en-US" sz="1800" dirty="0" err="1"/>
              <a:t>Int</a:t>
            </a:r>
            <a:r>
              <a:rPr lang="en-US" sz="1800" dirty="0"/>
              <a:t>)) </a:t>
            </a:r>
            <a:r>
              <a:rPr lang="en-US" sz="1800" dirty="0" err="1"/>
              <a:t>Int</a:t>
            </a:r>
            <a:r>
              <a:rPr lang="en-US" sz="1800" dirty="0"/>
              <a: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a:t>
            </a:r>
            <a:r>
              <a:rPr lang="en-US" sz="1800" dirty="0"/>
              <a:t>Start </a:t>
            </a:r>
            <a:r>
              <a:rPr lang="en-US" sz="1800" dirty="0" err="1"/>
              <a:t>Int</a:t>
            </a:r>
            <a:r>
              <a:rPr lang="en-US" sz="1800" dirty="0"/>
              <a:t> (x y 0 1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 </a:t>
            </a:r>
            <a:r>
              <a:rPr lang="en-US" sz="1800" dirty="0"/>
              <a:t>Start Start)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 </a:t>
            </a:r>
            <a:r>
              <a:rPr lang="en-US" sz="1800" dirty="0"/>
              <a:t>Start Start)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a:t>
            </a:r>
            <a:r>
              <a:rPr lang="en-US" sz="1800" dirty="0" err="1"/>
              <a:t>ite</a:t>
            </a:r>
            <a:r>
              <a:rPr lang="en-US" sz="1800" dirty="0"/>
              <a:t> </a:t>
            </a:r>
            <a:r>
              <a:rPr lang="en-US" sz="1800" dirty="0" err="1"/>
              <a:t>StartBool</a:t>
            </a:r>
            <a:r>
              <a:rPr lang="en-US" sz="1800" dirty="0"/>
              <a:t> Start Start)))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a:t>
            </a:r>
            <a:r>
              <a:rPr lang="en-US" sz="1800" dirty="0" err="1"/>
              <a:t>StartBool</a:t>
            </a:r>
            <a:r>
              <a:rPr lang="en-US" sz="1800" dirty="0"/>
              <a:t> </a:t>
            </a:r>
            <a:r>
              <a:rPr lang="en-US" sz="1800" dirty="0" err="1"/>
              <a:t>Bool</a:t>
            </a:r>
            <a:r>
              <a:rPr lang="en-US" sz="1800" dirty="0"/>
              <a:t> ((and </a:t>
            </a:r>
            <a:r>
              <a:rPr lang="en-US" sz="1800" dirty="0" err="1"/>
              <a:t>StartBool</a:t>
            </a:r>
            <a:r>
              <a:rPr lang="en-US" sz="1800" dirty="0"/>
              <a:t> </a:t>
            </a:r>
            <a:r>
              <a:rPr lang="en-US" sz="1800" dirty="0" err="1"/>
              <a:t>StartBool</a:t>
            </a:r>
            <a:r>
              <a:rPr lang="en-US" sz="1800" dirty="0"/>
              <a: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a:t>
            </a:r>
            <a:r>
              <a:rPr lang="en-US" sz="1800" dirty="0"/>
              <a:t>or </a:t>
            </a:r>
            <a:r>
              <a:rPr lang="en-US" sz="1800" dirty="0" err="1"/>
              <a:t>StartBool</a:t>
            </a:r>
            <a:r>
              <a:rPr lang="en-US" sz="1800" dirty="0"/>
              <a:t> </a:t>
            </a:r>
            <a:r>
              <a:rPr lang="en-US" sz="1800" dirty="0" err="1"/>
              <a:t>StartBool</a:t>
            </a:r>
            <a:r>
              <a:rPr lang="en-US" sz="1800" dirty="0"/>
              <a: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a:t>
            </a:r>
            <a:r>
              <a:rPr lang="en-US" sz="1800" dirty="0"/>
              <a:t>not </a:t>
            </a:r>
            <a:r>
              <a:rPr lang="en-US" sz="1800" dirty="0" err="1"/>
              <a:t>StartBool</a:t>
            </a:r>
            <a:r>
              <a:rPr lang="en-US" sz="1800" dirty="0"/>
              <a: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(&lt;= </a:t>
            </a:r>
            <a:r>
              <a:rPr lang="en-US" sz="1800" dirty="0"/>
              <a:t>Start Start</a:t>
            </a:r>
            <a:r>
              <a:rPr lang="en-US" sz="1800" dirty="0" smtClean="0"/>
              <a:t>)))) </a:t>
            </a:r>
          </a:p>
          <a:p>
            <a:pPr lvl="1">
              <a:lnSpc>
                <a:spcPct val="80000"/>
              </a:lnSpc>
              <a:spcBef>
                <a:spcPct val="35000"/>
              </a:spcBef>
              <a:buClr>
                <a:srgbClr val="C3CDC6"/>
              </a:buClr>
              <a:buFont typeface="Wingdings" pitchFamily="2" charset="2"/>
              <a:buNone/>
            </a:pPr>
            <a:r>
              <a:rPr lang="en-US" sz="1800" dirty="0" smtClean="0"/>
              <a:t> (</a:t>
            </a:r>
            <a:r>
              <a:rPr lang="en-US" sz="1800" dirty="0"/>
              <a:t>declare-</a:t>
            </a:r>
            <a:r>
              <a:rPr lang="en-US" sz="1800" dirty="0" err="1"/>
              <a:t>var</a:t>
            </a:r>
            <a:r>
              <a:rPr lang="en-US" sz="1800" dirty="0"/>
              <a:t> x </a:t>
            </a:r>
            <a:r>
              <a:rPr lang="en-US" sz="1800" dirty="0" err="1"/>
              <a:t>Int</a:t>
            </a:r>
            <a:r>
              <a:rPr lang="en-US" sz="1800" dirty="0"/>
              <a:t>) </a:t>
            </a:r>
          </a:p>
          <a:p>
            <a:pPr lvl="1">
              <a:lnSpc>
                <a:spcPct val="80000"/>
              </a:lnSpc>
              <a:spcBef>
                <a:spcPct val="35000"/>
              </a:spcBef>
              <a:buClr>
                <a:srgbClr val="C3CDC6"/>
              </a:buClr>
              <a:buFont typeface="Wingdings" pitchFamily="2" charset="2"/>
              <a:buNone/>
            </a:pPr>
            <a:r>
              <a:rPr lang="en-US" sz="1800" dirty="0" smtClean="0"/>
              <a:t> (</a:t>
            </a:r>
            <a:r>
              <a:rPr lang="en-US" sz="1800" dirty="0"/>
              <a:t>declare-</a:t>
            </a:r>
            <a:r>
              <a:rPr lang="en-US" sz="1800" dirty="0" err="1"/>
              <a:t>var</a:t>
            </a:r>
            <a:r>
              <a:rPr lang="en-US" sz="1800" dirty="0"/>
              <a:t> y </a:t>
            </a:r>
            <a:r>
              <a:rPr lang="en-US" sz="1800" dirty="0" err="1"/>
              <a:t>Int</a:t>
            </a:r>
            <a:r>
              <a:rPr lang="en-US" sz="1800" dirty="0"/>
              <a: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a:t>
            </a:r>
            <a:r>
              <a:rPr lang="en-US" sz="1800" dirty="0"/>
              <a:t>constraint (&gt;= (max2 x y) x))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a:t>
            </a:r>
            <a:r>
              <a:rPr lang="en-US" sz="1800" dirty="0"/>
              <a:t>constraint (&gt;= (max2 x y) y))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a:t>
            </a:r>
            <a:r>
              <a:rPr lang="en-US" sz="1800" dirty="0"/>
              <a:t>constraint (or (= x (max2 x y)) (= y (max2 x y)))) </a:t>
            </a:r>
            <a:endParaRPr lang="en-US" sz="1800" dirty="0" smtClean="0"/>
          </a:p>
          <a:p>
            <a:pPr lvl="1">
              <a:lnSpc>
                <a:spcPct val="80000"/>
              </a:lnSpc>
              <a:spcBef>
                <a:spcPct val="35000"/>
              </a:spcBef>
              <a:buClr>
                <a:srgbClr val="C3CDC6"/>
              </a:buClr>
              <a:buFont typeface="Wingdings" pitchFamily="2" charset="2"/>
              <a:buNone/>
            </a:pPr>
            <a:r>
              <a:rPr lang="en-US" sz="1800" dirty="0" smtClean="0"/>
              <a:t> (</a:t>
            </a:r>
            <a:r>
              <a:rPr lang="en-US" sz="1800" dirty="0"/>
              <a:t>check-synth)</a:t>
            </a:r>
            <a:endParaRPr lang="en-US" sz="18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24</a:t>
            </a:fld>
            <a:endParaRPr lang="en-US" b="1" dirty="0"/>
          </a:p>
        </p:txBody>
      </p:sp>
      <p:pic>
        <p:nvPicPr>
          <p:cNvPr id="5" name="Picture 2" descr="SyGuS"/>
          <p:cNvPicPr>
            <a:picLocks noChangeAspect="1" noChangeArrowheads="1"/>
          </p:cNvPicPr>
          <p:nvPr/>
        </p:nvPicPr>
        <p:blipFill>
          <a:blip r:embed="rId3" cstate="print"/>
          <a:srcRect/>
          <a:stretch>
            <a:fillRect/>
          </a:stretch>
        </p:blipFill>
        <p:spPr bwMode="auto">
          <a:xfrm>
            <a:off x="6964392" y="64698"/>
            <a:ext cx="2133600" cy="1066800"/>
          </a:xfrm>
          <a:prstGeom prst="rect">
            <a:avLst/>
          </a:prstGeom>
          <a:noFill/>
        </p:spPr>
      </p:pic>
      <p:sp>
        <p:nvSpPr>
          <p:cNvPr id="6" name="Text Box 4"/>
          <p:cNvSpPr txBox="1">
            <a:spLocks noChangeArrowheads="1"/>
          </p:cNvSpPr>
          <p:nvPr/>
        </p:nvSpPr>
        <p:spPr bwMode="auto">
          <a:xfrm>
            <a:off x="6705600" y="1047315"/>
            <a:ext cx="2345514" cy="461665"/>
          </a:xfrm>
          <a:prstGeom prst="rect">
            <a:avLst/>
          </a:prstGeom>
          <a:noFill/>
          <a:ln w="9525">
            <a:noFill/>
            <a:miter lim="800000"/>
            <a:headEnd/>
            <a:tailEnd/>
          </a:ln>
        </p:spPr>
        <p:txBody>
          <a:bodyPr wrap="none">
            <a:spAutoFit/>
          </a:bodyPr>
          <a:lstStyle/>
          <a:p>
            <a:pPr algn="ctr" eaLnBrk="0" hangingPunct="0"/>
            <a:r>
              <a:rPr lang="en-US" sz="2400" dirty="0" smtClean="0">
                <a:solidFill>
                  <a:srgbClr val="002060"/>
                </a:solidFill>
              </a:rPr>
              <a:t>www.sygus.org</a:t>
            </a:r>
            <a:endParaRPr lang="en-US" sz="2400" dirty="0">
              <a:solidFill>
                <a:srgbClr val="002060"/>
              </a:solidFill>
            </a:endParaRPr>
          </a:p>
        </p:txBody>
      </p:sp>
    </p:spTree>
    <p:extLst>
      <p:ext uri="{BB962C8B-B14F-4D97-AF65-F5344CB8AC3E}">
        <p14:creationId xmlns:p14="http://schemas.microsoft.com/office/powerpoint/2010/main" val="1910715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Let Expressions and Auxiliary Variables</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Synthesized expression maps directly to a straight-line program</a:t>
            </a:r>
          </a:p>
          <a:p>
            <a:pPr>
              <a:lnSpc>
                <a:spcPct val="80000"/>
              </a:lnSpc>
              <a:spcBef>
                <a:spcPct val="35000"/>
              </a:spcBef>
              <a:buClr>
                <a:srgbClr val="006600"/>
              </a:buClr>
              <a:buFont typeface="Wingdings" pitchFamily="2" charset="2"/>
              <a:buChar char="q"/>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Grammar derivations correspond to expression parse-trees</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How to capture common </a:t>
            </a:r>
            <a:r>
              <a:rPr lang="en-US" altLang="ko-KR" sz="2000" dirty="0" err="1" smtClean="0">
                <a:solidFill>
                  <a:srgbClr val="006600"/>
                </a:solidFill>
                <a:ea typeface="Gulim" pitchFamily="34" charset="-127"/>
                <a:sym typeface="Wingdings" pitchFamily="2" charset="2"/>
              </a:rPr>
              <a:t>subexpressions</a:t>
            </a:r>
            <a:r>
              <a:rPr lang="en-US" altLang="ko-KR" sz="2000" dirty="0" smtClean="0">
                <a:solidFill>
                  <a:srgbClr val="006600"/>
                </a:solidFill>
                <a:ea typeface="Gulim" pitchFamily="34" charset="-127"/>
                <a:sym typeface="Wingdings" pitchFamily="2" charset="2"/>
              </a:rPr>
              <a:t> (which map to aux </a:t>
            </a:r>
            <a:r>
              <a:rPr lang="en-US" altLang="ko-KR" sz="2000" dirty="0" err="1" smtClean="0">
                <a:solidFill>
                  <a:srgbClr val="006600"/>
                </a:solidFill>
                <a:ea typeface="Gulim" pitchFamily="34" charset="-127"/>
                <a:sym typeface="Wingdings" pitchFamily="2" charset="2"/>
              </a:rPr>
              <a:t>vars</a:t>
            </a:r>
            <a:r>
              <a:rPr lang="en-US" altLang="ko-KR" sz="2000" dirty="0" smtClean="0">
                <a:solidFill>
                  <a:srgbClr val="006600"/>
                </a:solidFill>
                <a:ea typeface="Gulim" pitchFamily="34" charset="-127"/>
                <a:sym typeface="Wingdings" pitchFamily="2" charset="2"/>
              </a:rPr>
              <a:t>) ?</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Solution: Allow “let” expressions </a:t>
            </a:r>
          </a:p>
          <a:p>
            <a:pPr marL="0" indent="0">
              <a:lnSpc>
                <a:spcPct val="80000"/>
              </a:lnSpc>
              <a:spcBef>
                <a:spcPct val="35000"/>
              </a:spcBef>
              <a:buClr>
                <a:srgbClr val="006600"/>
              </a:buClr>
              <a:buNone/>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Candidate-expressions for a function f(</a:t>
            </a:r>
            <a:r>
              <a:rPr lang="en-US" altLang="ko-KR" sz="2000" dirty="0" err="1" smtClean="0">
                <a:solidFill>
                  <a:srgbClr val="006600"/>
                </a:solidFill>
                <a:ea typeface="Gulim" pitchFamily="34" charset="-127"/>
              </a:rPr>
              <a:t>int</a:t>
            </a:r>
            <a:r>
              <a:rPr lang="en-US" altLang="ko-KR" sz="2000" dirty="0" smtClean="0">
                <a:solidFill>
                  <a:srgbClr val="006600"/>
                </a:solidFill>
                <a:ea typeface="Gulim" pitchFamily="34" charset="-127"/>
              </a:rPr>
              <a:t> x, </a:t>
            </a:r>
            <a:r>
              <a:rPr lang="en-US" altLang="ko-KR" sz="2000" dirty="0" err="1" smtClean="0">
                <a:solidFill>
                  <a:srgbClr val="006600"/>
                </a:solidFill>
                <a:ea typeface="Gulim" pitchFamily="34" charset="-127"/>
              </a:rPr>
              <a:t>int</a:t>
            </a:r>
            <a:r>
              <a:rPr lang="en-US" altLang="ko-KR" sz="2000" dirty="0" smtClean="0">
                <a:solidFill>
                  <a:srgbClr val="006600"/>
                </a:solidFill>
                <a:ea typeface="Gulim" pitchFamily="34" charset="-127"/>
              </a:rPr>
              <a:t> y) : </a:t>
            </a:r>
            <a:r>
              <a:rPr lang="en-US" altLang="ko-KR" sz="2000" dirty="0" err="1" smtClean="0">
                <a:solidFill>
                  <a:srgbClr val="006600"/>
                </a:solidFill>
                <a:ea typeface="Gulim" pitchFamily="34" charset="-127"/>
              </a:rPr>
              <a:t>int</a:t>
            </a:r>
            <a:endParaRPr lang="en-US" altLang="ko-KR" sz="2000" dirty="0" smtClean="0">
              <a:solidFill>
                <a:srgbClr val="006600"/>
              </a:solidFill>
              <a:ea typeface="Gulim" pitchFamily="34" charset="-127"/>
            </a:endParaRP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T := (let [z = U] in  z </a:t>
            </a:r>
            <a:r>
              <a:rPr lang="en-US" altLang="ko-KR" sz="2000" dirty="0" smtClean="0">
                <a:solidFill>
                  <a:srgbClr val="006600"/>
                </a:solidFill>
                <a:ea typeface="Gulim" pitchFamily="34" charset="-127"/>
              </a:rPr>
              <a:t>+ </a:t>
            </a:r>
            <a:r>
              <a:rPr lang="en-US" altLang="ko-KR" sz="2000" dirty="0" smtClean="0">
                <a:solidFill>
                  <a:srgbClr val="006600"/>
                </a:solidFill>
                <a:ea typeface="Gulim" pitchFamily="34" charset="-127"/>
              </a:rPr>
              <a:t>z)</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U := x | y | </a:t>
            </a:r>
            <a:r>
              <a:rPr lang="en-US" altLang="ko-KR" sz="2000" dirty="0" err="1" smtClean="0">
                <a:solidFill>
                  <a:srgbClr val="006600"/>
                </a:solidFill>
                <a:ea typeface="Gulim" pitchFamily="34" charset="-127"/>
              </a:rPr>
              <a:t>Const</a:t>
            </a:r>
            <a:r>
              <a:rPr lang="en-US" altLang="ko-KR" sz="2000" dirty="0" smtClean="0">
                <a:solidFill>
                  <a:srgbClr val="006600"/>
                </a:solidFill>
                <a:ea typeface="Gulim" pitchFamily="34" charset="-127"/>
              </a:rPr>
              <a:t> | (U) | U + U | U</a:t>
            </a: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 U</a:t>
            </a:r>
          </a:p>
          <a:p>
            <a:pPr marL="0" indent="0">
              <a:lnSpc>
                <a:spcPct val="80000"/>
              </a:lnSpc>
              <a:spcBef>
                <a:spcPct val="35000"/>
              </a:spcBef>
              <a:buClr>
                <a:srgbClr val="006600"/>
              </a:buClr>
              <a:buNone/>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1600" dirty="0" smtClean="0">
              <a:solidFill>
                <a:srgbClr val="006600"/>
              </a:solidFill>
              <a:latin typeface="Symbol" pitchFamily="18" charset="2"/>
              <a:ea typeface="Gulim" pitchFamily="34" charset="-127"/>
            </a:endParaRPr>
          </a:p>
          <a:p>
            <a:pPr lvl="1">
              <a:lnSpc>
                <a:spcPct val="80000"/>
              </a:lnSpc>
              <a:spcBef>
                <a:spcPct val="35000"/>
              </a:spcBef>
              <a:buClr>
                <a:srgbClr val="C3CDC6"/>
              </a:buClr>
              <a:buFont typeface="Wingdings" pitchFamily="2" charset="2"/>
              <a:buNone/>
            </a:pPr>
            <a:endParaRPr lang="en-US" sz="20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25</a:t>
            </a:fld>
            <a:endParaRPr lang="en-US" b="1" dirty="0"/>
          </a:p>
        </p:txBody>
      </p:sp>
    </p:spTree>
    <p:extLst>
      <p:ext uri="{BB962C8B-B14F-4D97-AF65-F5344CB8AC3E}">
        <p14:creationId xmlns:p14="http://schemas.microsoft.com/office/powerpoint/2010/main" val="17972024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Invariant Generation as </a:t>
            </a:r>
            <a:r>
              <a:rPr lang="en-US" sz="2800" dirty="0" err="1" smtClean="0">
                <a:solidFill>
                  <a:srgbClr val="C00000"/>
                </a:solidFill>
              </a:rPr>
              <a:t>SyGuS</a:t>
            </a:r>
            <a:endParaRPr lang="en-US" sz="28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26</a:t>
            </a:fld>
            <a:endParaRPr lang="en-US" b="1" dirty="0"/>
          </a:p>
        </p:txBody>
      </p:sp>
      <p:sp>
        <p:nvSpPr>
          <p:cNvPr id="6" name="TextBox 5"/>
          <p:cNvSpPr txBox="1"/>
          <p:nvPr/>
        </p:nvSpPr>
        <p:spPr>
          <a:xfrm>
            <a:off x="457200" y="1371600"/>
            <a:ext cx="1905000" cy="2585323"/>
          </a:xfrm>
          <a:prstGeom prst="rect">
            <a:avLst/>
          </a:prstGeom>
          <a:noFill/>
          <a:ln>
            <a:solidFill>
              <a:schemeClr val="tx1"/>
            </a:solidFill>
          </a:ln>
        </p:spPr>
        <p:txBody>
          <a:bodyPr wrap="square" rtlCol="0">
            <a:spAutoFit/>
          </a:bodyPr>
          <a:lstStyle/>
          <a:p>
            <a:endParaRPr lang="en-US" sz="1800" b="0" dirty="0">
              <a:solidFill>
                <a:srgbClr val="003300"/>
              </a:solidFill>
            </a:endParaRPr>
          </a:p>
          <a:p>
            <a:endParaRPr lang="en-US" sz="1800" b="0" dirty="0" smtClean="0">
              <a:solidFill>
                <a:srgbClr val="003300"/>
              </a:solidFill>
            </a:endParaRPr>
          </a:p>
          <a:p>
            <a:r>
              <a:rPr lang="en-US" sz="1800" b="0" dirty="0" err="1" smtClean="0">
                <a:solidFill>
                  <a:srgbClr val="003300"/>
                </a:solidFill>
              </a:rPr>
              <a:t>bool</a:t>
            </a:r>
            <a:r>
              <a:rPr lang="en-US" sz="1800" b="0" dirty="0" smtClean="0">
                <a:solidFill>
                  <a:srgbClr val="003300"/>
                </a:solidFill>
              </a:rPr>
              <a:t> x, y, z</a:t>
            </a:r>
          </a:p>
          <a:p>
            <a:r>
              <a:rPr lang="en-US" sz="1800" b="0" dirty="0" err="1" smtClean="0">
                <a:solidFill>
                  <a:srgbClr val="003300"/>
                </a:solidFill>
              </a:rPr>
              <a:t>int</a:t>
            </a:r>
            <a:r>
              <a:rPr lang="en-US" sz="1800" b="0" dirty="0" smtClean="0">
                <a:solidFill>
                  <a:srgbClr val="003300"/>
                </a:solidFill>
              </a:rPr>
              <a:t>  a, b, c</a:t>
            </a:r>
            <a:endParaRPr lang="en-US" sz="1800" b="0" dirty="0">
              <a:solidFill>
                <a:srgbClr val="003300"/>
              </a:solidFill>
            </a:endParaRPr>
          </a:p>
          <a:p>
            <a:endParaRPr lang="en-US" sz="1800" b="0" dirty="0" smtClean="0">
              <a:solidFill>
                <a:srgbClr val="003300"/>
              </a:solidFill>
            </a:endParaRPr>
          </a:p>
          <a:p>
            <a:r>
              <a:rPr lang="en-US" sz="1800" b="0" dirty="0" smtClean="0">
                <a:solidFill>
                  <a:srgbClr val="003300"/>
                </a:solidFill>
              </a:rPr>
              <a:t>while( Test ) </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loop-body</a:t>
            </a:r>
            <a:endParaRPr lang="en-US" sz="1800" b="0" dirty="0">
              <a:solidFill>
                <a:srgbClr val="003300"/>
              </a:solidFill>
            </a:endParaRPr>
          </a:p>
          <a:p>
            <a:r>
              <a:rPr lang="en-US" sz="1800" b="0" dirty="0" smtClean="0">
                <a:solidFill>
                  <a:srgbClr val="003300"/>
                </a:solidFill>
              </a:rPr>
              <a:t>    ….</a:t>
            </a:r>
          </a:p>
          <a:p>
            <a:r>
              <a:rPr lang="en-US" sz="1800" b="0" dirty="0" smtClean="0">
                <a:solidFill>
                  <a:srgbClr val="003300"/>
                </a:solidFill>
              </a:rPr>
              <a:t>}</a:t>
            </a:r>
          </a:p>
        </p:txBody>
      </p:sp>
      <p:sp>
        <p:nvSpPr>
          <p:cNvPr id="7" name="Rectangle 3"/>
          <p:cNvSpPr txBox="1">
            <a:spLocks noChangeArrowheads="1"/>
          </p:cNvSpPr>
          <p:nvPr/>
        </p:nvSpPr>
        <p:spPr bwMode="auto">
          <a:xfrm>
            <a:off x="2943896" y="1371600"/>
            <a:ext cx="6208690" cy="38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sz="2000" b="0" kern="0" dirty="0" smtClean="0">
                <a:solidFill>
                  <a:srgbClr val="006600"/>
                </a:solidFill>
                <a:ea typeface="Gulim" pitchFamily="34" charset="-127"/>
              </a:rPr>
              <a:t>Goal: Find inductive loop invariant automatically</a:t>
            </a:r>
            <a:endParaRPr lang="en-US" sz="2000" b="0" kern="0" dirty="0" smtClean="0"/>
          </a:p>
        </p:txBody>
      </p:sp>
      <p:sp>
        <p:nvSpPr>
          <p:cNvPr id="8" name="Rectangle 3"/>
          <p:cNvSpPr txBox="1">
            <a:spLocks noChangeArrowheads="1"/>
          </p:cNvSpPr>
          <p:nvPr/>
        </p:nvSpPr>
        <p:spPr bwMode="auto">
          <a:xfrm>
            <a:off x="2920285" y="2209800"/>
            <a:ext cx="6071315"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sz="2000" b="0" kern="0" dirty="0" smtClean="0">
                <a:solidFill>
                  <a:srgbClr val="006600"/>
                </a:solidFill>
                <a:ea typeface="Gulim" pitchFamily="34" charset="-127"/>
              </a:rPr>
              <a:t>Function to be synthesized</a:t>
            </a:r>
          </a:p>
          <a:p>
            <a:pPr marL="0" indent="0">
              <a:lnSpc>
                <a:spcPct val="80000"/>
              </a:lnSpc>
              <a:spcBef>
                <a:spcPct val="35000"/>
              </a:spcBef>
              <a:buClr>
                <a:srgbClr val="006600"/>
              </a:buClr>
              <a:buNone/>
            </a:pPr>
            <a:r>
              <a:rPr lang="en-US" sz="2000" b="0" kern="0" dirty="0" smtClean="0">
                <a:solidFill>
                  <a:srgbClr val="006600"/>
                </a:solidFill>
                <a:ea typeface="Gulim" pitchFamily="34" charset="-127"/>
              </a:rPr>
              <a:t>	  </a:t>
            </a:r>
            <a:r>
              <a:rPr lang="en-US" sz="2000" b="0" kern="0" dirty="0" err="1" smtClean="0">
                <a:solidFill>
                  <a:srgbClr val="006600"/>
                </a:solidFill>
                <a:ea typeface="Gulim" pitchFamily="34" charset="-127"/>
              </a:rPr>
              <a:t>Inv</a:t>
            </a:r>
            <a:r>
              <a:rPr lang="en-US" sz="2000" b="0" kern="0" dirty="0" smtClean="0">
                <a:solidFill>
                  <a:srgbClr val="006600"/>
                </a:solidFill>
                <a:ea typeface="Gulim" pitchFamily="34" charset="-127"/>
              </a:rPr>
              <a:t> (</a:t>
            </a:r>
            <a:r>
              <a:rPr lang="en-US" sz="2000" b="0" kern="0" dirty="0" err="1" smtClean="0">
                <a:solidFill>
                  <a:srgbClr val="006600"/>
                </a:solidFill>
                <a:ea typeface="Gulim" pitchFamily="34" charset="-127"/>
              </a:rPr>
              <a:t>bool</a:t>
            </a:r>
            <a:r>
              <a:rPr lang="en-US" sz="2000" b="0" kern="0" dirty="0" smtClean="0">
                <a:solidFill>
                  <a:srgbClr val="006600"/>
                </a:solidFill>
                <a:ea typeface="Gulim" pitchFamily="34" charset="-127"/>
              </a:rPr>
              <a:t> x, </a:t>
            </a:r>
            <a:r>
              <a:rPr lang="en-US" sz="2000" b="0" kern="0" dirty="0" err="1" smtClean="0">
                <a:solidFill>
                  <a:srgbClr val="006600"/>
                </a:solidFill>
                <a:ea typeface="Gulim" pitchFamily="34" charset="-127"/>
              </a:rPr>
              <a:t>bool</a:t>
            </a:r>
            <a:r>
              <a:rPr lang="en-US" sz="2000" b="0" kern="0" dirty="0" smtClean="0">
                <a:solidFill>
                  <a:srgbClr val="006600"/>
                </a:solidFill>
                <a:ea typeface="Gulim" pitchFamily="34" charset="-127"/>
              </a:rPr>
              <a:t> z, </a:t>
            </a:r>
            <a:r>
              <a:rPr lang="en-US" sz="2000" b="0" kern="0" dirty="0" err="1" smtClean="0">
                <a:solidFill>
                  <a:srgbClr val="006600"/>
                </a:solidFill>
                <a:ea typeface="Gulim" pitchFamily="34" charset="-127"/>
              </a:rPr>
              <a:t>int</a:t>
            </a:r>
            <a:r>
              <a:rPr lang="en-US" sz="2000" b="0" kern="0" dirty="0" smtClean="0">
                <a:solidFill>
                  <a:srgbClr val="006600"/>
                </a:solidFill>
                <a:ea typeface="Gulim" pitchFamily="34" charset="-127"/>
              </a:rPr>
              <a:t> a, </a:t>
            </a:r>
            <a:r>
              <a:rPr lang="en-US" sz="2000" b="0" kern="0" dirty="0" err="1" smtClean="0">
                <a:solidFill>
                  <a:srgbClr val="006600"/>
                </a:solidFill>
                <a:ea typeface="Gulim" pitchFamily="34" charset="-127"/>
              </a:rPr>
              <a:t>int</a:t>
            </a:r>
            <a:r>
              <a:rPr lang="en-US" sz="2000" b="0" kern="0" dirty="0" smtClean="0">
                <a:solidFill>
                  <a:srgbClr val="006600"/>
                </a:solidFill>
                <a:ea typeface="Gulim" pitchFamily="34" charset="-127"/>
              </a:rPr>
              <a:t> b) : </a:t>
            </a:r>
            <a:r>
              <a:rPr lang="en-US" sz="2000" b="0" kern="0" dirty="0" err="1" smtClean="0">
                <a:solidFill>
                  <a:srgbClr val="006600"/>
                </a:solidFill>
                <a:ea typeface="Gulim" pitchFamily="34" charset="-127"/>
              </a:rPr>
              <a:t>bool</a:t>
            </a:r>
            <a:endParaRPr lang="en-US" sz="2000" b="0" kern="0" dirty="0" smtClean="0"/>
          </a:p>
        </p:txBody>
      </p:sp>
      <p:sp>
        <p:nvSpPr>
          <p:cNvPr id="9" name="Rectangle 3"/>
          <p:cNvSpPr txBox="1">
            <a:spLocks noChangeArrowheads="1"/>
          </p:cNvSpPr>
          <p:nvPr/>
        </p:nvSpPr>
        <p:spPr bwMode="auto">
          <a:xfrm>
            <a:off x="3081271" y="3276600"/>
            <a:ext cx="6071315"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sz="2000" b="0" kern="0" dirty="0" smtClean="0">
                <a:solidFill>
                  <a:srgbClr val="006600"/>
                </a:solidFill>
                <a:ea typeface="Gulim" pitchFamily="34" charset="-127"/>
              </a:rPr>
              <a:t>Compile loop-body into a logical predicate</a:t>
            </a:r>
          </a:p>
          <a:p>
            <a:pPr marL="0" indent="0">
              <a:lnSpc>
                <a:spcPct val="80000"/>
              </a:lnSpc>
              <a:spcBef>
                <a:spcPct val="35000"/>
              </a:spcBef>
              <a:buClr>
                <a:srgbClr val="006600"/>
              </a:buClr>
              <a:buNone/>
            </a:pPr>
            <a:r>
              <a:rPr lang="en-US" sz="2000" b="0" kern="0" dirty="0">
                <a:solidFill>
                  <a:srgbClr val="006600"/>
                </a:solidFill>
                <a:ea typeface="Gulim" pitchFamily="34" charset="-127"/>
              </a:rPr>
              <a:t> </a:t>
            </a:r>
            <a:r>
              <a:rPr lang="en-US" sz="2000" b="0" kern="0" dirty="0" smtClean="0">
                <a:solidFill>
                  <a:srgbClr val="006600"/>
                </a:solidFill>
                <a:ea typeface="Gulim" pitchFamily="34" charset="-127"/>
              </a:rPr>
              <a:t>   	Body(</a:t>
            </a:r>
            <a:r>
              <a:rPr lang="en-US" sz="2000" b="0" kern="0" dirty="0" err="1" smtClean="0">
                <a:solidFill>
                  <a:srgbClr val="006600"/>
                </a:solidFill>
                <a:ea typeface="Gulim" pitchFamily="34" charset="-127"/>
              </a:rPr>
              <a:t>x,y,z,a,b,c</a:t>
            </a:r>
            <a:r>
              <a:rPr lang="en-US" sz="2000" b="0" kern="0" dirty="0" smtClean="0">
                <a:solidFill>
                  <a:srgbClr val="006600"/>
                </a:solidFill>
                <a:ea typeface="Gulim" pitchFamily="34" charset="-127"/>
              </a:rPr>
              <a:t>, </a:t>
            </a:r>
            <a:r>
              <a:rPr lang="en-US" sz="2000" b="0" kern="0" dirty="0" err="1" smtClean="0">
                <a:solidFill>
                  <a:srgbClr val="006600"/>
                </a:solidFill>
                <a:ea typeface="Gulim" pitchFamily="34" charset="-127"/>
              </a:rPr>
              <a:t>x’,y’,z’,a’,b’,c</a:t>
            </a:r>
            <a:r>
              <a:rPr lang="en-US" sz="2000" b="0" kern="0" dirty="0" smtClean="0">
                <a:solidFill>
                  <a:srgbClr val="006600"/>
                </a:solidFill>
                <a:ea typeface="Gulim" pitchFamily="34" charset="-127"/>
              </a:rPr>
              <a:t>’)</a:t>
            </a:r>
            <a:endParaRPr lang="en-US" sz="2000" b="0" kern="0" dirty="0" smtClean="0"/>
          </a:p>
        </p:txBody>
      </p:sp>
      <p:sp>
        <p:nvSpPr>
          <p:cNvPr id="10" name="Rectangle 3"/>
          <p:cNvSpPr txBox="1">
            <a:spLocks noChangeArrowheads="1"/>
          </p:cNvSpPr>
          <p:nvPr/>
        </p:nvSpPr>
        <p:spPr bwMode="auto">
          <a:xfrm>
            <a:off x="3044781" y="4299390"/>
            <a:ext cx="6099219" cy="10346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sz="2000" b="0" kern="0" dirty="0" smtClean="0">
                <a:solidFill>
                  <a:srgbClr val="006600"/>
                </a:solidFill>
                <a:ea typeface="Gulim" pitchFamily="34" charset="-127"/>
              </a:rPr>
              <a:t>Specification:</a:t>
            </a:r>
          </a:p>
          <a:p>
            <a:pPr marL="0" indent="0">
              <a:lnSpc>
                <a:spcPct val="80000"/>
              </a:lnSpc>
              <a:spcBef>
                <a:spcPct val="35000"/>
              </a:spcBef>
              <a:buClr>
                <a:srgbClr val="006600"/>
              </a:buClr>
              <a:buNone/>
            </a:pPr>
            <a:r>
              <a:rPr lang="en-US" sz="2000" b="0" kern="0" dirty="0" smtClean="0">
                <a:solidFill>
                  <a:srgbClr val="006600"/>
                </a:solidFill>
                <a:ea typeface="Gulim" pitchFamily="34" charset="-127"/>
              </a:rPr>
              <a:t>	  ( </a:t>
            </a:r>
            <a:r>
              <a:rPr lang="en-US" sz="2000" b="0" kern="0" dirty="0" err="1" smtClean="0">
                <a:solidFill>
                  <a:srgbClr val="006600"/>
                </a:solidFill>
                <a:ea typeface="Gulim" pitchFamily="34" charset="-127"/>
              </a:rPr>
              <a:t>Inv</a:t>
            </a:r>
            <a:r>
              <a:rPr lang="en-US" sz="2000" b="0" kern="0" dirty="0" smtClean="0">
                <a:solidFill>
                  <a:srgbClr val="006600"/>
                </a:solidFill>
                <a:ea typeface="Gulim" pitchFamily="34" charset="-127"/>
              </a:rPr>
              <a:t> &amp; Body &amp; Test’)  </a:t>
            </a:r>
            <a:r>
              <a:rPr lang="cs-CZ" sz="2000" b="0" dirty="0">
                <a:solidFill>
                  <a:srgbClr val="336600"/>
                </a:solidFill>
              </a:rPr>
              <a:t>⇒</a:t>
            </a:r>
            <a:r>
              <a:rPr lang="en-US" sz="2000" b="0" kern="0" dirty="0" smtClean="0">
                <a:solidFill>
                  <a:srgbClr val="006600"/>
                </a:solidFill>
                <a:ea typeface="Gulim" pitchFamily="34" charset="-127"/>
              </a:rPr>
              <a:t> </a:t>
            </a:r>
            <a:r>
              <a:rPr lang="en-US" sz="2000" b="0" kern="0" dirty="0" err="1" smtClean="0">
                <a:solidFill>
                  <a:srgbClr val="006600"/>
                </a:solidFill>
                <a:ea typeface="Gulim" pitchFamily="34" charset="-127"/>
              </a:rPr>
              <a:t>Inv</a:t>
            </a:r>
            <a:r>
              <a:rPr lang="en-US" sz="2000" b="0" kern="0" dirty="0" smtClean="0">
                <a:solidFill>
                  <a:srgbClr val="006600"/>
                </a:solidFill>
                <a:ea typeface="Gulim" pitchFamily="34" charset="-127"/>
              </a:rPr>
              <a:t>’</a:t>
            </a:r>
          </a:p>
          <a:p>
            <a:pPr marL="0" indent="0">
              <a:lnSpc>
                <a:spcPct val="80000"/>
              </a:lnSpc>
              <a:spcBef>
                <a:spcPct val="35000"/>
              </a:spcBef>
              <a:buClr>
                <a:srgbClr val="006600"/>
              </a:buClr>
              <a:buNone/>
            </a:pPr>
            <a:r>
              <a:rPr lang="en-US" sz="2000" b="0" kern="0" dirty="0">
                <a:solidFill>
                  <a:srgbClr val="006600"/>
                </a:solidFill>
                <a:ea typeface="Gulim" pitchFamily="34" charset="-127"/>
              </a:rPr>
              <a:t> </a:t>
            </a:r>
            <a:r>
              <a:rPr lang="en-US" sz="2000" b="0" kern="0" dirty="0" smtClean="0">
                <a:solidFill>
                  <a:srgbClr val="006600"/>
                </a:solidFill>
                <a:ea typeface="Gulim" pitchFamily="34" charset="-127"/>
              </a:rPr>
              <a:t>        &amp;   Pre </a:t>
            </a:r>
            <a:r>
              <a:rPr lang="cs-CZ" sz="2000" b="0" dirty="0">
                <a:solidFill>
                  <a:srgbClr val="336600"/>
                </a:solidFill>
              </a:rPr>
              <a:t>⇒</a:t>
            </a:r>
            <a:r>
              <a:rPr lang="en-US" sz="2000" b="0" kern="0" dirty="0" smtClean="0">
                <a:solidFill>
                  <a:srgbClr val="006600"/>
                </a:solidFill>
                <a:ea typeface="Gulim" pitchFamily="34" charset="-127"/>
              </a:rPr>
              <a:t> </a:t>
            </a:r>
            <a:r>
              <a:rPr lang="en-US" sz="2000" b="0" kern="0" dirty="0" err="1" smtClean="0">
                <a:solidFill>
                  <a:srgbClr val="006600"/>
                </a:solidFill>
                <a:ea typeface="Gulim" pitchFamily="34" charset="-127"/>
              </a:rPr>
              <a:t>Inv</a:t>
            </a:r>
            <a:r>
              <a:rPr lang="en-US" sz="2000" b="0" kern="0" dirty="0" smtClean="0">
                <a:solidFill>
                  <a:srgbClr val="006600"/>
                </a:solidFill>
                <a:ea typeface="Gulim" pitchFamily="34" charset="-127"/>
              </a:rPr>
              <a:t> &amp;  (</a:t>
            </a:r>
            <a:r>
              <a:rPr lang="en-US" sz="2000" b="0" kern="0" dirty="0" err="1" smtClean="0">
                <a:solidFill>
                  <a:srgbClr val="006600"/>
                </a:solidFill>
                <a:ea typeface="Gulim" pitchFamily="34" charset="-127"/>
              </a:rPr>
              <a:t>Inv</a:t>
            </a:r>
            <a:r>
              <a:rPr lang="en-US" sz="2000" b="0" kern="0" dirty="0" smtClean="0">
                <a:solidFill>
                  <a:srgbClr val="006600"/>
                </a:solidFill>
                <a:ea typeface="Gulim" pitchFamily="34" charset="-127"/>
              </a:rPr>
              <a:t> &amp; ~Test </a:t>
            </a:r>
            <a:r>
              <a:rPr lang="cs-CZ" sz="2000" b="0" dirty="0">
                <a:solidFill>
                  <a:srgbClr val="336600"/>
                </a:solidFill>
              </a:rPr>
              <a:t>⇒</a:t>
            </a:r>
            <a:r>
              <a:rPr lang="en-US" sz="2000" b="0" kern="0" dirty="0" smtClean="0">
                <a:solidFill>
                  <a:srgbClr val="006600"/>
                </a:solidFill>
                <a:ea typeface="Gulim" pitchFamily="34" charset="-127"/>
              </a:rPr>
              <a:t>  Post)</a:t>
            </a:r>
          </a:p>
          <a:p>
            <a:pPr marL="0" indent="0">
              <a:lnSpc>
                <a:spcPct val="80000"/>
              </a:lnSpc>
              <a:spcBef>
                <a:spcPct val="35000"/>
              </a:spcBef>
              <a:buClr>
                <a:srgbClr val="006600"/>
              </a:buClr>
              <a:buNone/>
            </a:pPr>
            <a:endParaRPr lang="en-US" sz="2000" b="0" kern="0" dirty="0" smtClean="0"/>
          </a:p>
        </p:txBody>
      </p:sp>
      <p:sp>
        <p:nvSpPr>
          <p:cNvPr id="11" name="Rectangle 3"/>
          <p:cNvSpPr txBox="1">
            <a:spLocks noChangeArrowheads="1"/>
          </p:cNvSpPr>
          <p:nvPr/>
        </p:nvSpPr>
        <p:spPr bwMode="auto">
          <a:xfrm>
            <a:off x="457200" y="5486400"/>
            <a:ext cx="8658896" cy="121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sz="2000" b="0" kern="0" dirty="0" smtClean="0">
                <a:solidFill>
                  <a:srgbClr val="006600"/>
                </a:solidFill>
                <a:ea typeface="Gulim" pitchFamily="34" charset="-127"/>
              </a:rPr>
              <a:t>Template for set of candidate invariants</a:t>
            </a:r>
          </a:p>
          <a:p>
            <a:pPr marL="0" indent="0">
              <a:lnSpc>
                <a:spcPct val="80000"/>
              </a:lnSpc>
              <a:spcBef>
                <a:spcPct val="35000"/>
              </a:spcBef>
              <a:buClr>
                <a:srgbClr val="006600"/>
              </a:buClr>
              <a:buNone/>
            </a:pPr>
            <a:r>
              <a:rPr lang="en-US" sz="2000" b="0" kern="0" dirty="0">
                <a:solidFill>
                  <a:srgbClr val="006600"/>
                </a:solidFill>
                <a:ea typeface="Gulim" pitchFamily="34" charset="-127"/>
              </a:rPr>
              <a:t> </a:t>
            </a:r>
            <a:r>
              <a:rPr lang="en-US" sz="2000" b="0" kern="0" dirty="0" smtClean="0">
                <a:solidFill>
                  <a:srgbClr val="006600"/>
                </a:solidFill>
                <a:ea typeface="Gulim" pitchFamily="34" charset="-127"/>
              </a:rPr>
              <a:t>      </a:t>
            </a:r>
            <a:r>
              <a:rPr lang="en-US" altLang="ko-KR" sz="1800" b="0" dirty="0" smtClean="0">
                <a:solidFill>
                  <a:srgbClr val="006600"/>
                </a:solidFill>
                <a:ea typeface="Gulim" pitchFamily="34" charset="-127"/>
              </a:rPr>
              <a:t>Term </a:t>
            </a:r>
            <a:r>
              <a:rPr lang="en-US" altLang="ko-KR" sz="1800" b="0" dirty="0">
                <a:solidFill>
                  <a:srgbClr val="006600"/>
                </a:solidFill>
                <a:ea typeface="Gulim" pitchFamily="34" charset="-127"/>
              </a:rPr>
              <a:t>:= </a:t>
            </a:r>
            <a:r>
              <a:rPr lang="en-US" altLang="ko-KR" sz="1800" b="0" dirty="0" smtClean="0">
                <a:solidFill>
                  <a:srgbClr val="006600"/>
                </a:solidFill>
                <a:ea typeface="Gulim" pitchFamily="34" charset="-127"/>
              </a:rPr>
              <a:t>a | b | </a:t>
            </a:r>
            <a:r>
              <a:rPr lang="en-US" altLang="ko-KR" sz="1800" b="0" dirty="0" err="1" smtClean="0">
                <a:solidFill>
                  <a:srgbClr val="006600"/>
                </a:solidFill>
                <a:ea typeface="Gulim" pitchFamily="34" charset="-127"/>
              </a:rPr>
              <a:t>Const</a:t>
            </a:r>
            <a:r>
              <a:rPr lang="en-US" altLang="ko-KR" sz="1800" b="0" dirty="0" smtClean="0">
                <a:solidFill>
                  <a:srgbClr val="006600"/>
                </a:solidFill>
                <a:ea typeface="Gulim" pitchFamily="34" charset="-127"/>
              </a:rPr>
              <a:t> | Term + Term </a:t>
            </a:r>
            <a:r>
              <a:rPr lang="en-US" altLang="ko-KR" sz="1800" b="0" dirty="0">
                <a:solidFill>
                  <a:srgbClr val="006600"/>
                </a:solidFill>
                <a:ea typeface="Gulim" pitchFamily="34" charset="-127"/>
              </a:rPr>
              <a:t>| If-Then-Else (Cond, Term, Term)</a:t>
            </a:r>
          </a:p>
          <a:p>
            <a:pPr marL="0" indent="0">
              <a:lnSpc>
                <a:spcPct val="80000"/>
              </a:lnSpc>
              <a:spcBef>
                <a:spcPct val="35000"/>
              </a:spcBef>
              <a:buClr>
                <a:srgbClr val="006600"/>
              </a:buClr>
              <a:buNone/>
            </a:pPr>
            <a:r>
              <a:rPr lang="en-US" altLang="ko-KR" sz="1800" b="0" dirty="0" smtClean="0">
                <a:solidFill>
                  <a:srgbClr val="006600"/>
                </a:solidFill>
                <a:ea typeface="Gulim" pitchFamily="34" charset="-127"/>
              </a:rPr>
              <a:t>        Cond </a:t>
            </a:r>
            <a:r>
              <a:rPr lang="en-US" altLang="ko-KR" sz="1800" b="0" dirty="0">
                <a:solidFill>
                  <a:srgbClr val="006600"/>
                </a:solidFill>
                <a:ea typeface="Gulim" pitchFamily="34" charset="-127"/>
              </a:rPr>
              <a:t>:= </a:t>
            </a:r>
            <a:r>
              <a:rPr lang="en-US" altLang="ko-KR" sz="1800" b="0" dirty="0" smtClean="0">
                <a:solidFill>
                  <a:srgbClr val="006600"/>
                </a:solidFill>
                <a:ea typeface="Gulim" pitchFamily="34" charset="-127"/>
              </a:rPr>
              <a:t>x | z </a:t>
            </a:r>
            <a:r>
              <a:rPr lang="en-US" altLang="ko-KR" sz="1800" b="0" dirty="0">
                <a:solidFill>
                  <a:srgbClr val="006600"/>
                </a:solidFill>
                <a:ea typeface="Gulim" pitchFamily="34" charset="-127"/>
              </a:rPr>
              <a:t>| Cond &amp; Cond | ~ Cond | (Cond)</a:t>
            </a:r>
          </a:p>
          <a:p>
            <a:pPr marL="0" indent="0">
              <a:lnSpc>
                <a:spcPct val="80000"/>
              </a:lnSpc>
              <a:spcBef>
                <a:spcPct val="35000"/>
              </a:spcBef>
              <a:buClr>
                <a:srgbClr val="006600"/>
              </a:buClr>
              <a:buNone/>
            </a:pPr>
            <a:endParaRPr lang="en-US" sz="2000" b="0" kern="0" dirty="0" smtClean="0"/>
          </a:p>
        </p:txBody>
      </p:sp>
    </p:spTree>
    <p:extLst>
      <p:ext uri="{BB962C8B-B14F-4D97-AF65-F5344CB8AC3E}">
        <p14:creationId xmlns:p14="http://schemas.microsoft.com/office/powerpoint/2010/main" val="2464807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Program Optimization as </a:t>
            </a:r>
            <a:r>
              <a:rPr lang="en-US" sz="2800" dirty="0" err="1" smtClean="0">
                <a:solidFill>
                  <a:srgbClr val="C00000"/>
                </a:solidFill>
              </a:rPr>
              <a:t>SyGuS</a:t>
            </a:r>
            <a:endParaRPr lang="en-US" sz="2800" dirty="0" smtClean="0">
              <a:solidFill>
                <a:srgbClr val="C00000"/>
              </a:solidFill>
            </a:endParaRPr>
          </a:p>
        </p:txBody>
      </p:sp>
      <p:sp>
        <p:nvSpPr>
          <p:cNvPr id="30723" name="Rectangle 3"/>
          <p:cNvSpPr>
            <a:spLocks noGrp="1" noChangeArrowheads="1"/>
          </p:cNvSpPr>
          <p:nvPr>
            <p:ph type="body" idx="1"/>
          </p:nvPr>
        </p:nvSpPr>
        <p:spPr>
          <a:xfrm>
            <a:off x="0" y="9906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Type matrix: 2x2 Matrix with Bit-vector[32] entries</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Theory: Bit-vectors with arithmetic</a:t>
            </a:r>
          </a:p>
          <a:p>
            <a:pPr marL="0" indent="0">
              <a:lnSpc>
                <a:spcPct val="80000"/>
              </a:lnSpc>
              <a:spcBef>
                <a:spcPct val="35000"/>
              </a:spcBef>
              <a:buClr>
                <a:srgbClr val="006600"/>
              </a:buClr>
              <a:buNone/>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Function to be synthesized f(matrix A, B) : matrix</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Specification: f(A,B) is matrix product</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f(A,B)[1,1] = A[1,1]*B[1,1] + A[1,2]*B[2,1]</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a:t>
            </a:r>
            <a:endParaRPr lang="en-US" altLang="ko-KR" sz="2000" dirty="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Set of candidate implementations</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Expressions with at most 7 occurrences of *</a:t>
            </a:r>
          </a:p>
          <a:p>
            <a:pPr marL="0" indent="0">
              <a:lnSpc>
                <a:spcPct val="80000"/>
              </a:lnSpc>
              <a:spcBef>
                <a:spcPct val="35000"/>
              </a:spcBef>
              <a:buClr>
                <a:srgbClr val="006600"/>
              </a:buClr>
              <a:buNone/>
            </a:pPr>
            <a:r>
              <a:rPr lang="en-US" altLang="ko-KR" sz="2000" dirty="0">
                <a:solidFill>
                  <a:srgbClr val="006600"/>
                </a:solidFill>
                <a:latin typeface="Symbol" pitchFamily="18" charset="2"/>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Unrestricted use of +</a:t>
            </a:r>
          </a:p>
          <a:p>
            <a:pPr marL="0" indent="0">
              <a:lnSpc>
                <a:spcPct val="80000"/>
              </a:lnSpc>
              <a:spcBef>
                <a:spcPct val="35000"/>
              </a:spcBef>
              <a:buClr>
                <a:srgbClr val="006600"/>
              </a:buClr>
              <a:buNone/>
            </a:pPr>
            <a:r>
              <a:rPr lang="en-US" altLang="ko-KR" sz="2000" dirty="0">
                <a:solidFill>
                  <a:srgbClr val="006600"/>
                </a:solidFill>
                <a:latin typeface="Symbol" pitchFamily="18" charset="2"/>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let expressions allowed</a:t>
            </a:r>
          </a:p>
          <a:p>
            <a:pPr marL="0" indent="0">
              <a:lnSpc>
                <a:spcPct val="80000"/>
              </a:lnSpc>
              <a:spcBef>
                <a:spcPct val="35000"/>
              </a:spcBef>
              <a:buClr>
                <a:srgbClr val="006600"/>
              </a:buClr>
              <a:buNone/>
            </a:pPr>
            <a:endParaRPr lang="en-US" altLang="ko-KR" sz="2000" dirty="0">
              <a:sym typeface="Wingdings" pitchFamily="2" charset="2"/>
            </a:endParaRPr>
          </a:p>
          <a:p>
            <a:pPr>
              <a:lnSpc>
                <a:spcPct val="80000"/>
              </a:lnSpc>
              <a:spcBef>
                <a:spcPct val="35000"/>
              </a:spcBef>
              <a:buClr>
                <a:srgbClr val="006600"/>
              </a:buClr>
              <a:buFont typeface="Wingdings" panose="05000000000000000000" pitchFamily="2" charset="2"/>
              <a:buChar char="q"/>
            </a:pPr>
            <a:r>
              <a:rPr lang="en-US" altLang="ko-KR" sz="2000" dirty="0" smtClean="0">
                <a:solidFill>
                  <a:srgbClr val="006600"/>
                </a:solidFill>
                <a:ea typeface="Gulim" pitchFamily="34" charset="-127"/>
                <a:sym typeface="Wingdings" pitchFamily="2" charset="2"/>
              </a:rPr>
              <a:t>Benefit of saving this one multiplication: </a:t>
            </a:r>
            <a:r>
              <a:rPr lang="en-US" altLang="ko-KR" sz="2000" dirty="0" err="1" smtClean="0">
                <a:solidFill>
                  <a:srgbClr val="006600"/>
                </a:solidFill>
                <a:ea typeface="Gulim" pitchFamily="34" charset="-127"/>
                <a:sym typeface="Wingdings" pitchFamily="2" charset="2"/>
              </a:rPr>
              <a:t>Strassen’s</a:t>
            </a:r>
            <a:r>
              <a:rPr lang="en-US" altLang="ko-KR" sz="2000" dirty="0" smtClean="0">
                <a:solidFill>
                  <a:srgbClr val="006600"/>
                </a:solidFill>
                <a:ea typeface="Gulim" pitchFamily="34" charset="-127"/>
                <a:sym typeface="Wingdings" pitchFamily="2" charset="2"/>
              </a:rPr>
              <a:t> O(n</a:t>
            </a:r>
            <a:r>
              <a:rPr lang="en-US" altLang="ko-KR" sz="2000" baseline="30000" dirty="0" smtClean="0">
                <a:solidFill>
                  <a:srgbClr val="006600"/>
                </a:solidFill>
                <a:ea typeface="Gulim" pitchFamily="34" charset="-127"/>
                <a:sym typeface="Wingdings" pitchFamily="2" charset="2"/>
              </a:rPr>
              <a:t>2.87</a:t>
            </a:r>
            <a:r>
              <a:rPr lang="en-US" altLang="ko-KR" sz="2000" dirty="0" smtClean="0">
                <a:solidFill>
                  <a:srgbClr val="006600"/>
                </a:solidFill>
                <a:ea typeface="Gulim" pitchFamily="34" charset="-127"/>
                <a:sym typeface="Wingdings" pitchFamily="2" charset="2"/>
              </a:rPr>
              <a:t>) algorithm for matrix multiplication</a:t>
            </a:r>
          </a:p>
          <a:p>
            <a:pPr>
              <a:lnSpc>
                <a:spcPct val="80000"/>
              </a:lnSpc>
              <a:spcBef>
                <a:spcPct val="35000"/>
              </a:spcBef>
              <a:buClr>
                <a:srgbClr val="006600"/>
              </a:buClr>
              <a:buFont typeface="Wingdings" panose="05000000000000000000" pitchFamily="2" charset="2"/>
              <a:buChar char="q"/>
            </a:pPr>
            <a:endParaRPr lang="en-US" altLang="ko-KR" sz="2000" dirty="0" smtClean="0">
              <a:solidFill>
                <a:srgbClr val="006600"/>
              </a:solidFill>
              <a:ea typeface="Gulim" pitchFamily="34" charset="-127"/>
              <a:sym typeface="Wingdings" pitchFamily="2" charset="2"/>
            </a:endParaRPr>
          </a:p>
          <a:p>
            <a:pPr>
              <a:lnSpc>
                <a:spcPct val="80000"/>
              </a:lnSpc>
              <a:spcBef>
                <a:spcPct val="35000"/>
              </a:spcBef>
              <a:buClr>
                <a:srgbClr val="006600"/>
              </a:buClr>
              <a:buFont typeface="Wingdings" panose="05000000000000000000" pitchFamily="2" charset="2"/>
              <a:buChar char="q"/>
            </a:pPr>
            <a:r>
              <a:rPr lang="en-US" altLang="ko-KR" sz="2000" dirty="0" smtClean="0">
                <a:solidFill>
                  <a:srgbClr val="006600"/>
                </a:solidFill>
                <a:ea typeface="Gulim" pitchFamily="34" charset="-127"/>
                <a:sym typeface="Wingdings" pitchFamily="2" charset="2"/>
              </a:rPr>
              <a:t>Can we use only 6 multiplication operations?</a:t>
            </a:r>
            <a:endParaRPr lang="en-US" altLang="ko-KR" sz="1600" dirty="0" smtClean="0">
              <a:solidFill>
                <a:srgbClr val="006600"/>
              </a:solidFill>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27</a:t>
            </a:fld>
            <a:endParaRPr lang="en-US" b="1" dirty="0"/>
          </a:p>
        </p:txBody>
      </p:sp>
    </p:spTree>
    <p:extLst>
      <p:ext uri="{BB962C8B-B14F-4D97-AF65-F5344CB8AC3E}">
        <p14:creationId xmlns:p14="http://schemas.microsoft.com/office/powerpoint/2010/main" val="280607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23">
                                            <p:txEl>
                                              <p:pRg st="10" end="1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23">
                                            <p:txEl>
                                              <p:pRg st="11" end="1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0723">
                                            <p:txEl>
                                              <p:pRg st="13" end="1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072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Optimality</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Specification for f(</a:t>
            </a:r>
            <a:r>
              <a:rPr lang="en-US" altLang="ko-KR" sz="2000" dirty="0" err="1" smtClean="0">
                <a:solidFill>
                  <a:srgbClr val="006600"/>
                </a:solidFill>
                <a:ea typeface="Gulim" pitchFamily="34" charset="-127"/>
              </a:rPr>
              <a:t>int</a:t>
            </a:r>
            <a:r>
              <a:rPr lang="en-US" altLang="ko-KR" sz="2000" dirty="0" smtClean="0">
                <a:solidFill>
                  <a:srgbClr val="006600"/>
                </a:solidFill>
                <a:ea typeface="Gulim" pitchFamily="34" charset="-127"/>
              </a:rPr>
              <a:t> x) : </a:t>
            </a:r>
            <a:r>
              <a:rPr lang="en-US" altLang="ko-KR" sz="2000" dirty="0" err="1" smtClean="0">
                <a:solidFill>
                  <a:srgbClr val="006600"/>
                </a:solidFill>
                <a:ea typeface="Gulim" pitchFamily="34" charset="-127"/>
              </a:rPr>
              <a:t>int</a:t>
            </a:r>
            <a:endParaRPr lang="en-US" altLang="ko-KR" sz="2000" dirty="0">
              <a:solidFill>
                <a:srgbClr val="006600"/>
              </a:solidFill>
              <a:ea typeface="Gulim" pitchFamily="34" charset="-127"/>
            </a:endParaRPr>
          </a:p>
          <a:p>
            <a:pPr marL="0" indent="0">
              <a:lnSpc>
                <a:spcPct val="80000"/>
              </a:lnSpc>
              <a:spcBef>
                <a:spcPct val="35000"/>
              </a:spcBef>
              <a:buClr>
                <a:srgbClr val="006600"/>
              </a:buClr>
              <a:buNone/>
            </a:pPr>
            <a:r>
              <a:rPr lang="en-US" altLang="ko-KR" sz="2400" dirty="0" smtClean="0">
                <a:solidFill>
                  <a:srgbClr val="006600"/>
                </a:solidFill>
                <a:ea typeface="Gulim" pitchFamily="34" charset="-127"/>
              </a:rPr>
              <a:t>	</a:t>
            </a:r>
            <a:r>
              <a:rPr lang="en-US" altLang="ko-KR" sz="2000" dirty="0" smtClean="0">
                <a:solidFill>
                  <a:srgbClr val="336600"/>
                </a:solidFill>
                <a:ea typeface="Gulim" pitchFamily="34" charset="-127"/>
                <a:sym typeface="Wingdings" pitchFamily="2" charset="2"/>
              </a:rPr>
              <a:t>x </a:t>
            </a:r>
            <a:r>
              <a:rPr lang="cs-CZ" sz="2000" dirty="0">
                <a:solidFill>
                  <a:srgbClr val="336600"/>
                </a:solidFill>
              </a:rPr>
              <a:t>≤ </a:t>
            </a:r>
            <a:r>
              <a:rPr lang="en-US" altLang="ko-KR" sz="2000" dirty="0" smtClean="0">
                <a:solidFill>
                  <a:srgbClr val="336600"/>
                </a:solidFill>
                <a:ea typeface="Gulim" pitchFamily="34" charset="-127"/>
                <a:sym typeface="Wingdings" pitchFamily="2" charset="2"/>
              </a:rPr>
              <a:t>f(x) </a:t>
            </a:r>
            <a:r>
              <a:rPr lang="en-US" altLang="ko-KR" sz="2000" dirty="0">
                <a:solidFill>
                  <a:srgbClr val="336600"/>
                </a:solidFill>
                <a:ea typeface="Gulim" pitchFamily="34" charset="-127"/>
                <a:sym typeface="Wingdings" pitchFamily="2" charset="2"/>
              </a:rPr>
              <a:t>&amp; </a:t>
            </a:r>
            <a:r>
              <a:rPr lang="en-US" altLang="ko-KR" sz="2000" dirty="0" smtClean="0">
                <a:solidFill>
                  <a:srgbClr val="336600"/>
                </a:solidFill>
                <a:ea typeface="Gulim" pitchFamily="34" charset="-127"/>
                <a:sym typeface="Wingdings" pitchFamily="2" charset="2"/>
              </a:rPr>
              <a:t> -x </a:t>
            </a:r>
            <a:r>
              <a:rPr lang="cs-CZ" sz="2000" dirty="0">
                <a:solidFill>
                  <a:srgbClr val="336600"/>
                </a:solidFill>
              </a:rPr>
              <a:t>≤ </a:t>
            </a:r>
            <a:r>
              <a:rPr lang="en-US" altLang="ko-KR" sz="2000" dirty="0" smtClean="0">
                <a:solidFill>
                  <a:srgbClr val="336600"/>
                </a:solidFill>
                <a:ea typeface="Gulim" pitchFamily="34" charset="-127"/>
                <a:sym typeface="Wingdings" pitchFamily="2" charset="2"/>
              </a:rPr>
              <a:t>f(x)</a:t>
            </a:r>
            <a:endParaRPr lang="en-US" altLang="ko-KR" sz="2000" dirty="0" smtClean="0">
              <a:solidFill>
                <a:srgbClr val="006600"/>
              </a:solidFill>
              <a:ea typeface="Gulim" pitchFamily="34" charset="-127"/>
            </a:endParaRPr>
          </a:p>
          <a:p>
            <a:pPr marL="0" indent="0">
              <a:lnSpc>
                <a:spcPct val="80000"/>
              </a:lnSpc>
              <a:spcBef>
                <a:spcPct val="35000"/>
              </a:spcBef>
              <a:buClr>
                <a:srgbClr val="006600"/>
              </a:buClr>
              <a:buNone/>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Set E of implementations: Conditional linear expressions </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Multiple solutions are possible</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If-Then-Else (0 </a:t>
            </a:r>
            <a:r>
              <a:rPr lang="cs-CZ" sz="2000" dirty="0" smtClean="0">
                <a:solidFill>
                  <a:srgbClr val="336600"/>
                </a:solidFill>
              </a:rPr>
              <a:t>≤</a:t>
            </a:r>
            <a:r>
              <a:rPr lang="en-US" sz="2000" dirty="0" smtClean="0">
                <a:solidFill>
                  <a:srgbClr val="336600"/>
                </a:solidFill>
              </a:rPr>
              <a:t> x</a:t>
            </a:r>
            <a:r>
              <a:rPr lang="en-US" altLang="ko-KR" sz="2000" dirty="0" smtClean="0">
                <a:solidFill>
                  <a:srgbClr val="006600"/>
                </a:solidFill>
                <a:ea typeface="Gulim" pitchFamily="34" charset="-127"/>
                <a:sym typeface="Wingdings" pitchFamily="2" charset="2"/>
              </a:rPr>
              <a:t> , x, 0)</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If-Then-Else (</a:t>
            </a:r>
            <a:r>
              <a:rPr lang="en-US" altLang="ko-KR" sz="2000" dirty="0">
                <a:solidFill>
                  <a:srgbClr val="006600"/>
                </a:solidFill>
                <a:ea typeface="Gulim" pitchFamily="34" charset="-127"/>
                <a:sym typeface="Wingdings" pitchFamily="2" charset="2"/>
              </a:rPr>
              <a:t>0 </a:t>
            </a:r>
            <a:r>
              <a:rPr lang="cs-CZ" sz="2000" dirty="0">
                <a:solidFill>
                  <a:srgbClr val="336600"/>
                </a:solidFill>
              </a:rPr>
              <a:t>≤</a:t>
            </a:r>
            <a:r>
              <a:rPr lang="en-US" sz="2000" dirty="0">
                <a:solidFill>
                  <a:srgbClr val="336600"/>
                </a:solidFill>
              </a:rPr>
              <a:t> x</a:t>
            </a: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 x, -x)</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Which solution should we prefer? </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Need a way to rank solutions (e.g. size of parse tree)</a:t>
            </a:r>
            <a:endParaRPr lang="en-US" altLang="ko-KR" sz="1600" dirty="0" smtClean="0">
              <a:solidFill>
                <a:srgbClr val="006600"/>
              </a:solidFill>
              <a:latin typeface="Symbol" pitchFamily="18" charset="2"/>
              <a:ea typeface="Gulim" pitchFamily="34" charset="-127"/>
            </a:endParaRPr>
          </a:p>
          <a:p>
            <a:pPr lvl="1">
              <a:lnSpc>
                <a:spcPct val="80000"/>
              </a:lnSpc>
              <a:spcBef>
                <a:spcPct val="35000"/>
              </a:spcBef>
              <a:buClr>
                <a:srgbClr val="C3CDC6"/>
              </a:buClr>
              <a:buFont typeface="Wingdings" pitchFamily="2" charset="2"/>
              <a:buNone/>
            </a:pPr>
            <a:endParaRPr lang="en-US" sz="20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28</a:t>
            </a:fld>
            <a:endParaRPr lang="en-US" b="1" dirty="0"/>
          </a:p>
        </p:txBody>
      </p:sp>
    </p:spTree>
    <p:extLst>
      <p:ext uri="{BB962C8B-B14F-4D97-AF65-F5344CB8AC3E}">
        <p14:creationId xmlns:p14="http://schemas.microsoft.com/office/powerpoint/2010/main" val="572429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2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23">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72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8077200" cy="1143000"/>
          </a:xfrm>
        </p:spPr>
        <p:txBody>
          <a:bodyPr/>
          <a:lstStyle/>
          <a:p>
            <a:r>
              <a:rPr lang="en-US" sz="2800" dirty="0" smtClean="0">
                <a:solidFill>
                  <a:srgbClr val="C00000"/>
                </a:solidFill>
              </a:rPr>
              <a:t>Synthesis Puzzle: Cinderella v. stepmother</a:t>
            </a:r>
            <a:endParaRPr lang="en-US" sz="3200" dirty="0" smtClean="0">
              <a:solidFill>
                <a:srgbClr val="C00000"/>
              </a:solidFill>
            </a:endParaRPr>
          </a:p>
        </p:txBody>
      </p:sp>
      <p:sp>
        <p:nvSpPr>
          <p:cNvPr id="5123" name="Rectangle 3"/>
          <p:cNvSpPr>
            <a:spLocks noGrp="1" noChangeArrowheads="1"/>
          </p:cNvSpPr>
          <p:nvPr>
            <p:ph type="body" idx="1"/>
          </p:nvPr>
        </p:nvSpPr>
        <p:spPr>
          <a:xfrm>
            <a:off x="76200" y="1447800"/>
            <a:ext cx="8991600" cy="4953000"/>
          </a:xfrm>
        </p:spPr>
        <p:txBody>
          <a:bodyPr/>
          <a:lstStyle/>
          <a:p>
            <a:pPr marL="0" indent="0">
              <a:lnSpc>
                <a:spcPct val="90000"/>
              </a:lnSpc>
              <a:buNone/>
            </a:pPr>
            <a:r>
              <a:rPr lang="en-US" sz="2000" dirty="0" smtClean="0">
                <a:solidFill>
                  <a:srgbClr val="003300"/>
                </a:solidFill>
              </a:rPr>
              <a:t>There are five buckets arranged in a circle. Each bucket can hold </a:t>
            </a:r>
            <a:r>
              <a:rPr lang="en-US" sz="2000" dirty="0" err="1" smtClean="0">
                <a:solidFill>
                  <a:srgbClr val="003300"/>
                </a:solidFill>
              </a:rPr>
              <a:t>upto</a:t>
            </a:r>
            <a:r>
              <a:rPr lang="en-US" sz="2000" dirty="0" smtClean="0">
                <a:solidFill>
                  <a:srgbClr val="003300"/>
                </a:solidFill>
              </a:rPr>
              <a:t> B liters of water. Initially all buckets are empty. The wicked stepmother and Cinderella take turns playing the following game:</a:t>
            </a:r>
          </a:p>
          <a:p>
            <a:pPr marL="0" indent="0">
              <a:lnSpc>
                <a:spcPct val="90000"/>
              </a:lnSpc>
              <a:buNone/>
            </a:pPr>
            <a:endParaRPr lang="en-US" sz="2000" dirty="0" smtClean="0">
              <a:solidFill>
                <a:srgbClr val="003300"/>
              </a:solidFill>
            </a:endParaRPr>
          </a:p>
          <a:p>
            <a:pPr marL="0" indent="0">
              <a:lnSpc>
                <a:spcPct val="90000"/>
              </a:lnSpc>
              <a:buNone/>
            </a:pPr>
            <a:r>
              <a:rPr lang="en-US" sz="2000" dirty="0" smtClean="0">
                <a:solidFill>
                  <a:srgbClr val="003300"/>
                </a:solidFill>
              </a:rPr>
              <a:t>Stepmother brings 1 liter of additional water and splits it into 5 buckets.</a:t>
            </a:r>
          </a:p>
          <a:p>
            <a:pPr marL="0" indent="0">
              <a:lnSpc>
                <a:spcPct val="90000"/>
              </a:lnSpc>
              <a:buNone/>
            </a:pPr>
            <a:r>
              <a:rPr lang="en-US" sz="2000" dirty="0" smtClean="0">
                <a:solidFill>
                  <a:srgbClr val="003300"/>
                </a:solidFill>
              </a:rPr>
              <a:t>If any of the buckets overflows, stepmother wins the game.</a:t>
            </a:r>
          </a:p>
          <a:p>
            <a:pPr marL="0" indent="0">
              <a:lnSpc>
                <a:spcPct val="90000"/>
              </a:lnSpc>
              <a:buNone/>
            </a:pPr>
            <a:r>
              <a:rPr lang="en-US" sz="2000" dirty="0" smtClean="0">
                <a:solidFill>
                  <a:srgbClr val="003300"/>
                </a:solidFill>
              </a:rPr>
              <a:t>If not, Cinderella gets to empty two adjacent buckets. If the game goes on forever, Cinderella wins.</a:t>
            </a:r>
          </a:p>
          <a:p>
            <a:pPr marL="0" indent="0">
              <a:lnSpc>
                <a:spcPct val="90000"/>
              </a:lnSpc>
              <a:buNone/>
            </a:pPr>
            <a:endParaRPr lang="en-US" sz="2000" dirty="0" smtClean="0">
              <a:solidFill>
                <a:srgbClr val="003300"/>
              </a:solidFill>
            </a:endParaRPr>
          </a:p>
          <a:p>
            <a:pPr marL="0" indent="0">
              <a:lnSpc>
                <a:spcPct val="90000"/>
              </a:lnSpc>
              <a:buNone/>
            </a:pPr>
            <a:r>
              <a:rPr lang="en-US" sz="2000" dirty="0" smtClean="0">
                <a:solidFill>
                  <a:srgbClr val="003300"/>
                </a:solidFill>
              </a:rPr>
              <a:t>Find B* such that if B &lt; B* the stepmother has a winning strategy, and if B = B*, Cinderella has a winning strategy.</a:t>
            </a:r>
          </a:p>
          <a:p>
            <a:pPr marL="0" indent="0">
              <a:lnSpc>
                <a:spcPct val="90000"/>
              </a:lnSpc>
              <a:buNone/>
            </a:pPr>
            <a:r>
              <a:rPr lang="en-US" sz="2000" dirty="0" smtClean="0">
                <a:solidFill>
                  <a:srgbClr val="FF0000"/>
                </a:solidFill>
              </a:rPr>
              <a:t>And give a proof that your strategies work!</a:t>
            </a:r>
          </a:p>
          <a:p>
            <a:pPr marL="0" indent="0">
              <a:lnSpc>
                <a:spcPct val="90000"/>
              </a:lnSpc>
              <a:buNone/>
            </a:pPr>
            <a:endParaRPr lang="en-US" sz="2000" dirty="0" smtClean="0">
              <a:solidFill>
                <a:srgbClr val="003300"/>
              </a:solidFill>
            </a:endParaRPr>
          </a:p>
          <a:p>
            <a:pPr marL="0" indent="0">
              <a:lnSpc>
                <a:spcPct val="90000"/>
              </a:lnSpc>
              <a:buNone/>
            </a:pPr>
            <a:endParaRPr lang="en-US" sz="2000" dirty="0" smtClean="0">
              <a:solidFill>
                <a:srgbClr val="003300"/>
              </a:solidFill>
            </a:endParaRPr>
          </a:p>
          <a:p>
            <a:pPr marL="0" indent="0">
              <a:lnSpc>
                <a:spcPct val="90000"/>
              </a:lnSpc>
              <a:buNone/>
            </a:pPr>
            <a:r>
              <a:rPr lang="en-US" sz="2000" dirty="0" smtClean="0">
                <a:solidFill>
                  <a:srgbClr val="003300"/>
                </a:solidFill>
              </a:rPr>
              <a:t>Reference: </a:t>
            </a:r>
            <a:r>
              <a:rPr lang="en-US" sz="2000" dirty="0" err="1" smtClean="0">
                <a:solidFill>
                  <a:srgbClr val="003300"/>
                </a:solidFill>
              </a:rPr>
              <a:t>Bodlaender</a:t>
            </a:r>
            <a:r>
              <a:rPr lang="en-US" sz="2000" dirty="0" smtClean="0">
                <a:solidFill>
                  <a:srgbClr val="003300"/>
                </a:solidFill>
              </a:rPr>
              <a:t> et al, IFIP TCS 2012</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29</a:t>
            </a:fld>
            <a:endParaRPr lang="en-US" b="1" dirty="0"/>
          </a:p>
        </p:txBody>
      </p:sp>
    </p:spTree>
    <p:extLst>
      <p:ext uri="{BB962C8B-B14F-4D97-AF65-F5344CB8AC3E}">
        <p14:creationId xmlns:p14="http://schemas.microsoft.com/office/powerpoint/2010/main" val="146713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smtClean="0">
                <a:solidFill>
                  <a:srgbClr val="C00000"/>
                </a:solidFill>
              </a:rPr>
              <a:t>Classical Program Synthesis</a:t>
            </a:r>
            <a:endParaRPr lang="en-US" sz="32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a:t>
            </a:fld>
            <a:endParaRPr lang="en-US" b="1" dirty="0"/>
          </a:p>
        </p:txBody>
      </p:sp>
      <p:sp>
        <p:nvSpPr>
          <p:cNvPr id="15" name="Rounded Rectangle 14"/>
          <p:cNvSpPr/>
          <p:nvPr/>
        </p:nvSpPr>
        <p:spPr>
          <a:xfrm>
            <a:off x="2057400" y="1371600"/>
            <a:ext cx="5153441" cy="5258691"/>
          </a:xfrm>
          <a:prstGeom prst="roundRect">
            <a:avLst>
              <a:gd name="adj" fmla="val 5934"/>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2464356" y="3329224"/>
            <a:ext cx="4546469" cy="10807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rgbClr val="FF0000"/>
                </a:solidFill>
                <a:latin typeface="Comic Sans MS" panose="030F0702030302020204" pitchFamily="66" charset="0"/>
              </a:rPr>
              <a:t>Synthesizer</a:t>
            </a:r>
            <a:endParaRPr lang="en-US" sz="4000" dirty="0">
              <a:solidFill>
                <a:srgbClr val="FF0000"/>
              </a:solidFill>
              <a:latin typeface="Comic Sans MS" panose="030F0702030302020204" pitchFamily="66" charset="0"/>
            </a:endParaRPr>
          </a:p>
        </p:txBody>
      </p:sp>
      <p:grpSp>
        <p:nvGrpSpPr>
          <p:cNvPr id="17" name="Group 16"/>
          <p:cNvGrpSpPr/>
          <p:nvPr/>
        </p:nvGrpSpPr>
        <p:grpSpPr>
          <a:xfrm>
            <a:off x="3369075" y="1588906"/>
            <a:ext cx="2272033" cy="1749842"/>
            <a:chOff x="7610616" y="1359245"/>
            <a:chExt cx="2634842" cy="1749842"/>
          </a:xfrm>
        </p:grpSpPr>
        <p:sp>
          <p:nvSpPr>
            <p:cNvPr id="18" name="Down Arrow 17"/>
            <p:cNvSpPr/>
            <p:nvPr/>
          </p:nvSpPr>
          <p:spPr>
            <a:xfrm>
              <a:off x="8859926" y="2509368"/>
              <a:ext cx="142779" cy="599719"/>
            </a:xfrm>
            <a:prstGeom prst="downArrow">
              <a:avLst/>
            </a:prstGeom>
            <a:solidFill>
              <a:schemeClr val="accent6">
                <a:lumMod val="75000"/>
              </a:schemeClr>
            </a:solidFill>
            <a:ln>
              <a:solidFill>
                <a:schemeClr val="accent6">
                  <a:lumMod val="60000"/>
                  <a:lumOff val="4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800"/>
            </a:p>
          </p:txBody>
        </p:sp>
        <p:sp>
          <p:nvSpPr>
            <p:cNvPr id="19" name="Flowchart: Alternate Process 18"/>
            <p:cNvSpPr/>
            <p:nvPr/>
          </p:nvSpPr>
          <p:spPr>
            <a:xfrm>
              <a:off x="7610616" y="1359245"/>
              <a:ext cx="2634842" cy="1150123"/>
            </a:xfrm>
            <a:prstGeom prst="flowChartAlternateProcess">
              <a:avLst/>
            </a:prstGeom>
            <a:solidFill>
              <a:schemeClr val="accent6">
                <a:lumMod val="75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latin typeface="Comic Sans MS" panose="030F0702030302020204" pitchFamily="66" charset="0"/>
                </a:rPr>
                <a:t>Specification S</a:t>
              </a:r>
            </a:p>
            <a:p>
              <a:pPr algn="ctr"/>
              <a:r>
                <a:rPr lang="en-US" sz="1800" dirty="0" smtClean="0">
                  <a:latin typeface="Comic Sans MS" panose="030F0702030302020204" pitchFamily="66" charset="0"/>
                </a:rPr>
                <a:t>High Level</a:t>
              </a:r>
            </a:p>
            <a:p>
              <a:pPr algn="ctr"/>
              <a:r>
                <a:rPr lang="en-US" sz="1800" dirty="0" smtClean="0">
                  <a:latin typeface="Comic Sans MS" panose="030F0702030302020204" pitchFamily="66" charset="0"/>
                </a:rPr>
                <a:t> “WHAT”</a:t>
              </a:r>
              <a:endParaRPr lang="en-US" sz="1800" dirty="0">
                <a:latin typeface="Comic Sans MS" panose="030F0702030302020204" pitchFamily="66" charset="0"/>
              </a:endParaRPr>
            </a:p>
          </p:txBody>
        </p:sp>
      </p:grpSp>
      <p:grpSp>
        <p:nvGrpSpPr>
          <p:cNvPr id="20" name="Group 19"/>
          <p:cNvGrpSpPr/>
          <p:nvPr/>
        </p:nvGrpSpPr>
        <p:grpSpPr>
          <a:xfrm>
            <a:off x="3441368" y="4417700"/>
            <a:ext cx="2277687" cy="1813176"/>
            <a:chOff x="7682005" y="5150064"/>
            <a:chExt cx="2641399" cy="1813176"/>
          </a:xfrm>
        </p:grpSpPr>
        <p:sp>
          <p:nvSpPr>
            <p:cNvPr id="21" name="Flowchart: Alternate Process 20"/>
            <p:cNvSpPr/>
            <p:nvPr/>
          </p:nvSpPr>
          <p:spPr>
            <a:xfrm>
              <a:off x="7682005" y="5749783"/>
              <a:ext cx="2641399" cy="1213457"/>
            </a:xfrm>
            <a:prstGeom prst="flowChartAlternateProcess">
              <a:avLst/>
            </a:prstGeom>
            <a:solidFill>
              <a:srgbClr val="EE8E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Comic Sans MS" panose="030F0702030302020204" pitchFamily="66" charset="0"/>
                </a:rPr>
                <a:t>Program P</a:t>
              </a:r>
            </a:p>
            <a:p>
              <a:pPr algn="ctr"/>
              <a:r>
                <a:rPr lang="en-US" sz="2000" dirty="0" smtClean="0">
                  <a:latin typeface="Comic Sans MS" panose="030F0702030302020204" pitchFamily="66" charset="0"/>
                </a:rPr>
                <a:t>Low Level</a:t>
              </a:r>
            </a:p>
            <a:p>
              <a:pPr algn="ctr"/>
              <a:r>
                <a:rPr lang="en-US" sz="2000" dirty="0" smtClean="0">
                  <a:latin typeface="Comic Sans MS" panose="030F0702030302020204" pitchFamily="66" charset="0"/>
                </a:rPr>
                <a:t>“HOW”</a:t>
              </a:r>
              <a:endParaRPr lang="en-US" sz="2000" dirty="0">
                <a:latin typeface="Comic Sans MS" panose="030F0702030302020204" pitchFamily="66" charset="0"/>
              </a:endParaRPr>
            </a:p>
          </p:txBody>
        </p:sp>
        <p:sp>
          <p:nvSpPr>
            <p:cNvPr id="22" name="Down Arrow 21"/>
            <p:cNvSpPr/>
            <p:nvPr/>
          </p:nvSpPr>
          <p:spPr>
            <a:xfrm>
              <a:off x="8910566" y="5150064"/>
              <a:ext cx="142779" cy="599719"/>
            </a:xfrm>
            <a:prstGeom prst="downArrow">
              <a:avLst/>
            </a:prstGeom>
            <a:solidFill>
              <a:srgbClr val="EE8E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latin typeface="Comic Sans MS" panose="030F0702030302020204" pitchFamily="66" charset="0"/>
              </a:endParaRPr>
            </a:p>
          </p:txBody>
        </p:sp>
      </p:grpSp>
    </p:spTree>
    <p:extLst>
      <p:ext uri="{BB962C8B-B14F-4D97-AF65-F5344CB8AC3E}">
        <p14:creationId xmlns:p14="http://schemas.microsoft.com/office/powerpoint/2010/main" val="28610751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8077200" cy="1143000"/>
          </a:xfrm>
        </p:spPr>
        <p:txBody>
          <a:bodyPr/>
          <a:lstStyle/>
          <a:p>
            <a:r>
              <a:rPr lang="en-US" sz="2800" dirty="0" smtClean="0">
                <a:solidFill>
                  <a:srgbClr val="C00000"/>
                </a:solidFill>
              </a:rPr>
              <a:t>Stepmother wins if B&lt;2</a:t>
            </a:r>
            <a:endParaRPr lang="en-US" sz="3200" dirty="0" smtClean="0">
              <a:solidFill>
                <a:srgbClr val="C00000"/>
              </a:solidFill>
            </a:endParaRPr>
          </a:p>
        </p:txBody>
      </p:sp>
      <p:sp>
        <p:nvSpPr>
          <p:cNvPr id="5123" name="Rectangle 3"/>
          <p:cNvSpPr>
            <a:spLocks noGrp="1" noChangeArrowheads="1"/>
          </p:cNvSpPr>
          <p:nvPr>
            <p:ph type="body" idx="1"/>
          </p:nvPr>
        </p:nvSpPr>
        <p:spPr>
          <a:xfrm>
            <a:off x="76200" y="1447800"/>
            <a:ext cx="8991600" cy="4953000"/>
          </a:xfrm>
        </p:spPr>
        <p:txBody>
          <a:bodyPr/>
          <a:lstStyle/>
          <a:p>
            <a:pPr marL="0" indent="0">
              <a:lnSpc>
                <a:spcPct val="90000"/>
              </a:lnSpc>
              <a:buNone/>
            </a:pPr>
            <a:r>
              <a:rPr lang="en-US" sz="2000" dirty="0" smtClean="0">
                <a:solidFill>
                  <a:srgbClr val="003300"/>
                </a:solidFill>
              </a:rPr>
              <a:t>Round 1: </a:t>
            </a:r>
          </a:p>
          <a:p>
            <a:pPr marL="0" indent="0">
              <a:lnSpc>
                <a:spcPct val="90000"/>
              </a:lnSpc>
              <a:buNone/>
            </a:pPr>
            <a:r>
              <a:rPr lang="en-US" sz="2000" dirty="0">
                <a:solidFill>
                  <a:srgbClr val="003300"/>
                </a:solidFill>
              </a:rPr>
              <a:t>	</a:t>
            </a:r>
            <a:r>
              <a:rPr lang="en-US" sz="2000" dirty="0" smtClean="0">
                <a:solidFill>
                  <a:srgbClr val="003300"/>
                </a:solidFill>
              </a:rPr>
              <a:t>Stepmother: Add 0.5 lit to buckets 1 and 3</a:t>
            </a:r>
          </a:p>
          <a:p>
            <a:pPr marL="0" indent="0">
              <a:lnSpc>
                <a:spcPct val="90000"/>
              </a:lnSpc>
              <a:buNone/>
            </a:pPr>
            <a:r>
              <a:rPr lang="en-US" sz="2000" dirty="0">
                <a:solidFill>
                  <a:srgbClr val="003300"/>
                </a:solidFill>
              </a:rPr>
              <a:t>	</a:t>
            </a:r>
            <a:r>
              <a:rPr lang="en-US" sz="2000" dirty="0" smtClean="0">
                <a:solidFill>
                  <a:srgbClr val="003300"/>
                </a:solidFill>
              </a:rPr>
              <a:t>Cinderella: Empty one of the buckets, say third</a:t>
            </a:r>
          </a:p>
          <a:p>
            <a:pPr marL="0" indent="0">
              <a:lnSpc>
                <a:spcPct val="90000"/>
              </a:lnSpc>
              <a:buNone/>
            </a:pPr>
            <a:endParaRPr lang="en-US" sz="2000" dirty="0" smtClean="0">
              <a:solidFill>
                <a:srgbClr val="003300"/>
              </a:solidFill>
            </a:endParaRPr>
          </a:p>
          <a:p>
            <a:pPr marL="0" indent="0">
              <a:lnSpc>
                <a:spcPct val="90000"/>
              </a:lnSpc>
              <a:buNone/>
            </a:pPr>
            <a:r>
              <a:rPr lang="en-US" sz="2000" dirty="0" smtClean="0">
                <a:solidFill>
                  <a:srgbClr val="003300"/>
                </a:solidFill>
              </a:rPr>
              <a:t>Round 2: </a:t>
            </a:r>
          </a:p>
          <a:p>
            <a:pPr marL="0" indent="0">
              <a:lnSpc>
                <a:spcPct val="90000"/>
              </a:lnSpc>
              <a:buNone/>
            </a:pPr>
            <a:r>
              <a:rPr lang="en-US" sz="2000" dirty="0">
                <a:solidFill>
                  <a:srgbClr val="003300"/>
                </a:solidFill>
              </a:rPr>
              <a:t>	</a:t>
            </a:r>
            <a:r>
              <a:rPr lang="en-US" sz="2000" dirty="0" smtClean="0">
                <a:solidFill>
                  <a:srgbClr val="003300"/>
                </a:solidFill>
              </a:rPr>
              <a:t>Stepmother: Add 0.25 lit to bucket 1 and 0.75 lit to bucket 3</a:t>
            </a:r>
          </a:p>
          <a:p>
            <a:pPr marL="0" indent="0">
              <a:lnSpc>
                <a:spcPct val="90000"/>
              </a:lnSpc>
              <a:buNone/>
            </a:pPr>
            <a:r>
              <a:rPr lang="en-US" sz="2000" dirty="0">
                <a:solidFill>
                  <a:srgbClr val="003300"/>
                </a:solidFill>
              </a:rPr>
              <a:t>	</a:t>
            </a:r>
            <a:r>
              <a:rPr lang="en-US" sz="2000" dirty="0" smtClean="0">
                <a:solidFill>
                  <a:srgbClr val="003300"/>
                </a:solidFill>
              </a:rPr>
              <a:t>Cinderella: Empty bucket 3</a:t>
            </a:r>
            <a:endParaRPr lang="en-US" sz="2000" dirty="0">
              <a:solidFill>
                <a:srgbClr val="003300"/>
              </a:solidFill>
            </a:endParaRPr>
          </a:p>
          <a:p>
            <a:pPr marL="0" indent="0">
              <a:lnSpc>
                <a:spcPct val="90000"/>
              </a:lnSpc>
              <a:buNone/>
            </a:pPr>
            <a:r>
              <a:rPr lang="en-US" sz="2000" dirty="0" smtClean="0">
                <a:solidFill>
                  <a:srgbClr val="003300"/>
                </a:solidFill>
              </a:rPr>
              <a:t>…</a:t>
            </a:r>
          </a:p>
          <a:p>
            <a:pPr marL="0" indent="0">
              <a:lnSpc>
                <a:spcPct val="90000"/>
              </a:lnSpc>
              <a:buNone/>
            </a:pPr>
            <a:endParaRPr lang="en-US" sz="2000" dirty="0" smtClean="0">
              <a:solidFill>
                <a:srgbClr val="003300"/>
              </a:solidFill>
            </a:endParaRPr>
          </a:p>
          <a:p>
            <a:pPr marL="0" indent="0">
              <a:lnSpc>
                <a:spcPct val="90000"/>
              </a:lnSpc>
              <a:buNone/>
            </a:pPr>
            <a:r>
              <a:rPr lang="en-US" sz="2000" dirty="0" smtClean="0">
                <a:solidFill>
                  <a:srgbClr val="003300"/>
                </a:solidFill>
              </a:rPr>
              <a:t>After n rounds, bucket 1 contains 1 – 1/2</a:t>
            </a:r>
            <a:r>
              <a:rPr lang="en-US" sz="2000" baseline="30000" dirty="0" smtClean="0">
                <a:solidFill>
                  <a:srgbClr val="003300"/>
                </a:solidFill>
              </a:rPr>
              <a:t>n</a:t>
            </a:r>
            <a:r>
              <a:rPr lang="en-US" sz="2000" dirty="0" smtClean="0">
                <a:solidFill>
                  <a:srgbClr val="003300"/>
                </a:solidFill>
              </a:rPr>
              <a:t> lit of water</a:t>
            </a:r>
          </a:p>
          <a:p>
            <a:pPr marL="0" indent="0">
              <a:lnSpc>
                <a:spcPct val="90000"/>
              </a:lnSpc>
              <a:buNone/>
            </a:pPr>
            <a:endParaRPr lang="en-US" sz="2000" dirty="0">
              <a:solidFill>
                <a:srgbClr val="003300"/>
              </a:solidFill>
            </a:endParaRPr>
          </a:p>
          <a:p>
            <a:pPr marL="0" indent="0">
              <a:lnSpc>
                <a:spcPct val="90000"/>
              </a:lnSpc>
              <a:buNone/>
            </a:pPr>
            <a:r>
              <a:rPr lang="en-US" sz="2000" dirty="0" smtClean="0">
                <a:solidFill>
                  <a:srgbClr val="003300"/>
                </a:solidFill>
              </a:rPr>
              <a:t>If B &lt; 2, then after some N rounds bucket 1 contains more than B-1 lit of water, stepmother can win in (N+1)</a:t>
            </a:r>
            <a:r>
              <a:rPr lang="en-US" sz="2000" baseline="30000" dirty="0" smtClean="0">
                <a:solidFill>
                  <a:srgbClr val="003300"/>
                </a:solidFill>
              </a:rPr>
              <a:t>th</a:t>
            </a:r>
            <a:r>
              <a:rPr lang="en-US" sz="2000" dirty="0" smtClean="0">
                <a:solidFill>
                  <a:srgbClr val="003300"/>
                </a:solidFill>
              </a:rPr>
              <a:t> round by adding 1 lit to it</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30</a:t>
            </a:fld>
            <a:endParaRPr lang="en-US" b="1" dirty="0"/>
          </a:p>
        </p:txBody>
      </p:sp>
    </p:spTree>
    <p:extLst>
      <p:ext uri="{BB962C8B-B14F-4D97-AF65-F5344CB8AC3E}">
        <p14:creationId xmlns:p14="http://schemas.microsoft.com/office/powerpoint/2010/main" val="3515251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12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12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12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8077200" cy="1143000"/>
          </a:xfrm>
        </p:spPr>
        <p:txBody>
          <a:bodyPr/>
          <a:lstStyle/>
          <a:p>
            <a:r>
              <a:rPr lang="en-US" sz="2800" dirty="0" smtClean="0">
                <a:solidFill>
                  <a:srgbClr val="C00000"/>
                </a:solidFill>
              </a:rPr>
              <a:t>Cinderella wins if B=2</a:t>
            </a:r>
            <a:endParaRPr lang="en-US" sz="3200" dirty="0" smtClean="0">
              <a:solidFill>
                <a:srgbClr val="C00000"/>
              </a:solidFill>
            </a:endParaRPr>
          </a:p>
        </p:txBody>
      </p:sp>
      <p:sp>
        <p:nvSpPr>
          <p:cNvPr id="5123" name="Rectangle 3"/>
          <p:cNvSpPr>
            <a:spLocks noGrp="1" noChangeArrowheads="1"/>
          </p:cNvSpPr>
          <p:nvPr>
            <p:ph type="body" idx="1"/>
          </p:nvPr>
        </p:nvSpPr>
        <p:spPr>
          <a:xfrm>
            <a:off x="76200" y="1447800"/>
            <a:ext cx="8991600" cy="4953000"/>
          </a:xfrm>
        </p:spPr>
        <p:txBody>
          <a:bodyPr/>
          <a:lstStyle/>
          <a:p>
            <a:pPr marL="0" indent="0">
              <a:lnSpc>
                <a:spcPct val="90000"/>
              </a:lnSpc>
              <a:buNone/>
            </a:pPr>
            <a:r>
              <a:rPr lang="en-US" sz="2000" dirty="0" smtClean="0">
                <a:solidFill>
                  <a:srgbClr val="003300"/>
                </a:solidFill>
              </a:rPr>
              <a:t>Cinderella maintains the following invariant:</a:t>
            </a:r>
          </a:p>
          <a:p>
            <a:pPr marL="0" indent="0">
              <a:lnSpc>
                <a:spcPct val="90000"/>
              </a:lnSpc>
              <a:buNone/>
            </a:pPr>
            <a:r>
              <a:rPr lang="en-US" sz="2000" dirty="0">
                <a:solidFill>
                  <a:srgbClr val="003300"/>
                </a:solidFill>
              </a:rPr>
              <a:t>	</a:t>
            </a:r>
            <a:r>
              <a:rPr lang="en-US" sz="2000" dirty="0" smtClean="0">
                <a:solidFill>
                  <a:srgbClr val="003300"/>
                </a:solidFill>
              </a:rPr>
              <a:t>(a1 + a3 &lt; 1) &amp; (a2 &lt;= 1) &amp; (a4 = </a:t>
            </a:r>
            <a:r>
              <a:rPr lang="en-US" sz="2000" dirty="0">
                <a:solidFill>
                  <a:srgbClr val="003300"/>
                </a:solidFill>
              </a:rPr>
              <a:t>0</a:t>
            </a:r>
            <a:r>
              <a:rPr lang="en-US" sz="2000" dirty="0" smtClean="0">
                <a:solidFill>
                  <a:srgbClr val="003300"/>
                </a:solidFill>
              </a:rPr>
              <a:t>) &amp; (a5 = 0)</a:t>
            </a:r>
          </a:p>
          <a:p>
            <a:pPr marL="0" indent="0">
              <a:lnSpc>
                <a:spcPct val="90000"/>
              </a:lnSpc>
              <a:buNone/>
            </a:pPr>
            <a:r>
              <a:rPr lang="en-US" sz="2000" dirty="0">
                <a:solidFill>
                  <a:srgbClr val="003300"/>
                </a:solidFill>
              </a:rPr>
              <a:t> </a:t>
            </a:r>
            <a:r>
              <a:rPr lang="en-US" sz="2000" dirty="0" smtClean="0">
                <a:solidFill>
                  <a:srgbClr val="003300"/>
                </a:solidFill>
              </a:rPr>
              <a:t>a1, a2, a3, a4, a5: water quantities starting at some bucket</a:t>
            </a:r>
          </a:p>
          <a:p>
            <a:pPr marL="0" indent="0">
              <a:lnSpc>
                <a:spcPct val="90000"/>
              </a:lnSpc>
              <a:buNone/>
            </a:pPr>
            <a:endParaRPr lang="en-US" sz="2000" dirty="0">
              <a:solidFill>
                <a:srgbClr val="003300"/>
              </a:solidFill>
            </a:endParaRPr>
          </a:p>
          <a:p>
            <a:pPr marL="0" indent="0">
              <a:lnSpc>
                <a:spcPct val="90000"/>
              </a:lnSpc>
              <a:buNone/>
            </a:pPr>
            <a:r>
              <a:rPr lang="en-US" sz="2000" dirty="0" smtClean="0">
                <a:solidFill>
                  <a:srgbClr val="003300"/>
                </a:solidFill>
              </a:rPr>
              <a:t>If this condition holds after n rounds, stepmother cannot win in the next round. Thus, if this is an invariant, then Cinderella wins.</a:t>
            </a:r>
          </a:p>
          <a:p>
            <a:pPr marL="0" indent="0">
              <a:lnSpc>
                <a:spcPct val="90000"/>
              </a:lnSpc>
              <a:buNone/>
            </a:pPr>
            <a:endParaRPr lang="en-US" sz="2000" dirty="0">
              <a:solidFill>
                <a:srgbClr val="003300"/>
              </a:solidFill>
            </a:endParaRPr>
          </a:p>
          <a:p>
            <a:pPr marL="0" indent="0">
              <a:lnSpc>
                <a:spcPct val="90000"/>
              </a:lnSpc>
              <a:buNone/>
            </a:pPr>
            <a:r>
              <a:rPr lang="en-US" sz="2000" dirty="0" smtClean="0">
                <a:solidFill>
                  <a:srgbClr val="003300"/>
                </a:solidFill>
              </a:rPr>
              <a:t>Invariant holds initially.</a:t>
            </a:r>
            <a:endParaRPr lang="en-US" sz="2000" dirty="0">
              <a:solidFill>
                <a:srgbClr val="003300"/>
              </a:solidFill>
            </a:endParaRPr>
          </a:p>
          <a:p>
            <a:pPr marL="0" indent="0">
              <a:lnSpc>
                <a:spcPct val="90000"/>
              </a:lnSpc>
              <a:buNone/>
            </a:pPr>
            <a:endParaRPr lang="en-US" sz="2000" dirty="0" smtClean="0">
              <a:solidFill>
                <a:srgbClr val="003300"/>
              </a:solidFill>
            </a:endParaRPr>
          </a:p>
          <a:p>
            <a:pPr marL="0" indent="0">
              <a:lnSpc>
                <a:spcPct val="90000"/>
              </a:lnSpc>
              <a:buNone/>
            </a:pPr>
            <a:r>
              <a:rPr lang="en-US" sz="2000" dirty="0" smtClean="0">
                <a:solidFill>
                  <a:srgbClr val="003300"/>
                </a:solidFill>
              </a:rPr>
              <a:t>Assume the invariant holds at the beginning of a round.</a:t>
            </a:r>
          </a:p>
          <a:p>
            <a:pPr marL="0" indent="0">
              <a:lnSpc>
                <a:spcPct val="90000"/>
              </a:lnSpc>
              <a:buNone/>
            </a:pPr>
            <a:endParaRPr lang="en-US" sz="2000" dirty="0" smtClean="0">
              <a:solidFill>
                <a:srgbClr val="003300"/>
              </a:solidFill>
            </a:endParaRPr>
          </a:p>
          <a:p>
            <a:pPr marL="0" indent="0">
              <a:lnSpc>
                <a:spcPct val="90000"/>
              </a:lnSpc>
              <a:buNone/>
            </a:pPr>
            <a:r>
              <a:rPr lang="en-US" sz="2000" dirty="0" smtClean="0">
                <a:solidFill>
                  <a:srgbClr val="003300"/>
                </a:solidFill>
              </a:rPr>
              <a:t>Goal: Cinderella can enforce the invariant, no matter what the stepmother does,  after her own turn.</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31</a:t>
            </a:fld>
            <a:endParaRPr lang="en-US" b="1" dirty="0"/>
          </a:p>
        </p:txBody>
      </p:sp>
    </p:spTree>
    <p:extLst>
      <p:ext uri="{BB962C8B-B14F-4D97-AF65-F5344CB8AC3E}">
        <p14:creationId xmlns:p14="http://schemas.microsoft.com/office/powerpoint/2010/main" val="4170080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8077200" cy="1143000"/>
          </a:xfrm>
        </p:spPr>
        <p:txBody>
          <a:bodyPr/>
          <a:lstStyle/>
          <a:p>
            <a:r>
              <a:rPr lang="en-US" sz="2800" dirty="0" smtClean="0">
                <a:solidFill>
                  <a:srgbClr val="C00000"/>
                </a:solidFill>
              </a:rPr>
              <a:t>Cinderella wins if B=2</a:t>
            </a:r>
            <a:endParaRPr lang="en-US" sz="3200" dirty="0" smtClean="0">
              <a:solidFill>
                <a:srgbClr val="C00000"/>
              </a:solidFill>
            </a:endParaRPr>
          </a:p>
        </p:txBody>
      </p:sp>
      <p:sp>
        <p:nvSpPr>
          <p:cNvPr id="5123" name="Rectangle 3"/>
          <p:cNvSpPr>
            <a:spLocks noGrp="1" noChangeArrowheads="1"/>
          </p:cNvSpPr>
          <p:nvPr>
            <p:ph type="body" idx="1"/>
          </p:nvPr>
        </p:nvSpPr>
        <p:spPr>
          <a:xfrm>
            <a:off x="76200" y="1447800"/>
            <a:ext cx="8991600" cy="4953000"/>
          </a:xfrm>
        </p:spPr>
        <p:txBody>
          <a:bodyPr/>
          <a:lstStyle/>
          <a:p>
            <a:pPr marL="0" indent="0">
              <a:lnSpc>
                <a:spcPct val="90000"/>
              </a:lnSpc>
              <a:buNone/>
            </a:pPr>
            <a:r>
              <a:rPr lang="en-US" sz="2000" dirty="0" smtClean="0">
                <a:solidFill>
                  <a:srgbClr val="003300"/>
                </a:solidFill>
              </a:rPr>
              <a:t>At the beginning of the round, we have:</a:t>
            </a:r>
          </a:p>
          <a:p>
            <a:pPr marL="0" indent="0">
              <a:lnSpc>
                <a:spcPct val="90000"/>
              </a:lnSpc>
              <a:buNone/>
            </a:pPr>
            <a:r>
              <a:rPr lang="en-US" sz="2000" dirty="0">
                <a:solidFill>
                  <a:srgbClr val="003300"/>
                </a:solidFill>
              </a:rPr>
              <a:t>	(a1 + a3 &lt; 1) &amp; (a2 &lt;= 1) &amp; (a4 = 0) &amp; (a5 = 0)</a:t>
            </a:r>
          </a:p>
          <a:p>
            <a:pPr marL="0" indent="0">
              <a:lnSpc>
                <a:spcPct val="90000"/>
              </a:lnSpc>
              <a:buNone/>
            </a:pPr>
            <a:endParaRPr lang="en-US" sz="2000" dirty="0" smtClean="0">
              <a:solidFill>
                <a:srgbClr val="003300"/>
              </a:solidFill>
            </a:endParaRPr>
          </a:p>
          <a:p>
            <a:pPr marL="0" indent="0">
              <a:lnSpc>
                <a:spcPct val="90000"/>
              </a:lnSpc>
              <a:buNone/>
            </a:pPr>
            <a:r>
              <a:rPr lang="en-US" sz="2000" dirty="0" smtClean="0">
                <a:solidFill>
                  <a:srgbClr val="003300"/>
                </a:solidFill>
              </a:rPr>
              <a:t> </a:t>
            </a:r>
            <a:r>
              <a:rPr lang="en-US" sz="2000" dirty="0">
                <a:solidFill>
                  <a:srgbClr val="003300"/>
                </a:solidFill>
              </a:rPr>
              <a:t>b</a:t>
            </a:r>
            <a:r>
              <a:rPr lang="en-US" sz="2000" dirty="0" smtClean="0">
                <a:solidFill>
                  <a:srgbClr val="003300"/>
                </a:solidFill>
              </a:rPr>
              <a:t>1, b2, b3, b4, b5: water quantities after stepmother’s turn</a:t>
            </a:r>
          </a:p>
          <a:p>
            <a:pPr marL="0" indent="0">
              <a:lnSpc>
                <a:spcPct val="90000"/>
              </a:lnSpc>
              <a:buNone/>
            </a:pPr>
            <a:endParaRPr lang="en-US" sz="2000" dirty="0">
              <a:solidFill>
                <a:srgbClr val="003300"/>
              </a:solidFill>
            </a:endParaRPr>
          </a:p>
          <a:p>
            <a:pPr marL="0" indent="0">
              <a:lnSpc>
                <a:spcPct val="90000"/>
              </a:lnSpc>
              <a:buNone/>
            </a:pPr>
            <a:r>
              <a:rPr lang="en-US" sz="2000" dirty="0" smtClean="0">
                <a:solidFill>
                  <a:srgbClr val="003300"/>
                </a:solidFill>
              </a:rPr>
              <a:t>Claim: b1 + b3 + b4 + b5 &lt; 2</a:t>
            </a:r>
          </a:p>
          <a:p>
            <a:pPr marL="0" indent="0">
              <a:lnSpc>
                <a:spcPct val="90000"/>
              </a:lnSpc>
              <a:buNone/>
            </a:pPr>
            <a:endParaRPr lang="en-US" sz="2000" dirty="0">
              <a:solidFill>
                <a:srgbClr val="003300"/>
              </a:solidFill>
            </a:endParaRPr>
          </a:p>
          <a:p>
            <a:pPr marL="0" indent="0">
              <a:lnSpc>
                <a:spcPct val="90000"/>
              </a:lnSpc>
              <a:buNone/>
            </a:pPr>
            <a:r>
              <a:rPr lang="en-US" sz="2000" dirty="0" smtClean="0">
                <a:solidFill>
                  <a:srgbClr val="003300"/>
                </a:solidFill>
              </a:rPr>
              <a:t>Either (b1 + b4  &lt; 1) or (b3 + b5 &lt; 1)</a:t>
            </a:r>
          </a:p>
          <a:p>
            <a:pPr marL="0" indent="0">
              <a:lnSpc>
                <a:spcPct val="90000"/>
              </a:lnSpc>
              <a:buNone/>
            </a:pPr>
            <a:endParaRPr lang="en-US" sz="2000" dirty="0" smtClean="0">
              <a:solidFill>
                <a:srgbClr val="003300"/>
              </a:solidFill>
            </a:endParaRPr>
          </a:p>
          <a:p>
            <a:pPr marL="0" indent="0">
              <a:lnSpc>
                <a:spcPct val="90000"/>
              </a:lnSpc>
              <a:buNone/>
            </a:pPr>
            <a:r>
              <a:rPr lang="en-US" sz="2000" dirty="0" smtClean="0">
                <a:solidFill>
                  <a:srgbClr val="003300"/>
                </a:solidFill>
              </a:rPr>
              <a:t>Suppose (b1 + b4 &lt; 1). Other case similar.</a:t>
            </a:r>
          </a:p>
          <a:p>
            <a:pPr marL="0" indent="0">
              <a:lnSpc>
                <a:spcPct val="90000"/>
              </a:lnSpc>
              <a:buNone/>
            </a:pPr>
            <a:endParaRPr lang="en-US" sz="2000" dirty="0" smtClean="0">
              <a:solidFill>
                <a:srgbClr val="003300"/>
              </a:solidFill>
            </a:endParaRPr>
          </a:p>
          <a:p>
            <a:pPr marL="0" indent="0">
              <a:lnSpc>
                <a:spcPct val="90000"/>
              </a:lnSpc>
              <a:buNone/>
            </a:pPr>
            <a:r>
              <a:rPr lang="en-US" sz="2000" dirty="0" smtClean="0">
                <a:solidFill>
                  <a:srgbClr val="003300"/>
                </a:solidFill>
              </a:rPr>
              <a:t>Cinderella strategy: empty buckets 2 and 3.</a:t>
            </a:r>
          </a:p>
          <a:p>
            <a:pPr marL="0" indent="0">
              <a:lnSpc>
                <a:spcPct val="90000"/>
              </a:lnSpc>
              <a:buNone/>
            </a:pPr>
            <a:r>
              <a:rPr lang="en-US" sz="2000" dirty="0">
                <a:solidFill>
                  <a:srgbClr val="003300"/>
                </a:solidFill>
              </a:rPr>
              <a:t>We have: </a:t>
            </a:r>
            <a:r>
              <a:rPr lang="en-US" sz="2000" dirty="0" smtClean="0">
                <a:solidFill>
                  <a:srgbClr val="003300"/>
                </a:solidFill>
              </a:rPr>
              <a:t>(b4 </a:t>
            </a:r>
            <a:r>
              <a:rPr lang="en-US" sz="2000" dirty="0">
                <a:solidFill>
                  <a:srgbClr val="003300"/>
                </a:solidFill>
              </a:rPr>
              <a:t>+ </a:t>
            </a:r>
            <a:r>
              <a:rPr lang="en-US" sz="2000" dirty="0" smtClean="0">
                <a:solidFill>
                  <a:srgbClr val="003300"/>
                </a:solidFill>
              </a:rPr>
              <a:t>b1 </a:t>
            </a:r>
            <a:r>
              <a:rPr lang="en-US" sz="2000" dirty="0">
                <a:solidFill>
                  <a:srgbClr val="003300"/>
                </a:solidFill>
              </a:rPr>
              <a:t>&lt; 1) &amp; </a:t>
            </a:r>
            <a:r>
              <a:rPr lang="en-US" sz="2000" dirty="0" smtClean="0">
                <a:solidFill>
                  <a:srgbClr val="003300"/>
                </a:solidFill>
              </a:rPr>
              <a:t>(b5 </a:t>
            </a:r>
            <a:r>
              <a:rPr lang="en-US" sz="2000" dirty="0">
                <a:solidFill>
                  <a:srgbClr val="003300"/>
                </a:solidFill>
              </a:rPr>
              <a:t>&lt;= 1) &amp; </a:t>
            </a:r>
            <a:r>
              <a:rPr lang="en-US" sz="2000" dirty="0" smtClean="0">
                <a:solidFill>
                  <a:srgbClr val="003300"/>
                </a:solidFill>
              </a:rPr>
              <a:t>(b2 </a:t>
            </a:r>
            <a:r>
              <a:rPr lang="en-US" sz="2000" dirty="0">
                <a:solidFill>
                  <a:srgbClr val="003300"/>
                </a:solidFill>
              </a:rPr>
              <a:t>= 0) &amp; </a:t>
            </a:r>
            <a:r>
              <a:rPr lang="en-US" sz="2000" dirty="0" smtClean="0">
                <a:solidFill>
                  <a:srgbClr val="003300"/>
                </a:solidFill>
              </a:rPr>
              <a:t>(b3 </a:t>
            </a:r>
            <a:r>
              <a:rPr lang="en-US" sz="2000" dirty="0">
                <a:solidFill>
                  <a:srgbClr val="003300"/>
                </a:solidFill>
              </a:rPr>
              <a:t>= 0)</a:t>
            </a:r>
          </a:p>
          <a:p>
            <a:pPr marL="0" indent="0">
              <a:lnSpc>
                <a:spcPct val="90000"/>
              </a:lnSpc>
              <a:buNone/>
            </a:pPr>
            <a:endParaRPr lang="en-US" sz="2000" dirty="0" smtClean="0">
              <a:solidFill>
                <a:srgbClr val="0033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32</a:t>
            </a:fld>
            <a:endParaRPr lang="en-US" b="1" dirty="0"/>
          </a:p>
        </p:txBody>
      </p:sp>
    </p:spTree>
    <p:extLst>
      <p:ext uri="{BB962C8B-B14F-4D97-AF65-F5344CB8AC3E}">
        <p14:creationId xmlns:p14="http://schemas.microsoft.com/office/powerpoint/2010/main" val="647892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3">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12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Syntax-Guided Synthesis (</a:t>
            </a:r>
            <a:r>
              <a:rPr lang="en-US" sz="2800" dirty="0" err="1" smtClean="0">
                <a:solidFill>
                  <a:srgbClr val="C00000"/>
                </a:solidFill>
              </a:rPr>
              <a:t>SyGuS</a:t>
            </a:r>
            <a:r>
              <a:rPr lang="en-US" sz="2800" dirty="0" smtClean="0">
                <a:solidFill>
                  <a:srgbClr val="C00000"/>
                </a:solidFill>
              </a:rPr>
              <a:t>) Problem</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Fix a background theory T: fixes types and operations</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a:solidFill>
                  <a:srgbClr val="006600"/>
                </a:solidFill>
                <a:ea typeface="Gulim" pitchFamily="34" charset="-127"/>
              </a:rPr>
              <a:t>F</a:t>
            </a:r>
            <a:r>
              <a:rPr lang="en-US" altLang="ko-KR" sz="2000" dirty="0" smtClean="0">
                <a:solidFill>
                  <a:srgbClr val="006600"/>
                </a:solidFill>
                <a:ea typeface="Gulim" pitchFamily="34" charset="-127"/>
              </a:rPr>
              <a:t>unction to be synthesized: name f along with its type</a:t>
            </a:r>
          </a:p>
          <a:p>
            <a:pPr lvl="1">
              <a:lnSpc>
                <a:spcPct val="80000"/>
              </a:lnSpc>
              <a:spcBef>
                <a:spcPct val="35000"/>
              </a:spcBef>
              <a:buClr>
                <a:srgbClr val="006600"/>
              </a:buClr>
              <a:buBlip>
                <a:blip r:embed="rId3"/>
              </a:buBlip>
            </a:pPr>
            <a:r>
              <a:rPr lang="en-US" altLang="ko-KR" sz="2000" i="1" dirty="0" smtClean="0">
                <a:solidFill>
                  <a:srgbClr val="002060"/>
                </a:solidFill>
                <a:ea typeface="Gulim" pitchFamily="34" charset="-127"/>
              </a:rPr>
              <a:t>	</a:t>
            </a:r>
            <a:r>
              <a:rPr lang="en-US" altLang="ko-KR" sz="2000" dirty="0" smtClean="0">
                <a:solidFill>
                  <a:srgbClr val="002060"/>
                </a:solidFill>
                <a:ea typeface="Gulim" pitchFamily="34" charset="-127"/>
              </a:rPr>
              <a:t>General case: multiple functions to be synthesized</a:t>
            </a:r>
          </a:p>
          <a:p>
            <a:pPr>
              <a:lnSpc>
                <a:spcPct val="80000"/>
              </a:lnSpc>
              <a:spcBef>
                <a:spcPct val="35000"/>
              </a:spcBef>
              <a:buClr>
                <a:srgbClr val="006600"/>
              </a:buClr>
              <a:buNone/>
            </a:pPr>
            <a:endParaRPr lang="en-US" altLang="ko-KR" sz="2400" i="1"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Inputs to </a:t>
            </a:r>
            <a:r>
              <a:rPr lang="en-US" altLang="ko-KR" sz="2000" dirty="0" err="1" smtClean="0">
                <a:solidFill>
                  <a:srgbClr val="006600"/>
                </a:solidFill>
                <a:ea typeface="Gulim" pitchFamily="34" charset="-127"/>
              </a:rPr>
              <a:t>SyGuS</a:t>
            </a:r>
            <a:r>
              <a:rPr lang="en-US" altLang="ko-KR" sz="2000" dirty="0" smtClean="0">
                <a:solidFill>
                  <a:srgbClr val="006600"/>
                </a:solidFill>
                <a:ea typeface="Gulim" pitchFamily="34" charset="-127"/>
              </a:rPr>
              <a:t> problem:</a:t>
            </a: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Specification </a:t>
            </a:r>
            <a:r>
              <a:rPr lang="en-US" altLang="ko-KR" sz="2000" dirty="0" smtClean="0">
                <a:solidFill>
                  <a:srgbClr val="002060"/>
                </a:solidFill>
                <a:latin typeface="Symbol" pitchFamily="18" charset="2"/>
                <a:ea typeface="Gulim" pitchFamily="34" charset="-127"/>
              </a:rPr>
              <a:t>j</a:t>
            </a:r>
            <a:r>
              <a:rPr lang="en-US" altLang="ko-KR" sz="2000" dirty="0" smtClean="0">
                <a:solidFill>
                  <a:srgbClr val="002060"/>
                </a:solidFill>
                <a:ea typeface="Gulim" pitchFamily="34" charset="-127"/>
              </a:rPr>
              <a:t> </a:t>
            </a:r>
          </a:p>
          <a:p>
            <a:pPr marL="457200" lvl="1" indent="0">
              <a:lnSpc>
                <a:spcPct val="80000"/>
              </a:lnSpc>
              <a:spcBef>
                <a:spcPct val="35000"/>
              </a:spcBef>
              <a:buClr>
                <a:srgbClr val="006600"/>
              </a:buClr>
              <a:buNone/>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Typed formula using symbols in T +  symbol f </a:t>
            </a:r>
          </a:p>
          <a:p>
            <a:pPr lvl="1">
              <a:lnSpc>
                <a:spcPct val="80000"/>
              </a:lnSpc>
              <a:spcBef>
                <a:spcPct val="35000"/>
              </a:spcBef>
              <a:buClr>
                <a:srgbClr val="006600"/>
              </a:buClr>
              <a:buBlip>
                <a:blip r:embed="rId3"/>
              </a:buBlip>
            </a:pPr>
            <a:r>
              <a:rPr lang="en-US" altLang="ko-KR" sz="2000" dirty="0">
                <a:solidFill>
                  <a:srgbClr val="002060"/>
                </a:solidFill>
                <a:ea typeface="Gulim" pitchFamily="34" charset="-127"/>
              </a:rPr>
              <a:t>S</a:t>
            </a:r>
            <a:r>
              <a:rPr lang="en-US" altLang="ko-KR" sz="2000" dirty="0" smtClean="0">
                <a:solidFill>
                  <a:srgbClr val="002060"/>
                </a:solidFill>
                <a:ea typeface="Gulim" pitchFamily="34" charset="-127"/>
              </a:rPr>
              <a:t>et E of expressions given by a context-free grammar</a:t>
            </a:r>
          </a:p>
          <a:p>
            <a:pPr marL="457200" lvl="1" indent="0">
              <a:lnSpc>
                <a:spcPct val="80000"/>
              </a:lnSpc>
              <a:spcBef>
                <a:spcPct val="35000"/>
              </a:spcBef>
              <a:buClr>
                <a:srgbClr val="006600"/>
              </a:buClr>
              <a:buNone/>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Set of candidate expressions that use symbols in T</a:t>
            </a:r>
          </a:p>
          <a:p>
            <a:pPr>
              <a:lnSpc>
                <a:spcPct val="80000"/>
              </a:lnSpc>
              <a:spcBef>
                <a:spcPct val="35000"/>
              </a:spcBef>
              <a:buClr>
                <a:srgbClr val="006600"/>
              </a:buClr>
              <a:buFont typeface="Wingdings" pitchFamily="2" charset="2"/>
              <a:buChar char="q"/>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Computational problem: </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Output e in E such that </a:t>
            </a:r>
            <a:r>
              <a:rPr lang="en-US" altLang="ko-KR" sz="2000" dirty="0" smtClean="0">
                <a:solidFill>
                  <a:srgbClr val="006600"/>
                </a:solidFill>
                <a:latin typeface="Symbol" pitchFamily="18" charset="2"/>
                <a:ea typeface="Gulim" pitchFamily="34" charset="-127"/>
              </a:rPr>
              <a:t>j</a:t>
            </a:r>
            <a:r>
              <a:rPr lang="en-US" altLang="ko-KR" sz="2000" dirty="0" smtClean="0">
                <a:solidFill>
                  <a:srgbClr val="006600"/>
                </a:solidFill>
                <a:ea typeface="Gulim" pitchFamily="34" charset="-127"/>
              </a:rPr>
              <a:t>[f/e] is valid (in theory T)</a:t>
            </a:r>
          </a:p>
          <a:p>
            <a:pPr marL="0" indent="0">
              <a:lnSpc>
                <a:spcPct val="80000"/>
              </a:lnSpc>
              <a:spcBef>
                <a:spcPct val="35000"/>
              </a:spcBef>
              <a:buClr>
                <a:srgbClr val="006600"/>
              </a:buClr>
              <a:buNone/>
            </a:pPr>
            <a:endParaRPr lang="en-US" altLang="ko-KR" sz="1600" dirty="0" smtClean="0">
              <a:solidFill>
                <a:srgbClr val="006600"/>
              </a:solidFill>
              <a:latin typeface="Symbol" pitchFamily="18" charset="2"/>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33</a:t>
            </a:fld>
            <a:endParaRPr lang="en-US" b="1" dirty="0"/>
          </a:p>
        </p:txBody>
      </p:sp>
    </p:spTree>
    <p:extLst>
      <p:ext uri="{BB962C8B-B14F-4D97-AF65-F5344CB8AC3E}">
        <p14:creationId xmlns:p14="http://schemas.microsoft.com/office/powerpoint/2010/main" val="11325380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Solving </a:t>
            </a:r>
            <a:r>
              <a:rPr lang="en-US" sz="2800" dirty="0" err="1" smtClean="0">
                <a:solidFill>
                  <a:srgbClr val="C00000"/>
                </a:solidFill>
              </a:rPr>
              <a:t>SyGuS</a:t>
            </a:r>
            <a:endParaRPr lang="en-US" sz="2800" dirty="0" smtClean="0">
              <a:solidFill>
                <a:srgbClr val="C00000"/>
              </a:solidFill>
            </a:endParaRP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Is </a:t>
            </a:r>
            <a:r>
              <a:rPr lang="en-US" altLang="ko-KR" sz="2000" dirty="0" err="1" smtClean="0">
                <a:solidFill>
                  <a:srgbClr val="006600"/>
                </a:solidFill>
                <a:ea typeface="Gulim" pitchFamily="34" charset="-127"/>
              </a:rPr>
              <a:t>SyGuS</a:t>
            </a:r>
            <a:r>
              <a:rPr lang="en-US" altLang="ko-KR" sz="2000" dirty="0" smtClean="0">
                <a:solidFill>
                  <a:srgbClr val="006600"/>
                </a:solidFill>
                <a:ea typeface="Gulim" pitchFamily="34" charset="-127"/>
              </a:rPr>
              <a:t> same as solving SMT formulas with quantifier alternation?</a:t>
            </a:r>
          </a:p>
          <a:p>
            <a:pPr>
              <a:lnSpc>
                <a:spcPct val="80000"/>
              </a:lnSpc>
              <a:spcBef>
                <a:spcPct val="35000"/>
              </a:spcBef>
              <a:buClr>
                <a:srgbClr val="006600"/>
              </a:buClr>
              <a:buNone/>
            </a:pPr>
            <a:endParaRPr lang="en-US" altLang="ko-KR" sz="2400" i="1"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err="1" smtClean="0">
                <a:solidFill>
                  <a:srgbClr val="006600"/>
                </a:solidFill>
                <a:ea typeface="Gulim" pitchFamily="34" charset="-127"/>
              </a:rPr>
              <a:t>SyGuS</a:t>
            </a:r>
            <a:r>
              <a:rPr lang="en-US" altLang="ko-KR" sz="2000" dirty="0" smtClean="0">
                <a:solidFill>
                  <a:srgbClr val="006600"/>
                </a:solidFill>
                <a:ea typeface="Gulim" pitchFamily="34" charset="-127"/>
              </a:rPr>
              <a:t> can sometimes be reduced to Quantified-SMT, but not always</a:t>
            </a: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Set E is all linear expressions over input </a:t>
            </a:r>
            <a:r>
              <a:rPr lang="en-US" altLang="ko-KR" sz="2000" dirty="0" err="1" smtClean="0">
                <a:solidFill>
                  <a:srgbClr val="002060"/>
                </a:solidFill>
                <a:ea typeface="Gulim" pitchFamily="34" charset="-127"/>
              </a:rPr>
              <a:t>vars</a:t>
            </a:r>
            <a:r>
              <a:rPr lang="en-US" altLang="ko-KR" sz="2000" dirty="0" smtClean="0">
                <a:solidFill>
                  <a:srgbClr val="002060"/>
                </a:solidFill>
                <a:ea typeface="Gulim" pitchFamily="34" charset="-127"/>
              </a:rPr>
              <a:t> x, y</a:t>
            </a:r>
          </a:p>
          <a:p>
            <a:pPr marL="457200" lvl="1" indent="0">
              <a:lnSpc>
                <a:spcPct val="80000"/>
              </a:lnSpc>
              <a:spcBef>
                <a:spcPct val="35000"/>
              </a:spcBef>
              <a:buClr>
                <a:srgbClr val="006600"/>
              </a:buClr>
              <a:buNone/>
            </a:pPr>
            <a:r>
              <a:rPr lang="en-US" altLang="ko-KR" sz="2000" dirty="0">
                <a:solidFill>
                  <a:srgbClr val="002060"/>
                </a:solidFill>
                <a:ea typeface="Gulim" pitchFamily="34" charset="-127"/>
              </a:rPr>
              <a:t>	</a:t>
            </a:r>
            <a:r>
              <a:rPr lang="en-US" altLang="ko-KR" sz="2000" dirty="0" err="1" smtClean="0">
                <a:solidFill>
                  <a:srgbClr val="002060"/>
                </a:solidFill>
                <a:ea typeface="Gulim" pitchFamily="34" charset="-127"/>
              </a:rPr>
              <a:t>SyGuS</a:t>
            </a:r>
            <a:r>
              <a:rPr lang="en-US" altLang="ko-KR" sz="2000" dirty="0" smtClean="0">
                <a:solidFill>
                  <a:srgbClr val="002060"/>
                </a:solidFill>
                <a:ea typeface="Gulim" pitchFamily="34" charset="-127"/>
              </a:rPr>
              <a:t> reduces to Exists </a:t>
            </a:r>
            <a:r>
              <a:rPr lang="en-US" altLang="ko-KR" sz="2000" dirty="0" err="1" smtClean="0">
                <a:solidFill>
                  <a:srgbClr val="002060"/>
                </a:solidFill>
                <a:ea typeface="Gulim" pitchFamily="34" charset="-127"/>
              </a:rPr>
              <a:t>a,b,c</a:t>
            </a:r>
            <a:r>
              <a:rPr lang="en-US" altLang="ko-KR" sz="2000" dirty="0" smtClean="0">
                <a:solidFill>
                  <a:srgbClr val="002060"/>
                </a:solidFill>
                <a:ea typeface="Gulim" pitchFamily="34" charset="-127"/>
              </a:rPr>
              <a:t>. </a:t>
            </a:r>
            <a:r>
              <a:rPr lang="en-US" altLang="ko-KR" sz="2000" dirty="0" err="1" smtClean="0">
                <a:solidFill>
                  <a:srgbClr val="002060"/>
                </a:solidFill>
                <a:ea typeface="Gulim" pitchFamily="34" charset="-127"/>
              </a:rPr>
              <a:t>Forall</a:t>
            </a:r>
            <a:r>
              <a:rPr lang="en-US" altLang="ko-KR" sz="2000" dirty="0" smtClean="0">
                <a:solidFill>
                  <a:srgbClr val="002060"/>
                </a:solidFill>
                <a:ea typeface="Gulim" pitchFamily="34" charset="-127"/>
              </a:rPr>
              <a:t> X. </a:t>
            </a:r>
            <a:r>
              <a:rPr lang="en-US" altLang="ko-KR" sz="2000" dirty="0" smtClean="0">
                <a:solidFill>
                  <a:srgbClr val="002060"/>
                </a:solidFill>
                <a:latin typeface="Symbol" pitchFamily="18" charset="2"/>
                <a:ea typeface="Gulim" pitchFamily="34" charset="-127"/>
              </a:rPr>
              <a:t>j</a:t>
            </a:r>
            <a:r>
              <a:rPr lang="en-US" altLang="ko-KR" sz="2000" dirty="0" smtClean="0">
                <a:solidFill>
                  <a:srgbClr val="002060"/>
                </a:solidFill>
                <a:ea typeface="Gulim" pitchFamily="34" charset="-127"/>
              </a:rPr>
              <a:t> [ f/ </a:t>
            </a:r>
            <a:r>
              <a:rPr lang="en-US" altLang="ko-KR" sz="2000" dirty="0" err="1" smtClean="0">
                <a:solidFill>
                  <a:srgbClr val="002060"/>
                </a:solidFill>
                <a:ea typeface="Gulim" pitchFamily="34" charset="-127"/>
              </a:rPr>
              <a:t>ax+by+c</a:t>
            </a:r>
            <a:r>
              <a:rPr lang="en-US" altLang="ko-KR" sz="2000" dirty="0" smtClean="0">
                <a:solidFill>
                  <a:srgbClr val="002060"/>
                </a:solidFill>
                <a:ea typeface="Gulim" pitchFamily="34" charset="-127"/>
              </a:rPr>
              <a:t>]</a:t>
            </a:r>
          </a:p>
          <a:p>
            <a:pPr lvl="1">
              <a:lnSpc>
                <a:spcPct val="80000"/>
              </a:lnSpc>
              <a:spcBef>
                <a:spcPct val="35000"/>
              </a:spcBef>
              <a:buClr>
                <a:srgbClr val="006600"/>
              </a:buClr>
              <a:buBlip>
                <a:blip r:embed="rId3"/>
              </a:buBlip>
            </a:pPr>
            <a:r>
              <a:rPr lang="en-US" altLang="ko-KR" sz="2000" dirty="0">
                <a:solidFill>
                  <a:srgbClr val="002060"/>
                </a:solidFill>
                <a:ea typeface="Gulim" pitchFamily="34" charset="-127"/>
              </a:rPr>
              <a:t>S</a:t>
            </a:r>
            <a:r>
              <a:rPr lang="en-US" altLang="ko-KR" sz="2000" dirty="0" smtClean="0">
                <a:solidFill>
                  <a:srgbClr val="002060"/>
                </a:solidFill>
                <a:ea typeface="Gulim" pitchFamily="34" charset="-127"/>
              </a:rPr>
              <a:t>et E is all conditional expressions</a:t>
            </a:r>
          </a:p>
          <a:p>
            <a:pPr marL="457200" lvl="1" indent="0">
              <a:lnSpc>
                <a:spcPct val="80000"/>
              </a:lnSpc>
              <a:spcBef>
                <a:spcPct val="35000"/>
              </a:spcBef>
              <a:buClr>
                <a:srgbClr val="006600"/>
              </a:buClr>
              <a:buNone/>
            </a:pPr>
            <a:r>
              <a:rPr lang="en-US" altLang="ko-KR" sz="2000" dirty="0">
                <a:solidFill>
                  <a:srgbClr val="002060"/>
                </a:solidFill>
                <a:ea typeface="Gulim" pitchFamily="34" charset="-127"/>
              </a:rPr>
              <a:t>	</a:t>
            </a:r>
            <a:r>
              <a:rPr lang="en-US" altLang="ko-KR" sz="2000" dirty="0" err="1" smtClean="0">
                <a:solidFill>
                  <a:srgbClr val="002060"/>
                </a:solidFill>
                <a:ea typeface="Gulim" pitchFamily="34" charset="-127"/>
              </a:rPr>
              <a:t>SyGuS</a:t>
            </a:r>
            <a:r>
              <a:rPr lang="en-US" altLang="ko-KR" sz="2000" dirty="0" smtClean="0">
                <a:solidFill>
                  <a:srgbClr val="002060"/>
                </a:solidFill>
                <a:ea typeface="Gulim" pitchFamily="34" charset="-127"/>
              </a:rPr>
              <a:t> cannot be reduced to deciding a formula in LIA</a:t>
            </a:r>
          </a:p>
          <a:p>
            <a:pPr>
              <a:lnSpc>
                <a:spcPct val="80000"/>
              </a:lnSpc>
              <a:spcBef>
                <a:spcPct val="35000"/>
              </a:spcBef>
              <a:buClr>
                <a:srgbClr val="006600"/>
              </a:buClr>
              <a:buFont typeface="Wingdings" pitchFamily="2" charset="2"/>
              <a:buChar char="q"/>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Syntactic structure of the set E of candidate implementations can be used effectively by a solver</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Existing work on solving Quantified-SMT formulas suggests solution strategies for </a:t>
            </a:r>
            <a:r>
              <a:rPr lang="en-US" altLang="ko-KR" sz="2000" dirty="0" err="1" smtClean="0">
                <a:solidFill>
                  <a:srgbClr val="006600"/>
                </a:solidFill>
                <a:ea typeface="Gulim" pitchFamily="34" charset="-127"/>
              </a:rPr>
              <a:t>SyGuS</a:t>
            </a:r>
            <a:endParaRPr lang="en-US" altLang="ko-KR" sz="2000" dirty="0" smtClean="0">
              <a:solidFill>
                <a:srgbClr val="006600"/>
              </a:solidFill>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34</a:t>
            </a:fld>
            <a:endParaRPr lang="en-US" b="1" dirty="0"/>
          </a:p>
        </p:txBody>
      </p:sp>
    </p:spTree>
    <p:extLst>
      <p:ext uri="{BB962C8B-B14F-4D97-AF65-F5344CB8AC3E}">
        <p14:creationId xmlns:p14="http://schemas.microsoft.com/office/powerpoint/2010/main" val="69690412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err="1" smtClean="0">
                <a:solidFill>
                  <a:srgbClr val="C00000"/>
                </a:solidFill>
              </a:rPr>
              <a:t>SyGuS</a:t>
            </a:r>
            <a:r>
              <a:rPr lang="en-US" sz="2800" dirty="0" smtClean="0">
                <a:solidFill>
                  <a:srgbClr val="C00000"/>
                </a:solidFill>
              </a:rPr>
              <a:t> as Active Learning</a:t>
            </a:r>
            <a:endParaRPr lang="en-US" sz="32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35</a:t>
            </a:fld>
            <a:endParaRPr lang="en-US" b="1" dirty="0"/>
          </a:p>
        </p:txBody>
      </p:sp>
      <p:cxnSp>
        <p:nvCxnSpPr>
          <p:cNvPr id="28" name="Straight Arrow Connector 27"/>
          <p:cNvCxnSpPr/>
          <p:nvPr/>
        </p:nvCxnSpPr>
        <p:spPr bwMode="auto">
          <a:xfrm>
            <a:off x="2730321" y="1710392"/>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2" name="Rounded Rectangle 1"/>
          <p:cNvSpPr/>
          <p:nvPr/>
        </p:nvSpPr>
        <p:spPr bwMode="auto">
          <a:xfrm>
            <a:off x="1511121" y="2590800"/>
            <a:ext cx="2438400" cy="1312396"/>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336600"/>
                </a:solidFill>
                <a:effectLst/>
              </a:rPr>
              <a:t>Learning </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Algorithm</a:t>
            </a:r>
            <a:endParaRPr kumimoji="0" lang="en-US" sz="2400" b="1" i="0" u="none" strike="noStrike" cap="none" normalizeH="0" baseline="0" dirty="0" smtClean="0">
              <a:ln>
                <a:noFill/>
              </a:ln>
              <a:solidFill>
                <a:srgbClr val="336600"/>
              </a:solidFill>
              <a:effectLst/>
            </a:endParaRPr>
          </a:p>
        </p:txBody>
      </p:sp>
      <p:sp>
        <p:nvSpPr>
          <p:cNvPr id="29" name="Rounded Rectangle 28"/>
          <p:cNvSpPr/>
          <p:nvPr/>
        </p:nvSpPr>
        <p:spPr bwMode="auto">
          <a:xfrm>
            <a:off x="5791200" y="2590800"/>
            <a:ext cx="2438400" cy="1312396"/>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Verification</a:t>
            </a:r>
            <a:r>
              <a:rPr kumimoji="0" lang="en-US" sz="2400" b="1" i="0" u="none" strike="noStrike" cap="none" normalizeH="0" baseline="0" dirty="0" smtClean="0">
                <a:ln>
                  <a:noFill/>
                </a:ln>
                <a:solidFill>
                  <a:srgbClr val="336600"/>
                </a:solidFill>
                <a:effectLst/>
              </a:rPr>
              <a:t> </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Oracle</a:t>
            </a:r>
            <a:endParaRPr kumimoji="0" lang="en-US" sz="2400" b="1" i="0" u="none" strike="noStrike" cap="none" normalizeH="0" baseline="0" dirty="0" smtClean="0">
              <a:ln>
                <a:noFill/>
              </a:ln>
              <a:solidFill>
                <a:srgbClr val="336600"/>
              </a:solidFill>
              <a:effectLst/>
            </a:endParaRPr>
          </a:p>
        </p:txBody>
      </p:sp>
      <p:cxnSp>
        <p:nvCxnSpPr>
          <p:cNvPr id="30" name="Straight Arrow Connector 29"/>
          <p:cNvCxnSpPr/>
          <p:nvPr/>
        </p:nvCxnSpPr>
        <p:spPr bwMode="auto">
          <a:xfrm>
            <a:off x="2730321" y="3903196"/>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31" name="Straight Arrow Connector 30"/>
          <p:cNvCxnSpPr/>
          <p:nvPr/>
        </p:nvCxnSpPr>
        <p:spPr bwMode="auto">
          <a:xfrm>
            <a:off x="7162800" y="3903196"/>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32" name="Straight Arrow Connector 31"/>
          <p:cNvCxnSpPr/>
          <p:nvPr/>
        </p:nvCxnSpPr>
        <p:spPr bwMode="auto">
          <a:xfrm>
            <a:off x="3949521" y="2971800"/>
            <a:ext cx="1841679"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33" name="Straight Arrow Connector 32"/>
          <p:cNvCxnSpPr/>
          <p:nvPr/>
        </p:nvCxnSpPr>
        <p:spPr bwMode="auto">
          <a:xfrm flipH="1">
            <a:off x="3949521" y="3581400"/>
            <a:ext cx="1841680"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34" name="Rectangle 3"/>
          <p:cNvSpPr txBox="1">
            <a:spLocks noChangeArrowheads="1"/>
          </p:cNvSpPr>
          <p:nvPr/>
        </p:nvSpPr>
        <p:spPr bwMode="auto">
          <a:xfrm>
            <a:off x="252210" y="1500842"/>
            <a:ext cx="2430885" cy="419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Initial examples I</a:t>
            </a:r>
          </a:p>
        </p:txBody>
      </p:sp>
      <p:sp>
        <p:nvSpPr>
          <p:cNvPr id="35" name="Rectangle 3"/>
          <p:cNvSpPr txBox="1">
            <a:spLocks noChangeArrowheads="1"/>
          </p:cNvSpPr>
          <p:nvPr/>
        </p:nvSpPr>
        <p:spPr bwMode="auto">
          <a:xfrm>
            <a:off x="1901242" y="4361821"/>
            <a:ext cx="746436" cy="419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Fail</a:t>
            </a:r>
          </a:p>
        </p:txBody>
      </p:sp>
      <p:sp>
        <p:nvSpPr>
          <p:cNvPr id="36" name="Rectangle 3"/>
          <p:cNvSpPr txBox="1">
            <a:spLocks noChangeArrowheads="1"/>
          </p:cNvSpPr>
          <p:nvPr/>
        </p:nvSpPr>
        <p:spPr bwMode="auto">
          <a:xfrm>
            <a:off x="7315201" y="4366835"/>
            <a:ext cx="1524000" cy="419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Success</a:t>
            </a:r>
          </a:p>
        </p:txBody>
      </p:sp>
      <p:sp>
        <p:nvSpPr>
          <p:cNvPr id="37" name="Rectangle 3"/>
          <p:cNvSpPr txBox="1">
            <a:spLocks noChangeArrowheads="1"/>
          </p:cNvSpPr>
          <p:nvPr/>
        </p:nvSpPr>
        <p:spPr bwMode="auto">
          <a:xfrm>
            <a:off x="4118556" y="2154889"/>
            <a:ext cx="1755283" cy="92441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Candidate</a:t>
            </a:r>
          </a:p>
          <a:p>
            <a:pPr marL="0" indent="0">
              <a:lnSpc>
                <a:spcPct val="80000"/>
              </a:lnSpc>
              <a:spcBef>
                <a:spcPct val="35000"/>
              </a:spcBef>
              <a:buClr>
                <a:srgbClr val="006600"/>
              </a:buClr>
              <a:buNone/>
            </a:pPr>
            <a:r>
              <a:rPr lang="en-US" sz="2000" b="0" kern="0" dirty="0" smtClean="0">
                <a:solidFill>
                  <a:srgbClr val="006600"/>
                </a:solidFill>
                <a:ea typeface="Gulim" pitchFamily="34" charset="-127"/>
              </a:rPr>
              <a:t>Expression</a:t>
            </a:r>
          </a:p>
        </p:txBody>
      </p:sp>
      <p:sp>
        <p:nvSpPr>
          <p:cNvPr id="38" name="Rectangle 3"/>
          <p:cNvSpPr txBox="1">
            <a:spLocks noChangeArrowheads="1"/>
          </p:cNvSpPr>
          <p:nvPr/>
        </p:nvSpPr>
        <p:spPr bwMode="auto">
          <a:xfrm>
            <a:off x="3800342" y="3819393"/>
            <a:ext cx="2140038" cy="4622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Counterexample</a:t>
            </a:r>
          </a:p>
        </p:txBody>
      </p:sp>
      <p:sp>
        <p:nvSpPr>
          <p:cNvPr id="39" name="Rectangle 3"/>
          <p:cNvSpPr txBox="1">
            <a:spLocks noChangeArrowheads="1"/>
          </p:cNvSpPr>
          <p:nvPr/>
        </p:nvSpPr>
        <p:spPr bwMode="auto">
          <a:xfrm>
            <a:off x="1361402" y="5410200"/>
            <a:ext cx="5572798"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Concept class: Set E of expressions</a:t>
            </a:r>
          </a:p>
          <a:p>
            <a:pPr marL="0" indent="0">
              <a:lnSpc>
                <a:spcPct val="80000"/>
              </a:lnSpc>
              <a:spcBef>
                <a:spcPct val="35000"/>
              </a:spcBef>
              <a:buClr>
                <a:srgbClr val="006600"/>
              </a:buClr>
              <a:buNone/>
            </a:pPr>
            <a:endParaRPr lang="en-US" sz="2000" b="0" kern="0" dirty="0">
              <a:solidFill>
                <a:srgbClr val="006600"/>
              </a:solidFill>
              <a:ea typeface="Gulim" pitchFamily="34" charset="-127"/>
            </a:endParaRPr>
          </a:p>
          <a:p>
            <a:pPr marL="0" indent="0">
              <a:lnSpc>
                <a:spcPct val="80000"/>
              </a:lnSpc>
              <a:spcBef>
                <a:spcPct val="35000"/>
              </a:spcBef>
              <a:buClr>
                <a:srgbClr val="006600"/>
              </a:buClr>
              <a:buNone/>
            </a:pPr>
            <a:r>
              <a:rPr lang="en-US" sz="2000" b="0" kern="0" dirty="0" smtClean="0">
                <a:solidFill>
                  <a:srgbClr val="006600"/>
                </a:solidFill>
                <a:ea typeface="Gulim" pitchFamily="34" charset="-127"/>
              </a:rPr>
              <a:t>Examples: Concrete input values </a:t>
            </a:r>
          </a:p>
        </p:txBody>
      </p:sp>
    </p:spTree>
    <p:extLst>
      <p:ext uri="{BB962C8B-B14F-4D97-AF65-F5344CB8AC3E}">
        <p14:creationId xmlns:p14="http://schemas.microsoft.com/office/powerpoint/2010/main" val="4263212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Counterexample-Guided Inductive Synthesis </a:t>
            </a:r>
          </a:p>
        </p:txBody>
      </p:sp>
      <p:sp>
        <p:nvSpPr>
          <p:cNvPr id="30723" name="Rectangle 3"/>
          <p:cNvSpPr>
            <a:spLocks noGrp="1" noChangeArrowheads="1"/>
          </p:cNvSpPr>
          <p:nvPr>
            <p:ph type="body" idx="1"/>
          </p:nvPr>
        </p:nvSpPr>
        <p:spPr>
          <a:xfrm>
            <a:off x="0" y="1143000"/>
            <a:ext cx="9144000" cy="16764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Specification: </a:t>
            </a:r>
            <a:r>
              <a:rPr lang="en-US" altLang="ko-KR" sz="2000" dirty="0">
                <a:solidFill>
                  <a:srgbClr val="336600"/>
                </a:solidFill>
                <a:ea typeface="Gulim" pitchFamily="34" charset="-127"/>
                <a:sym typeface="Wingdings" pitchFamily="2" charset="2"/>
              </a:rPr>
              <a:t>(x </a:t>
            </a:r>
            <a:r>
              <a:rPr lang="cs-CZ" sz="2000" dirty="0">
                <a:solidFill>
                  <a:srgbClr val="336600"/>
                </a:solidFill>
              </a:rPr>
              <a:t>≤ </a:t>
            </a:r>
            <a:r>
              <a:rPr lang="en-US" altLang="ko-KR" sz="2000" dirty="0">
                <a:solidFill>
                  <a:srgbClr val="336600"/>
                </a:solidFill>
                <a:ea typeface="Gulim" pitchFamily="34" charset="-127"/>
                <a:sym typeface="Wingdings" pitchFamily="2" charset="2"/>
              </a:rPr>
              <a:t>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&amp; (y </a:t>
            </a:r>
            <a:r>
              <a:rPr lang="cs-CZ" sz="2000" dirty="0">
                <a:solidFill>
                  <a:srgbClr val="336600"/>
                </a:solidFill>
              </a:rPr>
              <a:t>≤ </a:t>
            </a:r>
            <a:r>
              <a:rPr lang="en-US" altLang="ko-KR" sz="2000" dirty="0">
                <a:solidFill>
                  <a:srgbClr val="336600"/>
                </a:solidFill>
                <a:ea typeface="Gulim" pitchFamily="34" charset="-127"/>
                <a:sym typeface="Wingdings" pitchFamily="2" charset="2"/>
              </a:rPr>
              <a:t>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t>
            </a: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400" i="1"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Set E: All expressions built from x,y,0,1, Comparison, +, If-Then-Else</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36</a:t>
            </a:fld>
            <a:endParaRPr lang="en-US" b="1" dirty="0"/>
          </a:p>
        </p:txBody>
      </p:sp>
      <p:cxnSp>
        <p:nvCxnSpPr>
          <p:cNvPr id="5" name="Straight Arrow Connector 4"/>
          <p:cNvCxnSpPr/>
          <p:nvPr/>
        </p:nvCxnSpPr>
        <p:spPr bwMode="auto">
          <a:xfrm>
            <a:off x="2899356" y="3005792"/>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6" name="Rounded Rectangle 5"/>
          <p:cNvSpPr/>
          <p:nvPr/>
        </p:nvSpPr>
        <p:spPr bwMode="auto">
          <a:xfrm>
            <a:off x="1680156" y="3886200"/>
            <a:ext cx="2438400" cy="1312396"/>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336600"/>
                </a:solidFill>
                <a:effectLst/>
              </a:rPr>
              <a:t>Learning</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Algorithm</a:t>
            </a:r>
            <a:endParaRPr kumimoji="0" lang="en-US" sz="2400" b="1" i="0" u="none" strike="noStrike" cap="none" normalizeH="0" baseline="0" dirty="0" smtClean="0">
              <a:ln>
                <a:noFill/>
              </a:ln>
              <a:solidFill>
                <a:srgbClr val="336600"/>
              </a:solidFill>
              <a:effectLst/>
            </a:endParaRPr>
          </a:p>
        </p:txBody>
      </p:sp>
      <p:sp>
        <p:nvSpPr>
          <p:cNvPr id="7" name="Rounded Rectangle 6"/>
          <p:cNvSpPr/>
          <p:nvPr/>
        </p:nvSpPr>
        <p:spPr bwMode="auto">
          <a:xfrm>
            <a:off x="5960236" y="3886200"/>
            <a:ext cx="2438400" cy="1312396"/>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Verification</a:t>
            </a:r>
            <a:r>
              <a:rPr kumimoji="0" lang="en-US" sz="2400" b="1" i="0" u="none" strike="noStrike" cap="none" normalizeH="0" baseline="0" dirty="0" smtClean="0">
                <a:ln>
                  <a:noFill/>
                </a:ln>
                <a:solidFill>
                  <a:srgbClr val="336600"/>
                </a:solidFill>
                <a:effectLst/>
              </a:rPr>
              <a:t> </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Oracle</a:t>
            </a:r>
            <a:endParaRPr kumimoji="0" lang="en-US" sz="2400" b="1" i="0" u="none" strike="noStrike" cap="none" normalizeH="0" baseline="0" dirty="0" smtClean="0">
              <a:ln>
                <a:noFill/>
              </a:ln>
              <a:solidFill>
                <a:srgbClr val="336600"/>
              </a:solidFill>
              <a:effectLst/>
            </a:endParaRPr>
          </a:p>
        </p:txBody>
      </p:sp>
      <p:cxnSp>
        <p:nvCxnSpPr>
          <p:cNvPr id="8" name="Straight Arrow Connector 7"/>
          <p:cNvCxnSpPr/>
          <p:nvPr/>
        </p:nvCxnSpPr>
        <p:spPr bwMode="auto">
          <a:xfrm>
            <a:off x="4118556" y="4267200"/>
            <a:ext cx="1841679"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flipH="1">
            <a:off x="4118556" y="4876800"/>
            <a:ext cx="1841680"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10" name="Rectangle 3"/>
          <p:cNvSpPr txBox="1">
            <a:spLocks noChangeArrowheads="1"/>
          </p:cNvSpPr>
          <p:nvPr/>
        </p:nvSpPr>
        <p:spPr bwMode="auto">
          <a:xfrm>
            <a:off x="854835" y="2826478"/>
            <a:ext cx="2430885" cy="419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Examples = { }</a:t>
            </a:r>
          </a:p>
        </p:txBody>
      </p:sp>
      <p:sp>
        <p:nvSpPr>
          <p:cNvPr id="19" name="Rectangle 3"/>
          <p:cNvSpPr txBox="1">
            <a:spLocks noChangeArrowheads="1"/>
          </p:cNvSpPr>
          <p:nvPr/>
        </p:nvSpPr>
        <p:spPr bwMode="auto">
          <a:xfrm>
            <a:off x="4072675" y="3271965"/>
            <a:ext cx="1933441" cy="8279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lnSpc>
                <a:spcPct val="80000"/>
              </a:lnSpc>
              <a:spcBef>
                <a:spcPct val="35000"/>
              </a:spcBef>
              <a:buClr>
                <a:srgbClr val="006600"/>
              </a:buClr>
              <a:buNone/>
            </a:pPr>
            <a:r>
              <a:rPr lang="en-US" sz="2000" b="0" kern="0" dirty="0" smtClean="0">
                <a:solidFill>
                  <a:srgbClr val="006600"/>
                </a:solidFill>
                <a:ea typeface="Gulim" pitchFamily="34" charset="-127"/>
              </a:rPr>
              <a:t>Candidate</a:t>
            </a:r>
          </a:p>
          <a:p>
            <a:pPr marL="0" indent="0" algn="ctr">
              <a:lnSpc>
                <a:spcPct val="80000"/>
              </a:lnSpc>
              <a:spcBef>
                <a:spcPct val="35000"/>
              </a:spcBef>
              <a:buClr>
                <a:srgbClr val="006600"/>
              </a:buClr>
              <a:buNone/>
            </a:pPr>
            <a:r>
              <a:rPr lang="en-US" sz="2000" b="0" kern="0" dirty="0">
                <a:solidFill>
                  <a:srgbClr val="006600"/>
                </a:solidFill>
                <a:ea typeface="Gulim" pitchFamily="34" charset="-127"/>
              </a:rPr>
              <a:t>f</a:t>
            </a:r>
            <a:r>
              <a:rPr lang="en-US" sz="2000" b="0" kern="0" dirty="0" smtClean="0">
                <a:solidFill>
                  <a:srgbClr val="006600"/>
                </a:solidFill>
                <a:ea typeface="Gulim" pitchFamily="34" charset="-127"/>
              </a:rPr>
              <a:t>(</a:t>
            </a:r>
            <a:r>
              <a:rPr lang="en-US" sz="2000" b="0" kern="0" dirty="0" err="1" smtClean="0">
                <a:solidFill>
                  <a:srgbClr val="006600"/>
                </a:solidFill>
                <a:ea typeface="Gulim" pitchFamily="34" charset="-127"/>
              </a:rPr>
              <a:t>x,y</a:t>
            </a:r>
            <a:r>
              <a:rPr lang="en-US" sz="2000" b="0" kern="0" dirty="0" smtClean="0">
                <a:solidFill>
                  <a:srgbClr val="006600"/>
                </a:solidFill>
                <a:ea typeface="Gulim" pitchFamily="34" charset="-127"/>
              </a:rPr>
              <a:t>) = x</a:t>
            </a:r>
          </a:p>
        </p:txBody>
      </p:sp>
      <p:sp>
        <p:nvSpPr>
          <p:cNvPr id="20" name="Rectangle 3"/>
          <p:cNvSpPr txBox="1">
            <a:spLocks noChangeArrowheads="1"/>
          </p:cNvSpPr>
          <p:nvPr/>
        </p:nvSpPr>
        <p:spPr bwMode="auto">
          <a:xfrm>
            <a:off x="4075090" y="5029200"/>
            <a:ext cx="1933441" cy="8279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lnSpc>
                <a:spcPct val="80000"/>
              </a:lnSpc>
              <a:spcBef>
                <a:spcPct val="35000"/>
              </a:spcBef>
              <a:buClr>
                <a:srgbClr val="006600"/>
              </a:buClr>
              <a:buNone/>
            </a:pPr>
            <a:r>
              <a:rPr lang="en-US" sz="2000" b="0" kern="0" dirty="0" smtClean="0">
                <a:solidFill>
                  <a:srgbClr val="006600"/>
                </a:solidFill>
                <a:ea typeface="Gulim" pitchFamily="34" charset="-127"/>
              </a:rPr>
              <a:t>Example</a:t>
            </a:r>
          </a:p>
          <a:p>
            <a:pPr marL="0" indent="0" algn="ctr">
              <a:lnSpc>
                <a:spcPct val="80000"/>
              </a:lnSpc>
              <a:spcBef>
                <a:spcPct val="35000"/>
              </a:spcBef>
              <a:buClr>
                <a:srgbClr val="006600"/>
              </a:buClr>
              <a:buNone/>
            </a:pPr>
            <a:r>
              <a:rPr lang="en-US" sz="2000" b="0" kern="0" dirty="0" smtClean="0">
                <a:solidFill>
                  <a:srgbClr val="006600"/>
                </a:solidFill>
                <a:ea typeface="Gulim" pitchFamily="34" charset="-127"/>
              </a:rPr>
              <a:t>(x=0, y=1)</a:t>
            </a:r>
          </a:p>
        </p:txBody>
      </p:sp>
    </p:spTree>
    <p:extLst>
      <p:ext uri="{BB962C8B-B14F-4D97-AF65-F5344CB8AC3E}">
        <p14:creationId xmlns:p14="http://schemas.microsoft.com/office/powerpoint/2010/main" val="387151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CEGIS Example</a:t>
            </a:r>
          </a:p>
        </p:txBody>
      </p:sp>
      <p:sp>
        <p:nvSpPr>
          <p:cNvPr id="30723" name="Rectangle 3"/>
          <p:cNvSpPr>
            <a:spLocks noGrp="1" noChangeArrowheads="1"/>
          </p:cNvSpPr>
          <p:nvPr>
            <p:ph type="body" idx="1"/>
          </p:nvPr>
        </p:nvSpPr>
        <p:spPr>
          <a:xfrm>
            <a:off x="0" y="1143000"/>
            <a:ext cx="9144000" cy="16764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Specification: </a:t>
            </a:r>
            <a:r>
              <a:rPr lang="en-US" altLang="ko-KR" sz="2000" dirty="0">
                <a:solidFill>
                  <a:srgbClr val="336600"/>
                </a:solidFill>
                <a:ea typeface="Gulim" pitchFamily="34" charset="-127"/>
                <a:sym typeface="Wingdings" pitchFamily="2" charset="2"/>
              </a:rPr>
              <a:t>(x </a:t>
            </a:r>
            <a:r>
              <a:rPr lang="cs-CZ" sz="2000" dirty="0">
                <a:solidFill>
                  <a:srgbClr val="336600"/>
                </a:solidFill>
              </a:rPr>
              <a:t>≤ </a:t>
            </a:r>
            <a:r>
              <a:rPr lang="en-US" altLang="ko-KR" sz="2000" dirty="0">
                <a:solidFill>
                  <a:srgbClr val="336600"/>
                </a:solidFill>
                <a:ea typeface="Gulim" pitchFamily="34" charset="-127"/>
                <a:sym typeface="Wingdings" pitchFamily="2" charset="2"/>
              </a:rPr>
              <a:t>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&amp; (y </a:t>
            </a:r>
            <a:r>
              <a:rPr lang="cs-CZ" sz="2000" dirty="0">
                <a:solidFill>
                  <a:srgbClr val="336600"/>
                </a:solidFill>
              </a:rPr>
              <a:t>≤ </a:t>
            </a:r>
            <a:r>
              <a:rPr lang="en-US" altLang="ko-KR" sz="2000" dirty="0">
                <a:solidFill>
                  <a:srgbClr val="336600"/>
                </a:solidFill>
                <a:ea typeface="Gulim" pitchFamily="34" charset="-127"/>
                <a:sym typeface="Wingdings" pitchFamily="2" charset="2"/>
              </a:rPr>
              <a:t>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t>
            </a: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400" i="1"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Set E: All expressions built from x,y,0,1, Comparison, +, If-Then-Else</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37</a:t>
            </a:fld>
            <a:endParaRPr lang="en-US" b="1" dirty="0"/>
          </a:p>
        </p:txBody>
      </p:sp>
      <p:cxnSp>
        <p:nvCxnSpPr>
          <p:cNvPr id="5" name="Straight Arrow Connector 4"/>
          <p:cNvCxnSpPr/>
          <p:nvPr/>
        </p:nvCxnSpPr>
        <p:spPr bwMode="auto">
          <a:xfrm>
            <a:off x="2899356" y="3005792"/>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6" name="Rounded Rectangle 5"/>
          <p:cNvSpPr/>
          <p:nvPr/>
        </p:nvSpPr>
        <p:spPr bwMode="auto">
          <a:xfrm>
            <a:off x="1680156" y="3886200"/>
            <a:ext cx="2438400" cy="1312396"/>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336600"/>
                </a:solidFill>
                <a:effectLst/>
              </a:rPr>
              <a:t>Learning</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Algorithm</a:t>
            </a:r>
            <a:r>
              <a:rPr kumimoji="0" lang="en-US" sz="2400" b="1" i="0" u="none" strike="noStrike" cap="none" normalizeH="0" baseline="0" dirty="0" smtClean="0">
                <a:ln>
                  <a:noFill/>
                </a:ln>
                <a:solidFill>
                  <a:srgbClr val="336600"/>
                </a:solidFill>
                <a:effectLst/>
              </a:rPr>
              <a:t> </a:t>
            </a:r>
          </a:p>
        </p:txBody>
      </p:sp>
      <p:sp>
        <p:nvSpPr>
          <p:cNvPr id="7" name="Rounded Rectangle 6"/>
          <p:cNvSpPr/>
          <p:nvPr/>
        </p:nvSpPr>
        <p:spPr bwMode="auto">
          <a:xfrm>
            <a:off x="5960236" y="3886200"/>
            <a:ext cx="2438400" cy="1312396"/>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Verification</a:t>
            </a:r>
            <a:r>
              <a:rPr kumimoji="0" lang="en-US" sz="2400" b="1" i="0" u="none" strike="noStrike" cap="none" normalizeH="0" baseline="0" dirty="0" smtClean="0">
                <a:ln>
                  <a:noFill/>
                </a:ln>
                <a:solidFill>
                  <a:srgbClr val="336600"/>
                </a:solidFill>
                <a:effectLst/>
              </a:rPr>
              <a:t> </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Oracle</a:t>
            </a:r>
            <a:endParaRPr kumimoji="0" lang="en-US" sz="2400" b="1" i="0" u="none" strike="noStrike" cap="none" normalizeH="0" baseline="0" dirty="0" smtClean="0">
              <a:ln>
                <a:noFill/>
              </a:ln>
              <a:solidFill>
                <a:srgbClr val="336600"/>
              </a:solidFill>
              <a:effectLst/>
            </a:endParaRPr>
          </a:p>
        </p:txBody>
      </p:sp>
      <p:cxnSp>
        <p:nvCxnSpPr>
          <p:cNvPr id="8" name="Straight Arrow Connector 7"/>
          <p:cNvCxnSpPr/>
          <p:nvPr/>
        </p:nvCxnSpPr>
        <p:spPr bwMode="auto">
          <a:xfrm>
            <a:off x="4118556" y="4267200"/>
            <a:ext cx="1841679"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flipH="1">
            <a:off x="4118556" y="4876800"/>
            <a:ext cx="1841680"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10" name="Rectangle 3"/>
          <p:cNvSpPr txBox="1">
            <a:spLocks noChangeArrowheads="1"/>
          </p:cNvSpPr>
          <p:nvPr/>
        </p:nvSpPr>
        <p:spPr bwMode="auto">
          <a:xfrm>
            <a:off x="573109" y="2819602"/>
            <a:ext cx="2345565" cy="8594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Examples = </a:t>
            </a:r>
          </a:p>
          <a:p>
            <a:pPr marL="0" indent="0">
              <a:lnSpc>
                <a:spcPct val="80000"/>
              </a:lnSpc>
              <a:spcBef>
                <a:spcPct val="35000"/>
              </a:spcBef>
              <a:buClr>
                <a:srgbClr val="006600"/>
              </a:buClr>
              <a:buNone/>
            </a:pPr>
            <a:r>
              <a:rPr lang="en-US" sz="2000" b="0" kern="0" dirty="0" smtClean="0">
                <a:solidFill>
                  <a:srgbClr val="006600"/>
                </a:solidFill>
                <a:ea typeface="Gulim" pitchFamily="34" charset="-127"/>
              </a:rPr>
              <a:t>{(x=0, y=1) }</a:t>
            </a:r>
          </a:p>
        </p:txBody>
      </p:sp>
      <p:sp>
        <p:nvSpPr>
          <p:cNvPr id="19" name="Rectangle 3"/>
          <p:cNvSpPr txBox="1">
            <a:spLocks noChangeArrowheads="1"/>
          </p:cNvSpPr>
          <p:nvPr/>
        </p:nvSpPr>
        <p:spPr bwMode="auto">
          <a:xfrm>
            <a:off x="4072675" y="3271965"/>
            <a:ext cx="1933441" cy="8279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lnSpc>
                <a:spcPct val="80000"/>
              </a:lnSpc>
              <a:spcBef>
                <a:spcPct val="35000"/>
              </a:spcBef>
              <a:buClr>
                <a:srgbClr val="006600"/>
              </a:buClr>
              <a:buNone/>
            </a:pPr>
            <a:r>
              <a:rPr lang="en-US" sz="2000" b="0" kern="0" dirty="0" smtClean="0">
                <a:solidFill>
                  <a:srgbClr val="006600"/>
                </a:solidFill>
                <a:ea typeface="Gulim" pitchFamily="34" charset="-127"/>
              </a:rPr>
              <a:t>Candidate</a:t>
            </a:r>
          </a:p>
          <a:p>
            <a:pPr marL="0" indent="0" algn="ctr">
              <a:lnSpc>
                <a:spcPct val="80000"/>
              </a:lnSpc>
              <a:spcBef>
                <a:spcPct val="35000"/>
              </a:spcBef>
              <a:buClr>
                <a:srgbClr val="006600"/>
              </a:buClr>
              <a:buNone/>
            </a:pPr>
            <a:r>
              <a:rPr lang="en-US" sz="2000" b="0" kern="0" dirty="0">
                <a:solidFill>
                  <a:srgbClr val="006600"/>
                </a:solidFill>
                <a:ea typeface="Gulim" pitchFamily="34" charset="-127"/>
              </a:rPr>
              <a:t>f</a:t>
            </a:r>
            <a:r>
              <a:rPr lang="en-US" sz="2000" b="0" kern="0" dirty="0" smtClean="0">
                <a:solidFill>
                  <a:srgbClr val="006600"/>
                </a:solidFill>
                <a:ea typeface="Gulim" pitchFamily="34" charset="-127"/>
              </a:rPr>
              <a:t>(</a:t>
            </a:r>
            <a:r>
              <a:rPr lang="en-US" sz="2000" b="0" kern="0" dirty="0" err="1" smtClean="0">
                <a:solidFill>
                  <a:srgbClr val="006600"/>
                </a:solidFill>
                <a:ea typeface="Gulim" pitchFamily="34" charset="-127"/>
              </a:rPr>
              <a:t>x,y</a:t>
            </a:r>
            <a:r>
              <a:rPr lang="en-US" sz="2000" b="0" kern="0" dirty="0" smtClean="0">
                <a:solidFill>
                  <a:srgbClr val="006600"/>
                </a:solidFill>
                <a:ea typeface="Gulim" pitchFamily="34" charset="-127"/>
              </a:rPr>
              <a:t>) = y</a:t>
            </a:r>
          </a:p>
        </p:txBody>
      </p:sp>
      <p:sp>
        <p:nvSpPr>
          <p:cNvPr id="20" name="Rectangle 3"/>
          <p:cNvSpPr txBox="1">
            <a:spLocks noChangeArrowheads="1"/>
          </p:cNvSpPr>
          <p:nvPr/>
        </p:nvSpPr>
        <p:spPr bwMode="auto">
          <a:xfrm>
            <a:off x="4075090" y="5029200"/>
            <a:ext cx="1933441" cy="8279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lnSpc>
                <a:spcPct val="80000"/>
              </a:lnSpc>
              <a:spcBef>
                <a:spcPct val="35000"/>
              </a:spcBef>
              <a:buClr>
                <a:srgbClr val="006600"/>
              </a:buClr>
              <a:buNone/>
            </a:pPr>
            <a:r>
              <a:rPr lang="en-US" sz="2000" b="0" kern="0" dirty="0" smtClean="0">
                <a:solidFill>
                  <a:srgbClr val="006600"/>
                </a:solidFill>
                <a:ea typeface="Gulim" pitchFamily="34" charset="-127"/>
              </a:rPr>
              <a:t>Example</a:t>
            </a:r>
          </a:p>
          <a:p>
            <a:pPr marL="0" indent="0" algn="ctr">
              <a:lnSpc>
                <a:spcPct val="80000"/>
              </a:lnSpc>
              <a:spcBef>
                <a:spcPct val="35000"/>
              </a:spcBef>
              <a:buClr>
                <a:srgbClr val="006600"/>
              </a:buClr>
              <a:buNone/>
            </a:pPr>
            <a:r>
              <a:rPr lang="en-US" sz="2000" b="0" kern="0" dirty="0" smtClean="0">
                <a:solidFill>
                  <a:srgbClr val="006600"/>
                </a:solidFill>
                <a:ea typeface="Gulim" pitchFamily="34" charset="-127"/>
              </a:rPr>
              <a:t>(x=1, y=0)</a:t>
            </a:r>
          </a:p>
        </p:txBody>
      </p:sp>
    </p:spTree>
    <p:extLst>
      <p:ext uri="{BB962C8B-B14F-4D97-AF65-F5344CB8AC3E}">
        <p14:creationId xmlns:p14="http://schemas.microsoft.com/office/powerpoint/2010/main" val="2935236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CEGIS Example</a:t>
            </a:r>
          </a:p>
        </p:txBody>
      </p:sp>
      <p:sp>
        <p:nvSpPr>
          <p:cNvPr id="30723" name="Rectangle 3"/>
          <p:cNvSpPr>
            <a:spLocks noGrp="1" noChangeArrowheads="1"/>
          </p:cNvSpPr>
          <p:nvPr>
            <p:ph type="body" idx="1"/>
          </p:nvPr>
        </p:nvSpPr>
        <p:spPr>
          <a:xfrm>
            <a:off x="0" y="1143000"/>
            <a:ext cx="9144000" cy="16764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Specification: </a:t>
            </a:r>
            <a:r>
              <a:rPr lang="en-US" altLang="ko-KR" sz="2000" dirty="0">
                <a:solidFill>
                  <a:srgbClr val="336600"/>
                </a:solidFill>
                <a:ea typeface="Gulim" pitchFamily="34" charset="-127"/>
                <a:sym typeface="Wingdings" pitchFamily="2" charset="2"/>
              </a:rPr>
              <a:t>(x </a:t>
            </a:r>
            <a:r>
              <a:rPr lang="cs-CZ" sz="2000" dirty="0">
                <a:solidFill>
                  <a:srgbClr val="336600"/>
                </a:solidFill>
              </a:rPr>
              <a:t>≤ </a:t>
            </a:r>
            <a:r>
              <a:rPr lang="en-US" altLang="ko-KR" sz="2000" dirty="0">
                <a:solidFill>
                  <a:srgbClr val="336600"/>
                </a:solidFill>
                <a:ea typeface="Gulim" pitchFamily="34" charset="-127"/>
                <a:sym typeface="Wingdings" pitchFamily="2" charset="2"/>
              </a:rPr>
              <a:t>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&amp; (y </a:t>
            </a:r>
            <a:r>
              <a:rPr lang="cs-CZ" sz="2000" dirty="0">
                <a:solidFill>
                  <a:srgbClr val="336600"/>
                </a:solidFill>
              </a:rPr>
              <a:t>≤ </a:t>
            </a:r>
            <a:r>
              <a:rPr lang="en-US" altLang="ko-KR" sz="2000" dirty="0">
                <a:solidFill>
                  <a:srgbClr val="336600"/>
                </a:solidFill>
                <a:ea typeface="Gulim" pitchFamily="34" charset="-127"/>
                <a:sym typeface="Wingdings" pitchFamily="2" charset="2"/>
              </a:rPr>
              <a:t>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t>
            </a:r>
            <a:endParaRPr lang="en-US" altLang="ko-KR" sz="2000" dirty="0" smtClean="0">
              <a:solidFill>
                <a:srgbClr val="006600"/>
              </a:solidFill>
              <a:ea typeface="Gulim" pitchFamily="34" charset="-127"/>
            </a:endParaRPr>
          </a:p>
          <a:p>
            <a:pPr>
              <a:lnSpc>
                <a:spcPct val="80000"/>
              </a:lnSpc>
              <a:spcBef>
                <a:spcPct val="35000"/>
              </a:spcBef>
              <a:buClr>
                <a:srgbClr val="006600"/>
              </a:buClr>
              <a:buNone/>
            </a:pPr>
            <a:endParaRPr lang="en-US" altLang="ko-KR" sz="2400" i="1"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Set E: All expressions built from x,y,0,1, Comparison, +, If-Then-Else</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38</a:t>
            </a:fld>
            <a:endParaRPr lang="en-US" b="1" dirty="0"/>
          </a:p>
        </p:txBody>
      </p:sp>
      <p:cxnSp>
        <p:nvCxnSpPr>
          <p:cNvPr id="5" name="Straight Arrow Connector 4"/>
          <p:cNvCxnSpPr/>
          <p:nvPr/>
        </p:nvCxnSpPr>
        <p:spPr bwMode="auto">
          <a:xfrm>
            <a:off x="2587580" y="3340194"/>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6" name="Rounded Rectangle 5"/>
          <p:cNvSpPr/>
          <p:nvPr/>
        </p:nvSpPr>
        <p:spPr bwMode="auto">
          <a:xfrm>
            <a:off x="1368380" y="4220602"/>
            <a:ext cx="2438400" cy="1312396"/>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336600"/>
                </a:solidFill>
                <a:effectLst/>
              </a:rPr>
              <a:t>Learning</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Algorithm</a:t>
            </a:r>
            <a:r>
              <a:rPr kumimoji="0" lang="en-US" sz="2400" b="1" i="0" u="none" strike="noStrike" cap="none" normalizeH="0" baseline="0" dirty="0" smtClean="0">
                <a:ln>
                  <a:noFill/>
                </a:ln>
                <a:solidFill>
                  <a:srgbClr val="336600"/>
                </a:solidFill>
                <a:effectLst/>
              </a:rPr>
              <a:t> </a:t>
            </a:r>
          </a:p>
        </p:txBody>
      </p:sp>
      <p:sp>
        <p:nvSpPr>
          <p:cNvPr id="7" name="Rounded Rectangle 6"/>
          <p:cNvSpPr/>
          <p:nvPr/>
        </p:nvSpPr>
        <p:spPr bwMode="auto">
          <a:xfrm>
            <a:off x="5648460" y="4220602"/>
            <a:ext cx="2438400" cy="1312396"/>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Verification</a:t>
            </a:r>
            <a:r>
              <a:rPr kumimoji="0" lang="en-US" sz="2400" b="1" i="0" u="none" strike="noStrike" cap="none" normalizeH="0" baseline="0" dirty="0" smtClean="0">
                <a:ln>
                  <a:noFill/>
                </a:ln>
                <a:solidFill>
                  <a:srgbClr val="336600"/>
                </a:solidFill>
                <a:effectLst/>
              </a:rPr>
              <a:t> </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Oracle</a:t>
            </a:r>
            <a:endParaRPr kumimoji="0" lang="en-US" sz="2400" b="1" i="0" u="none" strike="noStrike" cap="none" normalizeH="0" baseline="0" dirty="0" smtClean="0">
              <a:ln>
                <a:noFill/>
              </a:ln>
              <a:solidFill>
                <a:srgbClr val="336600"/>
              </a:solidFill>
              <a:effectLst/>
            </a:endParaRPr>
          </a:p>
        </p:txBody>
      </p:sp>
      <p:cxnSp>
        <p:nvCxnSpPr>
          <p:cNvPr id="8" name="Straight Arrow Connector 7"/>
          <p:cNvCxnSpPr/>
          <p:nvPr/>
        </p:nvCxnSpPr>
        <p:spPr bwMode="auto">
          <a:xfrm>
            <a:off x="3806780" y="4601602"/>
            <a:ext cx="1841679"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flipH="1">
            <a:off x="3806780" y="5211202"/>
            <a:ext cx="1841680"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10" name="Rectangle 3"/>
          <p:cNvSpPr txBox="1">
            <a:spLocks noChangeArrowheads="1"/>
          </p:cNvSpPr>
          <p:nvPr/>
        </p:nvSpPr>
        <p:spPr bwMode="auto">
          <a:xfrm>
            <a:off x="762000" y="2369512"/>
            <a:ext cx="2037009" cy="182103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Examples = </a:t>
            </a:r>
          </a:p>
          <a:p>
            <a:pPr marL="0" indent="0">
              <a:lnSpc>
                <a:spcPct val="80000"/>
              </a:lnSpc>
              <a:spcBef>
                <a:spcPct val="35000"/>
              </a:spcBef>
              <a:buClr>
                <a:srgbClr val="006600"/>
              </a:buClr>
              <a:buNone/>
            </a:pPr>
            <a:r>
              <a:rPr lang="en-US" sz="2000" b="0" kern="0" dirty="0" smtClean="0">
                <a:solidFill>
                  <a:srgbClr val="006600"/>
                </a:solidFill>
                <a:ea typeface="Gulim" pitchFamily="34" charset="-127"/>
              </a:rPr>
              <a:t>{(x=0, y=1) </a:t>
            </a:r>
          </a:p>
          <a:p>
            <a:pPr marL="0" indent="0">
              <a:lnSpc>
                <a:spcPct val="80000"/>
              </a:lnSpc>
              <a:spcBef>
                <a:spcPct val="35000"/>
              </a:spcBef>
              <a:buClr>
                <a:srgbClr val="006600"/>
              </a:buClr>
              <a:buNone/>
            </a:pPr>
            <a:r>
              <a:rPr lang="en-US" sz="2000" b="0" kern="0" dirty="0">
                <a:solidFill>
                  <a:srgbClr val="006600"/>
                </a:solidFill>
                <a:ea typeface="Gulim" pitchFamily="34" charset="-127"/>
              </a:rPr>
              <a:t> </a:t>
            </a:r>
            <a:r>
              <a:rPr lang="en-US" sz="2000" b="0" kern="0" dirty="0" smtClean="0">
                <a:solidFill>
                  <a:srgbClr val="006600"/>
                </a:solidFill>
                <a:ea typeface="Gulim" pitchFamily="34" charset="-127"/>
              </a:rPr>
              <a:t>(x=1, y=0)</a:t>
            </a:r>
          </a:p>
          <a:p>
            <a:pPr marL="0" indent="0">
              <a:lnSpc>
                <a:spcPct val="80000"/>
              </a:lnSpc>
              <a:spcBef>
                <a:spcPct val="35000"/>
              </a:spcBef>
              <a:buClr>
                <a:srgbClr val="006600"/>
              </a:buClr>
              <a:buNone/>
            </a:pPr>
            <a:r>
              <a:rPr lang="en-US" sz="2000" b="0" kern="0" dirty="0">
                <a:solidFill>
                  <a:srgbClr val="006600"/>
                </a:solidFill>
                <a:ea typeface="Gulim" pitchFamily="34" charset="-127"/>
              </a:rPr>
              <a:t> </a:t>
            </a:r>
            <a:r>
              <a:rPr lang="en-US" sz="2000" b="0" kern="0" dirty="0" smtClean="0">
                <a:solidFill>
                  <a:srgbClr val="006600"/>
                </a:solidFill>
                <a:ea typeface="Gulim" pitchFamily="34" charset="-127"/>
              </a:rPr>
              <a:t>(x=0, y=0)</a:t>
            </a:r>
          </a:p>
          <a:p>
            <a:pPr marL="0" indent="0">
              <a:lnSpc>
                <a:spcPct val="80000"/>
              </a:lnSpc>
              <a:spcBef>
                <a:spcPct val="35000"/>
              </a:spcBef>
              <a:buClr>
                <a:srgbClr val="006600"/>
              </a:buClr>
              <a:buNone/>
            </a:pPr>
            <a:r>
              <a:rPr lang="en-US" sz="2000" b="0" kern="0" dirty="0">
                <a:solidFill>
                  <a:srgbClr val="006600"/>
                </a:solidFill>
                <a:ea typeface="Gulim" pitchFamily="34" charset="-127"/>
              </a:rPr>
              <a:t> </a:t>
            </a:r>
            <a:r>
              <a:rPr lang="en-US" sz="2000" b="0" kern="0" dirty="0" smtClean="0">
                <a:solidFill>
                  <a:srgbClr val="006600"/>
                </a:solidFill>
                <a:ea typeface="Gulim" pitchFamily="34" charset="-127"/>
              </a:rPr>
              <a:t>(x=1, y=1)}</a:t>
            </a:r>
          </a:p>
        </p:txBody>
      </p:sp>
      <p:sp>
        <p:nvSpPr>
          <p:cNvPr id="19" name="Rectangle 3"/>
          <p:cNvSpPr txBox="1">
            <a:spLocks noChangeArrowheads="1"/>
          </p:cNvSpPr>
          <p:nvPr/>
        </p:nvSpPr>
        <p:spPr bwMode="auto">
          <a:xfrm>
            <a:off x="3639757" y="3583725"/>
            <a:ext cx="2175725" cy="8279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lnSpc>
                <a:spcPct val="80000"/>
              </a:lnSpc>
              <a:spcBef>
                <a:spcPct val="35000"/>
              </a:spcBef>
              <a:buClr>
                <a:srgbClr val="006600"/>
              </a:buClr>
              <a:buNone/>
            </a:pPr>
            <a:r>
              <a:rPr lang="en-US" sz="2000" b="0" kern="0" dirty="0" smtClean="0">
                <a:solidFill>
                  <a:srgbClr val="006600"/>
                </a:solidFill>
                <a:ea typeface="Gulim" pitchFamily="34" charset="-127"/>
              </a:rPr>
              <a:t>Candidate</a:t>
            </a:r>
          </a:p>
          <a:p>
            <a:pPr marL="0" indent="0" algn="ctr">
              <a:lnSpc>
                <a:spcPct val="80000"/>
              </a:lnSpc>
              <a:spcBef>
                <a:spcPct val="35000"/>
              </a:spcBef>
              <a:buClr>
                <a:srgbClr val="006600"/>
              </a:buClr>
              <a:buNone/>
            </a:pPr>
            <a:r>
              <a:rPr lang="en-US" sz="2000" b="0" kern="0" dirty="0" smtClean="0">
                <a:solidFill>
                  <a:srgbClr val="006600"/>
                </a:solidFill>
                <a:ea typeface="Gulim" pitchFamily="34" charset="-127"/>
              </a:rPr>
              <a:t>ITE (x </a:t>
            </a:r>
            <a:r>
              <a:rPr lang="cs-CZ" sz="2000" b="0" dirty="0" smtClean="0">
                <a:solidFill>
                  <a:srgbClr val="336600"/>
                </a:solidFill>
              </a:rPr>
              <a:t>≤</a:t>
            </a:r>
            <a:r>
              <a:rPr lang="en-US" sz="2000" b="0" dirty="0" smtClean="0">
                <a:solidFill>
                  <a:srgbClr val="336600"/>
                </a:solidFill>
              </a:rPr>
              <a:t> y</a:t>
            </a:r>
            <a:r>
              <a:rPr lang="en-US" sz="2000" b="0" kern="0" dirty="0" smtClean="0">
                <a:solidFill>
                  <a:srgbClr val="006600"/>
                </a:solidFill>
                <a:ea typeface="Gulim" pitchFamily="34" charset="-127"/>
              </a:rPr>
              <a:t>, </a:t>
            </a:r>
            <a:r>
              <a:rPr lang="en-US" sz="2000" b="0" kern="0" dirty="0" err="1" smtClean="0">
                <a:solidFill>
                  <a:srgbClr val="006600"/>
                </a:solidFill>
                <a:ea typeface="Gulim" pitchFamily="34" charset="-127"/>
              </a:rPr>
              <a:t>y,x</a:t>
            </a:r>
            <a:r>
              <a:rPr lang="en-US" sz="2000" b="0" kern="0" dirty="0" smtClean="0">
                <a:solidFill>
                  <a:srgbClr val="006600"/>
                </a:solidFill>
                <a:ea typeface="Gulim" pitchFamily="34" charset="-127"/>
              </a:rPr>
              <a:t>)</a:t>
            </a:r>
          </a:p>
        </p:txBody>
      </p:sp>
      <p:cxnSp>
        <p:nvCxnSpPr>
          <p:cNvPr id="13" name="Straight Arrow Connector 12"/>
          <p:cNvCxnSpPr/>
          <p:nvPr/>
        </p:nvCxnSpPr>
        <p:spPr bwMode="auto">
          <a:xfrm>
            <a:off x="6867660" y="5532998"/>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14" name="Rectangle 3"/>
          <p:cNvSpPr txBox="1">
            <a:spLocks noChangeArrowheads="1"/>
          </p:cNvSpPr>
          <p:nvPr/>
        </p:nvSpPr>
        <p:spPr bwMode="auto">
          <a:xfrm>
            <a:off x="6992157" y="5763652"/>
            <a:ext cx="1524000" cy="419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Success</a:t>
            </a:r>
          </a:p>
        </p:txBody>
      </p:sp>
    </p:spTree>
    <p:extLst>
      <p:ext uri="{BB962C8B-B14F-4D97-AF65-F5344CB8AC3E}">
        <p14:creationId xmlns:p14="http://schemas.microsoft.com/office/powerpoint/2010/main" val="3458898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3"/>
          <p:cNvSpPr>
            <a:spLocks noGrp="1" noChangeArrowheads="1"/>
          </p:cNvSpPr>
          <p:nvPr>
            <p:ph type="body" idx="4294967295"/>
          </p:nvPr>
        </p:nvSpPr>
        <p:spPr>
          <a:xfrm>
            <a:off x="76200" y="990600"/>
            <a:ext cx="9144000" cy="5818571"/>
          </a:xfrm>
        </p:spPr>
        <p:txBody>
          <a:bodyPr/>
          <a:lstStyle/>
          <a:p>
            <a:pPr>
              <a:buNone/>
            </a:pPr>
            <a:endParaRPr lang="en-US" altLang="ko-KR" sz="2000" dirty="0" smtClean="0">
              <a:solidFill>
                <a:srgbClr val="003300"/>
              </a:solidFill>
              <a:ea typeface="Gulim" pitchFamily="34" charset="-127"/>
            </a:endParaRPr>
          </a:p>
          <a:p>
            <a:pPr marL="0" indent="0">
              <a:buNone/>
            </a:pPr>
            <a:r>
              <a:rPr lang="en-US" altLang="ko-KR" sz="2000" dirty="0" smtClean="0">
                <a:solidFill>
                  <a:srgbClr val="003300"/>
                </a:solidFill>
                <a:ea typeface="Gulim" pitchFamily="34" charset="-127"/>
              </a:rPr>
              <a:t>Goal: Find f such that for all x in D, </a:t>
            </a:r>
            <a:r>
              <a:rPr lang="en-US" altLang="ko-KR" sz="2000" dirty="0">
                <a:solidFill>
                  <a:srgbClr val="002060"/>
                </a:solidFill>
                <a:latin typeface="Symbol" pitchFamily="18" charset="2"/>
                <a:ea typeface="Gulim" pitchFamily="34" charset="-127"/>
              </a:rPr>
              <a:t>j</a:t>
            </a:r>
            <a:r>
              <a:rPr lang="en-US" altLang="ko-KR" sz="2000" dirty="0" smtClean="0">
                <a:solidFill>
                  <a:srgbClr val="003300"/>
                </a:solidFill>
                <a:ea typeface="Gulim" pitchFamily="34" charset="-127"/>
              </a:rPr>
              <a:t>(x, f) holds</a:t>
            </a:r>
          </a:p>
          <a:p>
            <a:pPr marL="0" indent="0">
              <a:buNone/>
            </a:pPr>
            <a:endParaRPr lang="en-US" altLang="ko-KR" sz="2000" dirty="0">
              <a:solidFill>
                <a:srgbClr val="003300"/>
              </a:solidFill>
              <a:ea typeface="Gulim" pitchFamily="34" charset="-127"/>
            </a:endParaRPr>
          </a:p>
          <a:p>
            <a:pPr marL="0" indent="0">
              <a:buNone/>
            </a:pPr>
            <a:r>
              <a:rPr lang="en-US" altLang="ko-KR" sz="2000" dirty="0" smtClean="0">
                <a:solidFill>
                  <a:srgbClr val="003300"/>
                </a:solidFill>
                <a:ea typeface="Gulim" pitchFamily="34" charset="-127"/>
              </a:rPr>
              <a:t>I = { }; /* Interesting set of inputs */</a:t>
            </a:r>
          </a:p>
          <a:p>
            <a:pPr marL="0" indent="0">
              <a:buNone/>
            </a:pPr>
            <a:r>
              <a:rPr lang="en-US" altLang="ko-KR" sz="2000" dirty="0" smtClean="0">
                <a:solidFill>
                  <a:srgbClr val="003300"/>
                </a:solidFill>
                <a:ea typeface="Gulim" pitchFamily="34" charset="-127"/>
              </a:rPr>
              <a:t>Repeat</a:t>
            </a:r>
          </a:p>
          <a:p>
            <a:pPr marL="0" indent="0">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    Learn: Find f such that for all x in I, </a:t>
            </a:r>
            <a:r>
              <a:rPr lang="en-US" altLang="ko-KR" sz="2000" dirty="0">
                <a:solidFill>
                  <a:srgbClr val="002060"/>
                </a:solidFill>
                <a:latin typeface="Symbol" pitchFamily="18" charset="2"/>
                <a:ea typeface="Gulim" pitchFamily="34" charset="-127"/>
              </a:rPr>
              <a:t>j</a:t>
            </a:r>
            <a:r>
              <a:rPr lang="en-US" altLang="ko-KR" sz="2000" dirty="0" smtClean="0">
                <a:solidFill>
                  <a:srgbClr val="003300"/>
                </a:solidFill>
                <a:ea typeface="Gulim" pitchFamily="34" charset="-127"/>
              </a:rPr>
              <a:t>(f, x) holds</a:t>
            </a:r>
          </a:p>
          <a:p>
            <a:pPr marL="0" indent="0">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    Verify: Check if for all x in D, </a:t>
            </a:r>
            <a:r>
              <a:rPr lang="en-US" altLang="ko-KR" sz="2000" dirty="0">
                <a:solidFill>
                  <a:srgbClr val="002060"/>
                </a:solidFill>
                <a:latin typeface="Symbol" pitchFamily="18" charset="2"/>
                <a:ea typeface="Gulim" pitchFamily="34" charset="-127"/>
              </a:rPr>
              <a:t>j</a:t>
            </a:r>
            <a:r>
              <a:rPr lang="en-US" altLang="ko-KR" sz="2000" dirty="0" smtClean="0">
                <a:solidFill>
                  <a:srgbClr val="003300"/>
                </a:solidFill>
                <a:ea typeface="Gulim" pitchFamily="34" charset="-127"/>
              </a:rPr>
              <a:t>(f, x) holds</a:t>
            </a:r>
          </a:p>
          <a:p>
            <a:pPr marL="0" indent="0">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     If so, return f</a:t>
            </a:r>
          </a:p>
          <a:p>
            <a:pPr marL="0" indent="0">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     If not, find x such that ~</a:t>
            </a:r>
            <a:r>
              <a:rPr lang="en-US" altLang="ko-KR" sz="2000" dirty="0">
                <a:solidFill>
                  <a:srgbClr val="002060"/>
                </a:solidFill>
                <a:latin typeface="Symbol" pitchFamily="18" charset="2"/>
                <a:ea typeface="Gulim" pitchFamily="34" charset="-127"/>
              </a:rPr>
              <a:t> j</a:t>
            </a:r>
            <a:r>
              <a:rPr lang="en-US" altLang="ko-KR" sz="2000" dirty="0" smtClean="0">
                <a:solidFill>
                  <a:srgbClr val="003300"/>
                </a:solidFill>
                <a:ea typeface="Gulim" pitchFamily="34" charset="-127"/>
              </a:rPr>
              <a:t>(f, x) holds, and add x to I</a:t>
            </a:r>
          </a:p>
        </p:txBody>
      </p:sp>
      <p:sp>
        <p:nvSpPr>
          <p:cNvPr id="6"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39</a:t>
            </a:fld>
            <a:endParaRPr lang="en-US" b="1" dirty="0"/>
          </a:p>
        </p:txBody>
      </p:sp>
      <p:sp>
        <p:nvSpPr>
          <p:cNvPr id="8" name="Rectangle 2"/>
          <p:cNvSpPr txBox="1">
            <a:spLocks noChangeArrowheads="1"/>
          </p:cNvSpPr>
          <p:nvPr/>
        </p:nvSpPr>
        <p:spPr>
          <a:xfrm>
            <a:off x="76200" y="190500"/>
            <a:ext cx="9067800" cy="6096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mic Sans MS" pitchFamily="66" charset="0"/>
              </a:defRPr>
            </a:lvl2pPr>
            <a:lvl3pPr algn="ctr" rtl="0" eaLnBrk="0" fontAlgn="base" hangingPunct="0">
              <a:spcBef>
                <a:spcPct val="0"/>
              </a:spcBef>
              <a:spcAft>
                <a:spcPct val="0"/>
              </a:spcAft>
              <a:defRPr sz="4400">
                <a:solidFill>
                  <a:schemeClr val="tx2"/>
                </a:solidFill>
                <a:latin typeface="Comic Sans MS" pitchFamily="66" charset="0"/>
              </a:defRPr>
            </a:lvl3pPr>
            <a:lvl4pPr algn="ctr" rtl="0" eaLnBrk="0" fontAlgn="base" hangingPunct="0">
              <a:spcBef>
                <a:spcPct val="0"/>
              </a:spcBef>
              <a:spcAft>
                <a:spcPct val="0"/>
              </a:spcAft>
              <a:defRPr sz="4400">
                <a:solidFill>
                  <a:schemeClr val="tx2"/>
                </a:solidFill>
                <a:latin typeface="Comic Sans MS" pitchFamily="66" charset="0"/>
              </a:defRPr>
            </a:lvl4pPr>
            <a:lvl5pPr algn="ctr" rtl="0" eaLnBrk="0" fontAlgn="base" hangingPunct="0">
              <a:spcBef>
                <a:spcPct val="0"/>
              </a:spcBef>
              <a:spcAft>
                <a:spcPct val="0"/>
              </a:spcAft>
              <a:defRPr sz="4400">
                <a:solidFill>
                  <a:schemeClr val="tx2"/>
                </a:solidFill>
                <a:latin typeface="Comic Sans MS" pitchFamily="66" charset="0"/>
              </a:defRPr>
            </a:lvl5pPr>
            <a:lvl6pPr marL="457200" algn="ctr" rtl="0" eaLnBrk="0" fontAlgn="base" hangingPunct="0">
              <a:spcBef>
                <a:spcPct val="0"/>
              </a:spcBef>
              <a:spcAft>
                <a:spcPct val="0"/>
              </a:spcAft>
              <a:defRPr sz="4400">
                <a:solidFill>
                  <a:schemeClr val="tx2"/>
                </a:solidFill>
                <a:latin typeface="Comic Sans MS" pitchFamily="66" charset="0"/>
              </a:defRPr>
            </a:lvl6pPr>
            <a:lvl7pPr marL="914400" algn="ctr" rtl="0" eaLnBrk="0" fontAlgn="base" hangingPunct="0">
              <a:spcBef>
                <a:spcPct val="0"/>
              </a:spcBef>
              <a:spcAft>
                <a:spcPct val="0"/>
              </a:spcAft>
              <a:defRPr sz="4400">
                <a:solidFill>
                  <a:schemeClr val="tx2"/>
                </a:solidFill>
                <a:latin typeface="Comic Sans MS" pitchFamily="66" charset="0"/>
              </a:defRPr>
            </a:lvl7pPr>
            <a:lvl8pPr marL="1371600" algn="ctr" rtl="0" eaLnBrk="0" fontAlgn="base" hangingPunct="0">
              <a:spcBef>
                <a:spcPct val="0"/>
              </a:spcBef>
              <a:spcAft>
                <a:spcPct val="0"/>
              </a:spcAft>
              <a:defRPr sz="4400">
                <a:solidFill>
                  <a:schemeClr val="tx2"/>
                </a:solidFill>
                <a:latin typeface="Comic Sans MS" pitchFamily="66" charset="0"/>
              </a:defRPr>
            </a:lvl8pPr>
            <a:lvl9pPr marL="1828800" algn="ctr" rtl="0" eaLnBrk="0" fontAlgn="base" hangingPunct="0">
              <a:spcBef>
                <a:spcPct val="0"/>
              </a:spcBef>
              <a:spcAft>
                <a:spcPct val="0"/>
              </a:spcAft>
              <a:defRPr sz="4400">
                <a:solidFill>
                  <a:schemeClr val="tx2"/>
                </a:solidFill>
                <a:latin typeface="Comic Sans MS" pitchFamily="66" charset="0"/>
              </a:defRPr>
            </a:lvl9pPr>
          </a:lstStyle>
          <a:p>
            <a:pPr algn="l"/>
            <a:r>
              <a:rPr lang="en-US" sz="2800" b="0" kern="0" dirty="0" smtClean="0">
                <a:solidFill>
                  <a:srgbClr val="C00000"/>
                </a:solidFill>
              </a:rPr>
              <a:t>Counterexample-guided Inductive Synthesis (CEGIS)</a:t>
            </a:r>
          </a:p>
        </p:txBody>
      </p:sp>
    </p:spTree>
    <p:extLst>
      <p:ext uri="{BB962C8B-B14F-4D97-AF65-F5344CB8AC3E}">
        <p14:creationId xmlns:p14="http://schemas.microsoft.com/office/powerpoint/2010/main" val="1806527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971">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97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3971">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3971">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3971">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397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smtClean="0">
                <a:solidFill>
                  <a:srgbClr val="C00000"/>
                </a:solidFill>
              </a:rPr>
              <a:t>Syntax-Guided Synthesis</a:t>
            </a:r>
            <a:endParaRPr lang="en-US" sz="32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a:t>
            </a:fld>
            <a:endParaRPr lang="en-US" b="1" dirty="0"/>
          </a:p>
        </p:txBody>
      </p:sp>
      <p:sp>
        <p:nvSpPr>
          <p:cNvPr id="6" name="Rounded Rectangle 5"/>
          <p:cNvSpPr/>
          <p:nvPr/>
        </p:nvSpPr>
        <p:spPr>
          <a:xfrm>
            <a:off x="990600" y="1295400"/>
            <a:ext cx="5675025" cy="5258691"/>
          </a:xfrm>
          <a:prstGeom prst="roundRect">
            <a:avLst>
              <a:gd name="adj" fmla="val 5934"/>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1193140" y="3253024"/>
            <a:ext cx="5272470" cy="10807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rgbClr val="FF0000"/>
                </a:solidFill>
                <a:latin typeface="Comic Sans MS" panose="030F0702030302020204" pitchFamily="66" charset="0"/>
              </a:rPr>
              <a:t>Synthesizer</a:t>
            </a:r>
            <a:endParaRPr lang="en-US" sz="4000" dirty="0">
              <a:solidFill>
                <a:srgbClr val="FF0000"/>
              </a:solidFill>
              <a:latin typeface="Comic Sans MS" panose="030F0702030302020204" pitchFamily="66" charset="0"/>
            </a:endParaRPr>
          </a:p>
        </p:txBody>
      </p:sp>
      <p:grpSp>
        <p:nvGrpSpPr>
          <p:cNvPr id="8" name="Group 7"/>
          <p:cNvGrpSpPr/>
          <p:nvPr/>
        </p:nvGrpSpPr>
        <p:grpSpPr>
          <a:xfrm>
            <a:off x="2561015" y="4341500"/>
            <a:ext cx="2641399" cy="1813176"/>
            <a:chOff x="7704683" y="4197564"/>
            <a:chExt cx="2641399" cy="1813176"/>
          </a:xfrm>
        </p:grpSpPr>
        <p:sp>
          <p:nvSpPr>
            <p:cNvPr id="9" name="Flowchart: Alternate Process 27"/>
            <p:cNvSpPr/>
            <p:nvPr/>
          </p:nvSpPr>
          <p:spPr>
            <a:xfrm>
              <a:off x="7704683" y="4797283"/>
              <a:ext cx="2641399" cy="1213457"/>
            </a:xfrm>
            <a:prstGeom prst="flowChartAlternateProcess">
              <a:avLst/>
            </a:prstGeom>
            <a:solidFill>
              <a:srgbClr val="EE8E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Comic Sans MS" panose="030F0702030302020204" pitchFamily="66" charset="0"/>
                </a:rPr>
                <a:t>Program P</a:t>
              </a:r>
            </a:p>
          </p:txBody>
        </p:sp>
        <p:sp>
          <p:nvSpPr>
            <p:cNvPr id="10" name="Down Arrow 9"/>
            <p:cNvSpPr/>
            <p:nvPr/>
          </p:nvSpPr>
          <p:spPr>
            <a:xfrm>
              <a:off x="8933244" y="4197564"/>
              <a:ext cx="142779" cy="599719"/>
            </a:xfrm>
            <a:prstGeom prst="downArrow">
              <a:avLst/>
            </a:prstGeom>
            <a:solidFill>
              <a:srgbClr val="EE8E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latin typeface="Comic Sans MS" panose="030F0702030302020204" pitchFamily="66" charset="0"/>
              </a:endParaRPr>
            </a:p>
          </p:txBody>
        </p:sp>
      </p:grpSp>
      <p:grpSp>
        <p:nvGrpSpPr>
          <p:cNvPr id="11" name="Group 10"/>
          <p:cNvGrpSpPr/>
          <p:nvPr/>
        </p:nvGrpSpPr>
        <p:grpSpPr>
          <a:xfrm>
            <a:off x="1238645" y="1509221"/>
            <a:ext cx="2366408" cy="1743802"/>
            <a:chOff x="6359635" y="1365285"/>
            <a:chExt cx="2366408" cy="1743802"/>
          </a:xfrm>
        </p:grpSpPr>
        <p:sp>
          <p:nvSpPr>
            <p:cNvPr id="12" name="Down Arrow 11"/>
            <p:cNvSpPr/>
            <p:nvPr/>
          </p:nvSpPr>
          <p:spPr>
            <a:xfrm>
              <a:off x="7412126" y="2509368"/>
              <a:ext cx="142779" cy="599719"/>
            </a:xfrm>
            <a:prstGeom prst="downArrow">
              <a:avLst/>
            </a:prstGeom>
            <a:solidFill>
              <a:schemeClr val="accent6">
                <a:lumMod val="75000"/>
              </a:schemeClr>
            </a:solidFill>
            <a:ln>
              <a:solidFill>
                <a:schemeClr val="accent6">
                  <a:lumMod val="60000"/>
                  <a:lumOff val="4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600"/>
            </a:p>
          </p:txBody>
        </p:sp>
        <p:sp>
          <p:nvSpPr>
            <p:cNvPr id="13" name="Flowchart: Alternate Process 18"/>
            <p:cNvSpPr/>
            <p:nvPr/>
          </p:nvSpPr>
          <p:spPr>
            <a:xfrm>
              <a:off x="6359635" y="1365285"/>
              <a:ext cx="2366408" cy="1150123"/>
            </a:xfrm>
            <a:prstGeom prst="flowChartAlternateProcess">
              <a:avLst/>
            </a:prstGeom>
            <a:solidFill>
              <a:schemeClr val="accent6">
                <a:lumMod val="75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Comic Sans MS" panose="030F0702030302020204" pitchFamily="66" charset="0"/>
                </a:rPr>
                <a:t>Specification S</a:t>
              </a:r>
            </a:p>
            <a:p>
              <a:pPr algn="ctr"/>
              <a:r>
                <a:rPr lang="en-US" sz="1600" dirty="0">
                  <a:latin typeface="Comic Sans MS" panose="030F0702030302020204" pitchFamily="66" charset="0"/>
                </a:rPr>
                <a:t>g</a:t>
              </a:r>
              <a:r>
                <a:rPr lang="en-US" sz="1600" dirty="0" smtClean="0">
                  <a:latin typeface="Comic Sans MS" panose="030F0702030302020204" pitchFamily="66" charset="0"/>
                </a:rPr>
                <a:t>iven by</a:t>
              </a:r>
            </a:p>
            <a:p>
              <a:pPr algn="ctr"/>
              <a:r>
                <a:rPr lang="en-US" sz="1600" dirty="0">
                  <a:latin typeface="Comic Sans MS" panose="030F0702030302020204" pitchFamily="66" charset="0"/>
                </a:rPr>
                <a:t>l</a:t>
              </a:r>
              <a:r>
                <a:rPr lang="en-US" sz="1600" dirty="0" smtClean="0">
                  <a:latin typeface="Comic Sans MS" panose="030F0702030302020204" pitchFamily="66" charset="0"/>
                </a:rPr>
                <a:t>ogical constraints</a:t>
              </a:r>
              <a:endParaRPr lang="en-US" sz="1600" dirty="0">
                <a:latin typeface="Comic Sans MS" panose="030F0702030302020204" pitchFamily="66" charset="0"/>
              </a:endParaRPr>
            </a:p>
          </p:txBody>
        </p:sp>
      </p:grpSp>
      <p:grpSp>
        <p:nvGrpSpPr>
          <p:cNvPr id="14" name="Group 13"/>
          <p:cNvGrpSpPr/>
          <p:nvPr/>
        </p:nvGrpSpPr>
        <p:grpSpPr>
          <a:xfrm>
            <a:off x="3734212" y="1493656"/>
            <a:ext cx="2742806" cy="1749842"/>
            <a:chOff x="8855202" y="1349720"/>
            <a:chExt cx="2742806" cy="1749842"/>
          </a:xfrm>
        </p:grpSpPr>
        <p:sp>
          <p:nvSpPr>
            <p:cNvPr id="15" name="Down Arrow 14"/>
            <p:cNvSpPr/>
            <p:nvPr/>
          </p:nvSpPr>
          <p:spPr>
            <a:xfrm>
              <a:off x="10164851" y="2499843"/>
              <a:ext cx="142779" cy="599719"/>
            </a:xfrm>
            <a:prstGeom prst="downArrow">
              <a:avLst/>
            </a:prstGeom>
            <a:solidFill>
              <a:srgbClr val="CC0099"/>
            </a:solidFill>
            <a:ln>
              <a:solidFill>
                <a:srgbClr val="FF11C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600"/>
            </a:p>
          </p:txBody>
        </p:sp>
        <p:sp>
          <p:nvSpPr>
            <p:cNvPr id="16" name="Flowchart: Alternate Process 21"/>
            <p:cNvSpPr/>
            <p:nvPr/>
          </p:nvSpPr>
          <p:spPr>
            <a:xfrm>
              <a:off x="8855202" y="1349720"/>
              <a:ext cx="2742806" cy="1150123"/>
            </a:xfrm>
            <a:prstGeom prst="flowChartAlternateProcess">
              <a:avLst/>
            </a:prstGeom>
            <a:solidFill>
              <a:srgbClr val="CC0099"/>
            </a:solidFill>
            <a:ln>
              <a:solidFill>
                <a:srgbClr val="FF1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Comic Sans MS" panose="030F0702030302020204" pitchFamily="66" charset="0"/>
                </a:rPr>
                <a:t>Syntactic restrictions R on the </a:t>
              </a:r>
            </a:p>
            <a:p>
              <a:pPr algn="ctr"/>
              <a:r>
                <a:rPr lang="en-US" sz="1600" dirty="0">
                  <a:latin typeface="Comic Sans MS" panose="030F0702030302020204" pitchFamily="66" charset="0"/>
                </a:rPr>
                <a:t>s</a:t>
              </a:r>
              <a:r>
                <a:rPr lang="en-US" sz="1600" dirty="0" smtClean="0">
                  <a:latin typeface="Comic Sans MS" panose="030F0702030302020204" pitchFamily="66" charset="0"/>
                </a:rPr>
                <a:t>pace of programs</a:t>
              </a:r>
              <a:endParaRPr lang="en-US" sz="1600" dirty="0">
                <a:latin typeface="Comic Sans MS" panose="030F0702030302020204" pitchFamily="66" charset="0"/>
              </a:endParaRPr>
            </a:p>
          </p:txBody>
        </p:sp>
      </p:grpSp>
      <p:pic>
        <p:nvPicPr>
          <p:cNvPr id="17" name="Picture 2" descr="SyGuS"/>
          <p:cNvPicPr>
            <a:picLocks noChangeAspect="1" noChangeArrowheads="1"/>
          </p:cNvPicPr>
          <p:nvPr/>
        </p:nvPicPr>
        <p:blipFill>
          <a:blip r:embed="rId2" cstate="print"/>
          <a:srcRect/>
          <a:stretch>
            <a:fillRect/>
          </a:stretch>
        </p:blipFill>
        <p:spPr bwMode="auto">
          <a:xfrm>
            <a:off x="7010400" y="0"/>
            <a:ext cx="2133600" cy="1066800"/>
          </a:xfrm>
          <a:prstGeom prst="rect">
            <a:avLst/>
          </a:prstGeom>
          <a:noFill/>
        </p:spPr>
      </p:pic>
      <p:sp>
        <p:nvSpPr>
          <p:cNvPr id="18" name="Text Box 4"/>
          <p:cNvSpPr txBox="1">
            <a:spLocks noChangeArrowheads="1"/>
          </p:cNvSpPr>
          <p:nvPr/>
        </p:nvSpPr>
        <p:spPr bwMode="auto">
          <a:xfrm>
            <a:off x="6798486" y="990600"/>
            <a:ext cx="2345514" cy="461665"/>
          </a:xfrm>
          <a:prstGeom prst="rect">
            <a:avLst/>
          </a:prstGeom>
          <a:noFill/>
          <a:ln w="9525">
            <a:noFill/>
            <a:miter lim="800000"/>
            <a:headEnd/>
            <a:tailEnd/>
          </a:ln>
        </p:spPr>
        <p:txBody>
          <a:bodyPr wrap="none">
            <a:spAutoFit/>
          </a:bodyPr>
          <a:lstStyle/>
          <a:p>
            <a:pPr algn="ctr" eaLnBrk="0" hangingPunct="0"/>
            <a:r>
              <a:rPr lang="en-US" sz="2400" dirty="0" smtClean="0">
                <a:solidFill>
                  <a:srgbClr val="002060"/>
                </a:solidFill>
              </a:rPr>
              <a:t>www.sygus.org</a:t>
            </a:r>
            <a:endParaRPr lang="en-US" sz="2400" dirty="0">
              <a:solidFill>
                <a:srgbClr val="002060"/>
              </a:solidFill>
            </a:endParaRPr>
          </a:p>
        </p:txBody>
      </p:sp>
    </p:spTree>
    <p:extLst>
      <p:ext uri="{BB962C8B-B14F-4D97-AF65-F5344CB8AC3E}">
        <p14:creationId xmlns:p14="http://schemas.microsoft.com/office/powerpoint/2010/main" val="55781364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err="1" smtClean="0">
                <a:solidFill>
                  <a:srgbClr val="C00000"/>
                </a:solidFill>
              </a:rPr>
              <a:t>SyGuS</a:t>
            </a:r>
            <a:r>
              <a:rPr lang="en-US" sz="2800" dirty="0" smtClean="0">
                <a:solidFill>
                  <a:srgbClr val="C00000"/>
                </a:solidFill>
              </a:rPr>
              <a:t> Solutions</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CEGIS approach (Solar-</a:t>
            </a:r>
            <a:r>
              <a:rPr lang="en-US" altLang="ko-KR" sz="2000" dirty="0" err="1" smtClean="0">
                <a:solidFill>
                  <a:srgbClr val="006600"/>
                </a:solidFill>
                <a:ea typeface="Gulim" pitchFamily="34" charset="-127"/>
              </a:rPr>
              <a:t>Lezama</a:t>
            </a: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et al, ASPLOS’08)</a:t>
            </a: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i="1"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Similar strategies for solving quantified formulas and invariant generation</a:t>
            </a:r>
          </a:p>
          <a:p>
            <a:pPr>
              <a:lnSpc>
                <a:spcPct val="80000"/>
              </a:lnSpc>
              <a:spcBef>
                <a:spcPct val="35000"/>
              </a:spcBef>
              <a:buClr>
                <a:srgbClr val="006600"/>
              </a:buClr>
              <a:buFont typeface="Wingdings" pitchFamily="2" charset="2"/>
              <a:buChar char="q"/>
            </a:pPr>
            <a:endParaRPr lang="en-US" altLang="ko-KR" sz="2400"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Learning strategies based on:</a:t>
            </a: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Enumerative (search with pruning): </a:t>
            </a:r>
            <a:r>
              <a:rPr lang="en-US" altLang="ko-KR" sz="2000" dirty="0" err="1" smtClean="0">
                <a:solidFill>
                  <a:srgbClr val="002060"/>
                </a:solidFill>
                <a:ea typeface="Gulim" pitchFamily="34" charset="-127"/>
              </a:rPr>
              <a:t>Udupa</a:t>
            </a:r>
            <a:r>
              <a:rPr lang="en-US" altLang="ko-KR" sz="2000" dirty="0" smtClean="0">
                <a:solidFill>
                  <a:srgbClr val="002060"/>
                </a:solidFill>
                <a:ea typeface="Gulim" pitchFamily="34" charset="-127"/>
              </a:rPr>
              <a:t> et al (PLDI’13)</a:t>
            </a: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Symbolic (solving constraints): </a:t>
            </a:r>
            <a:r>
              <a:rPr lang="en-US" altLang="ko-KR" sz="2000" dirty="0" err="1" smtClean="0">
                <a:solidFill>
                  <a:srgbClr val="002060"/>
                </a:solidFill>
                <a:ea typeface="Gulim" pitchFamily="34" charset="-127"/>
              </a:rPr>
              <a:t>Gulwani</a:t>
            </a:r>
            <a:r>
              <a:rPr lang="en-US" altLang="ko-KR" sz="2000" dirty="0" smtClean="0">
                <a:solidFill>
                  <a:srgbClr val="002060"/>
                </a:solidFill>
                <a:ea typeface="Gulim" pitchFamily="34" charset="-127"/>
              </a:rPr>
              <a:t> et al (PLDI’11)</a:t>
            </a: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Stochastic (probabilistic walk): </a:t>
            </a:r>
            <a:r>
              <a:rPr lang="en-US" altLang="ko-KR" sz="2000" dirty="0" err="1" smtClean="0">
                <a:solidFill>
                  <a:srgbClr val="002060"/>
                </a:solidFill>
                <a:ea typeface="Gulim" pitchFamily="34" charset="-127"/>
              </a:rPr>
              <a:t>Schkufza</a:t>
            </a:r>
            <a:r>
              <a:rPr lang="en-US" altLang="ko-KR" sz="2000" dirty="0" smtClean="0">
                <a:solidFill>
                  <a:srgbClr val="002060"/>
                </a:solidFill>
                <a:ea typeface="Gulim" pitchFamily="34" charset="-127"/>
              </a:rPr>
              <a:t> et al (ASPLOS’13)</a:t>
            </a:r>
            <a:endParaRPr lang="en-US" altLang="ko-KR" sz="2000" dirty="0" smtClean="0">
              <a:solidFill>
                <a:srgbClr val="006600"/>
              </a:solidFill>
              <a:ea typeface="Gulim" pitchFamily="34" charset="-127"/>
            </a:endParaRPr>
          </a:p>
          <a:p>
            <a:pPr lvl="1">
              <a:lnSpc>
                <a:spcPct val="80000"/>
              </a:lnSpc>
              <a:spcBef>
                <a:spcPct val="35000"/>
              </a:spcBef>
              <a:buClr>
                <a:srgbClr val="C3CDC6"/>
              </a:buClr>
              <a:buFont typeface="Wingdings" pitchFamily="2" charset="2"/>
              <a:buNone/>
            </a:pPr>
            <a:endParaRPr lang="en-US" sz="20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40</a:t>
            </a:fld>
            <a:endParaRPr lang="en-US" b="1" dirty="0"/>
          </a:p>
        </p:txBody>
      </p:sp>
    </p:spTree>
    <p:extLst>
      <p:ext uri="{BB962C8B-B14F-4D97-AF65-F5344CB8AC3E}">
        <p14:creationId xmlns:p14="http://schemas.microsoft.com/office/powerpoint/2010/main" val="38289763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Enumerative Learning</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Find an expression consistent with a given set of concrete examples</a:t>
            </a: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i="1"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Enumerate expressions in increasing size, and evaluate each expression on all concrete inputs to check consistency</a:t>
            </a:r>
          </a:p>
          <a:p>
            <a:pPr>
              <a:lnSpc>
                <a:spcPct val="80000"/>
              </a:lnSpc>
              <a:spcBef>
                <a:spcPct val="35000"/>
              </a:spcBef>
              <a:buClr>
                <a:srgbClr val="006600"/>
              </a:buClr>
              <a:buFont typeface="Wingdings" pitchFamily="2" charset="2"/>
              <a:buChar char="q"/>
            </a:pPr>
            <a:endParaRPr lang="en-US" altLang="ko-KR" sz="2400"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Key optimization for efficient pruning of search space:</a:t>
            </a:r>
            <a:endParaRPr lang="en-US" altLang="ko-KR" sz="2000" dirty="0"/>
          </a:p>
          <a:p>
            <a:pPr marL="0" indent="0">
              <a:lnSpc>
                <a:spcPct val="80000"/>
              </a:lnSpc>
              <a:spcBef>
                <a:spcPct val="35000"/>
              </a:spcBef>
              <a:buClr>
                <a:srgbClr val="006600"/>
              </a:buClr>
              <a:buNone/>
            </a:pPr>
            <a:r>
              <a:rPr lang="en-US" altLang="ko-KR" sz="2000" dirty="0" smtClean="0">
                <a:solidFill>
                  <a:srgbClr val="002060"/>
                </a:solidFill>
                <a:ea typeface="Gulim" pitchFamily="34" charset="-127"/>
              </a:rPr>
              <a:t>	Expressions e</a:t>
            </a:r>
            <a:r>
              <a:rPr lang="en-US" altLang="ko-KR" sz="2000" baseline="-25000" dirty="0" smtClean="0">
                <a:solidFill>
                  <a:srgbClr val="002060"/>
                </a:solidFill>
                <a:ea typeface="Gulim" pitchFamily="34" charset="-127"/>
              </a:rPr>
              <a:t>1</a:t>
            </a:r>
            <a:r>
              <a:rPr lang="en-US" altLang="ko-KR" sz="2000" dirty="0" smtClean="0">
                <a:solidFill>
                  <a:srgbClr val="002060"/>
                </a:solidFill>
                <a:ea typeface="Gulim" pitchFamily="34" charset="-127"/>
              </a:rPr>
              <a:t> and e</a:t>
            </a:r>
            <a:r>
              <a:rPr lang="en-US" altLang="ko-KR" sz="2000" baseline="-25000" dirty="0" smtClean="0">
                <a:solidFill>
                  <a:srgbClr val="002060"/>
                </a:solidFill>
                <a:ea typeface="Gulim" pitchFamily="34" charset="-127"/>
              </a:rPr>
              <a:t>2</a:t>
            </a:r>
            <a:r>
              <a:rPr lang="en-US" altLang="ko-KR" sz="2000" dirty="0" smtClean="0">
                <a:solidFill>
                  <a:srgbClr val="002060"/>
                </a:solidFill>
                <a:ea typeface="Gulim" pitchFamily="34" charset="-127"/>
              </a:rPr>
              <a:t> are equivalent </a:t>
            </a:r>
          </a:p>
          <a:p>
            <a:pPr marL="0" indent="0">
              <a:lnSpc>
                <a:spcPct val="80000"/>
              </a:lnSpc>
              <a:spcBef>
                <a:spcPct val="35000"/>
              </a:spcBef>
              <a:buClr>
                <a:srgbClr val="006600"/>
              </a:buClr>
              <a:buNone/>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     if e</a:t>
            </a:r>
            <a:r>
              <a:rPr lang="en-US" altLang="ko-KR" sz="2000" baseline="-25000" dirty="0" smtClean="0">
                <a:solidFill>
                  <a:srgbClr val="002060"/>
                </a:solidFill>
                <a:ea typeface="Gulim" pitchFamily="34" charset="-127"/>
              </a:rPr>
              <a:t>1</a:t>
            </a:r>
            <a:r>
              <a:rPr lang="en-US" altLang="ko-KR" sz="2000" dirty="0" smtClean="0">
                <a:solidFill>
                  <a:srgbClr val="002060"/>
                </a:solidFill>
                <a:ea typeface="Gulim" pitchFamily="34" charset="-127"/>
              </a:rPr>
              <a:t>(</a:t>
            </a:r>
            <a:r>
              <a:rPr lang="en-US" altLang="ko-KR" sz="2000" dirty="0" err="1" smtClean="0">
                <a:solidFill>
                  <a:srgbClr val="002060"/>
                </a:solidFill>
                <a:ea typeface="Gulim" pitchFamily="34" charset="-127"/>
              </a:rPr>
              <a:t>a,b</a:t>
            </a:r>
            <a:r>
              <a:rPr lang="en-US" altLang="ko-KR" sz="2000" dirty="0" smtClean="0">
                <a:solidFill>
                  <a:srgbClr val="002060"/>
                </a:solidFill>
                <a:ea typeface="Gulim" pitchFamily="34" charset="-127"/>
              </a:rPr>
              <a:t>)=e</a:t>
            </a:r>
            <a:r>
              <a:rPr lang="en-US" altLang="ko-KR" sz="2000" baseline="-25000" dirty="0" smtClean="0">
                <a:solidFill>
                  <a:srgbClr val="002060"/>
                </a:solidFill>
                <a:ea typeface="Gulim" pitchFamily="34" charset="-127"/>
              </a:rPr>
              <a:t>2</a:t>
            </a:r>
            <a:r>
              <a:rPr lang="en-US" altLang="ko-KR" sz="2000" dirty="0" smtClean="0">
                <a:solidFill>
                  <a:srgbClr val="002060"/>
                </a:solidFill>
                <a:ea typeface="Gulim" pitchFamily="34" charset="-127"/>
              </a:rPr>
              <a:t>(</a:t>
            </a:r>
            <a:r>
              <a:rPr lang="en-US" altLang="ko-KR" sz="2000" dirty="0" err="1" smtClean="0">
                <a:solidFill>
                  <a:srgbClr val="002060"/>
                </a:solidFill>
                <a:ea typeface="Gulim" pitchFamily="34" charset="-127"/>
              </a:rPr>
              <a:t>a,b</a:t>
            </a:r>
            <a:r>
              <a:rPr lang="en-US" altLang="ko-KR" sz="2000" dirty="0" smtClean="0">
                <a:solidFill>
                  <a:srgbClr val="002060"/>
                </a:solidFill>
                <a:ea typeface="Gulim" pitchFamily="34" charset="-127"/>
              </a:rPr>
              <a:t>) on all concrete values (x=</a:t>
            </a:r>
            <a:r>
              <a:rPr lang="en-US" altLang="ko-KR" sz="2000" dirty="0" err="1" smtClean="0">
                <a:solidFill>
                  <a:srgbClr val="002060"/>
                </a:solidFill>
                <a:ea typeface="Gulim" pitchFamily="34" charset="-127"/>
              </a:rPr>
              <a:t>a,y</a:t>
            </a:r>
            <a:r>
              <a:rPr lang="en-US" altLang="ko-KR" sz="2000" dirty="0" smtClean="0">
                <a:solidFill>
                  <a:srgbClr val="002060"/>
                </a:solidFill>
                <a:ea typeface="Gulim" pitchFamily="34" charset="-127"/>
              </a:rPr>
              <a:t>=b) in Examples</a:t>
            </a:r>
          </a:p>
          <a:p>
            <a:pPr marL="0" indent="0">
              <a:lnSpc>
                <a:spcPct val="80000"/>
              </a:lnSpc>
              <a:spcBef>
                <a:spcPct val="35000"/>
              </a:spcBef>
              <a:buClr>
                <a:srgbClr val="006600"/>
              </a:buClr>
              <a:buNone/>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Only one representative among equivalent </a:t>
            </a:r>
            <a:r>
              <a:rPr lang="en-US" altLang="ko-KR" sz="2000" dirty="0" err="1" smtClean="0">
                <a:solidFill>
                  <a:srgbClr val="002060"/>
                </a:solidFill>
                <a:ea typeface="Gulim" pitchFamily="34" charset="-127"/>
              </a:rPr>
              <a:t>subexpressions</a:t>
            </a:r>
            <a:r>
              <a:rPr lang="en-US" altLang="ko-KR" sz="2000" dirty="0" smtClean="0">
                <a:solidFill>
                  <a:srgbClr val="002060"/>
                </a:solidFill>
                <a:ea typeface="Gulim" pitchFamily="34" charset="-127"/>
              </a:rPr>
              <a:t> needs</a:t>
            </a:r>
          </a:p>
          <a:p>
            <a:pPr marL="0" indent="0">
              <a:lnSpc>
                <a:spcPct val="80000"/>
              </a:lnSpc>
              <a:spcBef>
                <a:spcPct val="35000"/>
              </a:spcBef>
              <a:buClr>
                <a:srgbClr val="006600"/>
              </a:buClr>
              <a:buNone/>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    to be considered for building larger expressions</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Fast and robust for learning expressions with ~ 20 nodes</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41</a:t>
            </a:fld>
            <a:endParaRPr lang="en-US" b="1" dirty="0"/>
          </a:p>
        </p:txBody>
      </p:sp>
    </p:spTree>
    <p:extLst>
      <p:ext uri="{BB962C8B-B14F-4D97-AF65-F5344CB8AC3E}">
        <p14:creationId xmlns:p14="http://schemas.microsoft.com/office/powerpoint/2010/main" val="33714896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Enumerative </a:t>
            </a:r>
            <a:r>
              <a:rPr lang="en-US" sz="2800" dirty="0" smtClean="0">
                <a:solidFill>
                  <a:srgbClr val="C00000"/>
                </a:solidFill>
              </a:rPr>
              <a:t>Search Example</a:t>
            </a:r>
            <a:endParaRPr lang="en-US" sz="2800" dirty="0" smtClean="0">
              <a:solidFill>
                <a:srgbClr val="C00000"/>
              </a:solidFill>
            </a:endParaRP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Spec: ( f(</a:t>
            </a:r>
            <a:r>
              <a:rPr lang="en-US" altLang="ko-KR" sz="2000" dirty="0" err="1" smtClean="0">
                <a:solidFill>
                  <a:srgbClr val="006600"/>
                </a:solidFill>
                <a:ea typeface="Gulim" pitchFamily="34" charset="-127"/>
              </a:rPr>
              <a:t>x,y</a:t>
            </a:r>
            <a:r>
              <a:rPr lang="en-US" altLang="ko-KR" sz="2000" dirty="0" smtClean="0">
                <a:solidFill>
                  <a:srgbClr val="006600"/>
                </a:solidFill>
                <a:ea typeface="Gulim" pitchFamily="34" charset="-127"/>
              </a:rPr>
              <a:t>) &gt; x)  &amp; ( f(</a:t>
            </a:r>
            <a:r>
              <a:rPr lang="en-US" altLang="ko-KR" sz="2000" dirty="0" err="1" smtClean="0">
                <a:solidFill>
                  <a:srgbClr val="006600"/>
                </a:solidFill>
                <a:ea typeface="Gulim" pitchFamily="34" charset="-127"/>
              </a:rPr>
              <a:t>x,y</a:t>
            </a:r>
            <a:r>
              <a:rPr lang="en-US" altLang="ko-KR" sz="2000" dirty="0" smtClean="0">
                <a:solidFill>
                  <a:srgbClr val="006600"/>
                </a:solidFill>
                <a:ea typeface="Gulim" pitchFamily="34" charset="-127"/>
              </a:rPr>
              <a:t>) &gt; y )</a:t>
            </a: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Grammar:   E  :=  x | y | 0 | 1 |  E  + E</a:t>
            </a: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Examples = { (x=0, y=1) }</a:t>
            </a: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Find an expression f such that (f(0,1) &gt; 0) &amp; (f(0,1) &gt; 1)</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Expressions of size 1: x, y, 0, 1</a:t>
            </a: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But  x is equivalent to 0 for all points in Examples</a:t>
            </a: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Also y is equivalent to 1, so only interesting expressions of size 1: x, y</a:t>
            </a: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Neither f=x nor f=y satisfies the spec (f(0,1) &gt; 0) &amp; (f(0,1) &gt; 1)</a:t>
            </a: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So we need to enumerate expressions of larger size</a:t>
            </a: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Expressions of size 3:  </a:t>
            </a:r>
            <a:r>
              <a:rPr lang="en-US" altLang="ko-KR" sz="2000" dirty="0" err="1" smtClean="0">
                <a:solidFill>
                  <a:srgbClr val="006600"/>
                </a:solidFill>
                <a:ea typeface="Gulim" pitchFamily="34" charset="-127"/>
              </a:rPr>
              <a:t>x+x</a:t>
            </a:r>
            <a:r>
              <a:rPr lang="en-US" altLang="ko-KR" sz="2000" dirty="0" smtClean="0">
                <a:solidFill>
                  <a:srgbClr val="006600"/>
                </a:solidFill>
                <a:ea typeface="Gulim" pitchFamily="34" charset="-127"/>
              </a:rPr>
              <a:t>, </a:t>
            </a:r>
            <a:r>
              <a:rPr lang="en-US" altLang="ko-KR" sz="2000" dirty="0" err="1" smtClean="0">
                <a:solidFill>
                  <a:srgbClr val="006600"/>
                </a:solidFill>
                <a:ea typeface="Gulim" pitchFamily="34" charset="-127"/>
              </a:rPr>
              <a:t>x+y</a:t>
            </a:r>
            <a:r>
              <a:rPr lang="en-US" altLang="ko-KR" sz="2000" dirty="0" smtClean="0">
                <a:solidFill>
                  <a:srgbClr val="006600"/>
                </a:solidFill>
                <a:ea typeface="Gulim" pitchFamily="34" charset="-127"/>
              </a:rPr>
              <a:t>, </a:t>
            </a:r>
            <a:r>
              <a:rPr lang="en-US" altLang="ko-KR" sz="2000" dirty="0" err="1" smtClean="0">
                <a:solidFill>
                  <a:srgbClr val="006600"/>
                </a:solidFill>
                <a:ea typeface="Gulim" pitchFamily="34" charset="-127"/>
              </a:rPr>
              <a:t>y+x</a:t>
            </a:r>
            <a:r>
              <a:rPr lang="en-US" altLang="ko-KR" sz="2000" dirty="0" smtClean="0">
                <a:solidFill>
                  <a:srgbClr val="006600"/>
                </a:solidFill>
                <a:ea typeface="Gulim" pitchFamily="34" charset="-127"/>
              </a:rPr>
              <a:t>, </a:t>
            </a:r>
            <a:r>
              <a:rPr lang="en-US" altLang="ko-KR" sz="2000" dirty="0" err="1" smtClean="0">
                <a:solidFill>
                  <a:srgbClr val="006600"/>
                </a:solidFill>
                <a:ea typeface="Gulim" pitchFamily="34" charset="-127"/>
              </a:rPr>
              <a:t>y+y</a:t>
            </a: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Can discard </a:t>
            </a:r>
            <a:r>
              <a:rPr lang="en-US" altLang="ko-KR" sz="2000" dirty="0" err="1" smtClean="0">
                <a:solidFill>
                  <a:srgbClr val="006600"/>
                </a:solidFill>
                <a:ea typeface="Gulim" pitchFamily="34" charset="-127"/>
              </a:rPr>
              <a:t>x+x</a:t>
            </a:r>
            <a:r>
              <a:rPr lang="en-US" altLang="ko-KR" sz="2000" dirty="0" smtClean="0">
                <a:solidFill>
                  <a:srgbClr val="006600"/>
                </a:solidFill>
                <a:ea typeface="Gulim" pitchFamily="34" charset="-127"/>
              </a:rPr>
              <a:t> as it is equivalent to x (for points in current Examples)</a:t>
            </a: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Expressions </a:t>
            </a:r>
            <a:r>
              <a:rPr lang="en-US" altLang="ko-KR" sz="2000" dirty="0" err="1" smtClean="0">
                <a:solidFill>
                  <a:srgbClr val="006600"/>
                </a:solidFill>
                <a:ea typeface="Gulim" pitchFamily="34" charset="-127"/>
              </a:rPr>
              <a:t>x+y</a:t>
            </a:r>
            <a:r>
              <a:rPr lang="en-US" altLang="ko-KR" sz="2000" dirty="0" smtClean="0">
                <a:solidFill>
                  <a:srgbClr val="006600"/>
                </a:solidFill>
                <a:ea typeface="Gulim" pitchFamily="34" charset="-127"/>
              </a:rPr>
              <a:t> and </a:t>
            </a:r>
            <a:r>
              <a:rPr lang="en-US" altLang="ko-KR" sz="2000" dirty="0" err="1" smtClean="0">
                <a:solidFill>
                  <a:srgbClr val="006600"/>
                </a:solidFill>
                <a:ea typeface="Gulim" pitchFamily="34" charset="-127"/>
              </a:rPr>
              <a:t>y+x</a:t>
            </a:r>
            <a:r>
              <a:rPr lang="en-US" altLang="ko-KR" sz="2000" dirty="0" smtClean="0">
                <a:solidFill>
                  <a:srgbClr val="006600"/>
                </a:solidFill>
                <a:ea typeface="Gulim" pitchFamily="34" charset="-127"/>
              </a:rPr>
              <a:t> are equivalent to y </a:t>
            </a: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Only interesting expression of size 3: </a:t>
            </a:r>
            <a:r>
              <a:rPr lang="en-US" altLang="ko-KR" sz="2000" dirty="0" err="1" smtClean="0">
                <a:solidFill>
                  <a:srgbClr val="006600"/>
                </a:solidFill>
                <a:ea typeface="Gulim" pitchFamily="34" charset="-127"/>
              </a:rPr>
              <a:t>y+y</a:t>
            </a: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a:t>
            </a:r>
            <a:r>
              <a:rPr lang="en-US" altLang="ko-KR" sz="2000" dirty="0" err="1" smtClean="0">
                <a:solidFill>
                  <a:srgbClr val="006600"/>
                </a:solidFill>
                <a:ea typeface="Gulim" pitchFamily="34" charset="-127"/>
              </a:rPr>
              <a:t>x,y</a:t>
            </a:r>
            <a:r>
              <a:rPr lang="en-US" altLang="ko-KR" sz="2000" dirty="0" smtClean="0">
                <a:solidFill>
                  <a:srgbClr val="006600"/>
                </a:solidFill>
                <a:ea typeface="Gulim" pitchFamily="34" charset="-127"/>
              </a:rPr>
              <a:t>)=</a:t>
            </a:r>
            <a:r>
              <a:rPr lang="en-US" altLang="ko-KR" sz="2000" dirty="0" err="1" smtClean="0">
                <a:solidFill>
                  <a:srgbClr val="006600"/>
                </a:solidFill>
                <a:ea typeface="Gulim" pitchFamily="34" charset="-127"/>
              </a:rPr>
              <a:t>y+y</a:t>
            </a:r>
            <a:r>
              <a:rPr lang="en-US" altLang="ko-KR" sz="2000" dirty="0" smtClean="0">
                <a:solidFill>
                  <a:srgbClr val="006600"/>
                </a:solidFill>
                <a:ea typeface="Gulim" pitchFamily="34" charset="-127"/>
              </a:rPr>
              <a:t> does satisfy (f(0,1)&gt;0) &amp; (f(0,1)&gt;1), so return </a:t>
            </a:r>
            <a:r>
              <a:rPr lang="en-US" altLang="ko-KR" sz="2000" dirty="0" err="1" smtClean="0">
                <a:solidFill>
                  <a:srgbClr val="006600"/>
                </a:solidFill>
                <a:ea typeface="Gulim" pitchFamily="34" charset="-127"/>
              </a:rPr>
              <a:t>y+y</a:t>
            </a:r>
            <a:endParaRPr lang="en-US" altLang="ko-KR" sz="2000" dirty="0">
              <a:solidFill>
                <a:srgbClr val="006600"/>
              </a:solidFill>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42</a:t>
            </a:fld>
            <a:endParaRPr lang="en-US" b="1" dirty="0"/>
          </a:p>
        </p:txBody>
      </p:sp>
    </p:spTree>
    <p:extLst>
      <p:ext uri="{BB962C8B-B14F-4D97-AF65-F5344CB8AC3E}">
        <p14:creationId xmlns:p14="http://schemas.microsoft.com/office/powerpoint/2010/main" val="2559745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2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72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72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072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072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072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072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072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0723">
                                            <p:txEl>
                                              <p:pRg st="13" end="13"/>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072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Symbolic Learning</a:t>
            </a:r>
          </a:p>
        </p:txBody>
      </p:sp>
      <p:sp>
        <p:nvSpPr>
          <p:cNvPr id="30723" name="Rectangle 3"/>
          <p:cNvSpPr>
            <a:spLocks noGrp="1" noChangeArrowheads="1"/>
          </p:cNvSpPr>
          <p:nvPr>
            <p:ph type="body" idx="1"/>
          </p:nvPr>
        </p:nvSpPr>
        <p:spPr>
          <a:xfrm>
            <a:off x="91808" y="1143000"/>
            <a:ext cx="9144000" cy="484304"/>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Use a constraint solver for both the synthesis and verification step.</a:t>
            </a:r>
          </a:p>
          <a:p>
            <a:pPr>
              <a:lnSpc>
                <a:spcPct val="80000"/>
              </a:lnSpc>
              <a:spcBef>
                <a:spcPct val="35000"/>
              </a:spcBef>
              <a:buClr>
                <a:srgbClr val="006600"/>
              </a:buClr>
              <a:buFont typeface="Wingdings" pitchFamily="2" charset="2"/>
              <a:buChar char="q"/>
            </a:pPr>
            <a:endParaRPr lang="en-US" altLang="ko-KR" sz="2400" dirty="0" smtClean="0">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43</a:t>
            </a:fld>
            <a:endParaRPr lang="en-US" b="1" dirty="0"/>
          </a:p>
        </p:txBody>
      </p:sp>
      <p:sp>
        <p:nvSpPr>
          <p:cNvPr id="36" name="Rectangle 3"/>
          <p:cNvSpPr txBox="1">
            <a:spLocks noChangeArrowheads="1"/>
          </p:cNvSpPr>
          <p:nvPr/>
        </p:nvSpPr>
        <p:spPr bwMode="auto">
          <a:xfrm>
            <a:off x="91808" y="1812667"/>
            <a:ext cx="8796740" cy="6212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altLang="ko-KR" sz="2000" b="0" kern="0" dirty="0" smtClean="0">
                <a:solidFill>
                  <a:srgbClr val="006600"/>
                </a:solidFill>
                <a:ea typeface="Gulim" pitchFamily="34" charset="-127"/>
              </a:rPr>
              <a:t>Each production in the grammar is thought of as a component.</a:t>
            </a:r>
          </a:p>
          <a:p>
            <a:pPr marL="457200" lvl="1" indent="0">
              <a:lnSpc>
                <a:spcPct val="80000"/>
              </a:lnSpc>
              <a:spcBef>
                <a:spcPct val="35000"/>
              </a:spcBef>
              <a:buClr>
                <a:srgbClr val="006600"/>
              </a:buClr>
              <a:buNone/>
            </a:pPr>
            <a:r>
              <a:rPr lang="en-US" altLang="ko-KR" sz="1600" b="0" kern="0" dirty="0" smtClean="0">
                <a:solidFill>
                  <a:srgbClr val="006600"/>
                </a:solidFill>
                <a:ea typeface="Gulim" pitchFamily="34" charset="-127"/>
              </a:rPr>
              <a:t>	Input and Output ports of every component are typed.</a:t>
            </a:r>
          </a:p>
        </p:txBody>
      </p:sp>
      <p:sp>
        <p:nvSpPr>
          <p:cNvPr id="40" name="Rectangle 3"/>
          <p:cNvSpPr txBox="1">
            <a:spLocks noChangeArrowheads="1"/>
          </p:cNvSpPr>
          <p:nvPr/>
        </p:nvSpPr>
        <p:spPr bwMode="auto">
          <a:xfrm>
            <a:off x="155425" y="5796623"/>
            <a:ext cx="8796740" cy="6212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altLang="ko-KR" sz="2000" b="0" kern="0" dirty="0" smtClean="0">
                <a:solidFill>
                  <a:srgbClr val="006600"/>
                </a:solidFill>
                <a:ea typeface="Gulim" pitchFamily="34" charset="-127"/>
              </a:rPr>
              <a:t>A well-typed loop-free program comprising these component corresponds to an expression DAG from the grammar.</a:t>
            </a:r>
          </a:p>
        </p:txBody>
      </p:sp>
      <p:grpSp>
        <p:nvGrpSpPr>
          <p:cNvPr id="71" name="Group 70"/>
          <p:cNvGrpSpPr/>
          <p:nvPr/>
        </p:nvGrpSpPr>
        <p:grpSpPr>
          <a:xfrm>
            <a:off x="5514174" y="2698561"/>
            <a:ext cx="1979887" cy="1533389"/>
            <a:chOff x="4254448" y="3051978"/>
            <a:chExt cx="1979887" cy="1533389"/>
          </a:xfrm>
        </p:grpSpPr>
        <p:sp>
          <p:nvSpPr>
            <p:cNvPr id="34" name="Oval 33"/>
            <p:cNvSpPr/>
            <p:nvPr/>
          </p:nvSpPr>
          <p:spPr bwMode="auto">
            <a:xfrm>
              <a:off x="4922287" y="3461881"/>
              <a:ext cx="60088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b="0" dirty="0" smtClean="0">
                  <a:solidFill>
                    <a:srgbClr val="002060"/>
                  </a:solidFill>
                </a:rPr>
                <a:t>ITE</a:t>
              </a:r>
              <a:endParaRPr kumimoji="0" lang="en-US" sz="1800" b="0" i="0" u="none" strike="noStrike" cap="none" normalizeH="0" baseline="0" dirty="0" smtClean="0">
                <a:ln>
                  <a:noFill/>
                </a:ln>
                <a:solidFill>
                  <a:srgbClr val="002060"/>
                </a:solidFill>
                <a:effectLst/>
              </a:endParaRPr>
            </a:p>
          </p:txBody>
        </p:sp>
        <p:cxnSp>
          <p:nvCxnSpPr>
            <p:cNvPr id="51" name="Straight Arrow Connector 50"/>
            <p:cNvCxnSpPr>
              <a:endCxn id="34" idx="3"/>
            </p:cNvCxnSpPr>
            <p:nvPr/>
          </p:nvCxnSpPr>
          <p:spPr bwMode="auto">
            <a:xfrm flipV="1">
              <a:off x="4724400" y="3787085"/>
              <a:ext cx="285884" cy="4039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cxnSp>
          <p:nvCxnSpPr>
            <p:cNvPr id="54" name="Straight Arrow Connector 53"/>
            <p:cNvCxnSpPr>
              <a:endCxn id="34" idx="5"/>
            </p:cNvCxnSpPr>
            <p:nvPr/>
          </p:nvCxnSpPr>
          <p:spPr bwMode="auto">
            <a:xfrm flipH="1" flipV="1">
              <a:off x="5435170" y="3787085"/>
              <a:ext cx="303689" cy="444221"/>
            </a:xfrm>
            <a:prstGeom prst="straightConnector1">
              <a:avLst/>
            </a:prstGeom>
            <a:solidFill>
              <a:srgbClr val="333399"/>
            </a:solidFill>
            <a:ln w="9525" cap="flat" cmpd="sng" algn="ctr">
              <a:solidFill>
                <a:schemeClr val="tx1"/>
              </a:solidFill>
              <a:prstDash val="solid"/>
              <a:round/>
              <a:headEnd type="none" w="med" len="med"/>
              <a:tailEnd type="triangle"/>
            </a:ln>
            <a:effectLst/>
          </p:spPr>
        </p:cxnSp>
        <p:cxnSp>
          <p:nvCxnSpPr>
            <p:cNvPr id="58" name="Straight Arrow Connector 57"/>
            <p:cNvCxnSpPr>
              <a:stCxn id="34" idx="0"/>
            </p:cNvCxnSpPr>
            <p:nvPr/>
          </p:nvCxnSpPr>
          <p:spPr bwMode="auto">
            <a:xfrm flipV="1">
              <a:off x="5222727" y="3099430"/>
              <a:ext cx="0" cy="362451"/>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61" name="TextBox 60"/>
            <p:cNvSpPr txBox="1"/>
            <p:nvPr/>
          </p:nvSpPr>
          <p:spPr>
            <a:xfrm>
              <a:off x="5241120" y="3051978"/>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sp>
          <p:nvSpPr>
            <p:cNvPr id="62" name="TextBox 61"/>
            <p:cNvSpPr txBox="1"/>
            <p:nvPr/>
          </p:nvSpPr>
          <p:spPr>
            <a:xfrm>
              <a:off x="5604034" y="3926517"/>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cxnSp>
          <p:nvCxnSpPr>
            <p:cNvPr id="63" name="Straight Arrow Connector 62"/>
            <p:cNvCxnSpPr>
              <a:endCxn id="34" idx="4"/>
            </p:cNvCxnSpPr>
            <p:nvPr/>
          </p:nvCxnSpPr>
          <p:spPr bwMode="auto">
            <a:xfrm flipH="1" flipV="1">
              <a:off x="5222727" y="3842881"/>
              <a:ext cx="18393" cy="450678"/>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66" name="TextBox 65"/>
            <p:cNvSpPr txBox="1"/>
            <p:nvPr/>
          </p:nvSpPr>
          <p:spPr>
            <a:xfrm>
              <a:off x="4943128" y="4277590"/>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sp>
          <p:nvSpPr>
            <p:cNvPr id="67" name="TextBox 66"/>
            <p:cNvSpPr txBox="1"/>
            <p:nvPr/>
          </p:nvSpPr>
          <p:spPr>
            <a:xfrm>
              <a:off x="4254448" y="3926518"/>
              <a:ext cx="587020" cy="307777"/>
            </a:xfrm>
            <a:prstGeom prst="rect">
              <a:avLst/>
            </a:prstGeom>
            <a:noFill/>
          </p:spPr>
          <p:txBody>
            <a:bodyPr wrap="none" rtlCol="0">
              <a:spAutoFit/>
            </a:bodyPr>
            <a:lstStyle/>
            <a:p>
              <a:r>
                <a:rPr lang="en-US" sz="1400" b="0" dirty="0" smtClean="0">
                  <a:solidFill>
                    <a:srgbClr val="002060"/>
                  </a:solidFill>
                </a:rPr>
                <a:t>Cond</a:t>
              </a:r>
              <a:endParaRPr lang="en-US" sz="1800" b="0" dirty="0">
                <a:solidFill>
                  <a:srgbClr val="002060"/>
                </a:solidFill>
              </a:endParaRPr>
            </a:p>
          </p:txBody>
        </p:sp>
      </p:grpSp>
      <p:grpSp>
        <p:nvGrpSpPr>
          <p:cNvPr id="77" name="Group 76"/>
          <p:cNvGrpSpPr/>
          <p:nvPr/>
        </p:nvGrpSpPr>
        <p:grpSpPr>
          <a:xfrm>
            <a:off x="1256717" y="2873241"/>
            <a:ext cx="1630623" cy="1432265"/>
            <a:chOff x="2662194" y="3060448"/>
            <a:chExt cx="1630623" cy="1432265"/>
          </a:xfrm>
        </p:grpSpPr>
        <p:sp>
          <p:nvSpPr>
            <p:cNvPr id="25" name="Oval 24"/>
            <p:cNvSpPr/>
            <p:nvPr/>
          </p:nvSpPr>
          <p:spPr bwMode="auto">
            <a:xfrm>
              <a:off x="3178356" y="3470888"/>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&gt;=</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68" name="Straight Arrow Connector 67"/>
            <p:cNvCxnSpPr>
              <a:endCxn id="25" idx="5"/>
            </p:cNvCxnSpPr>
            <p:nvPr/>
          </p:nvCxnSpPr>
          <p:spPr bwMode="auto">
            <a:xfrm flipH="1" flipV="1">
              <a:off x="3568601" y="3796092"/>
              <a:ext cx="315826" cy="4352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cxnSp>
          <p:nvCxnSpPr>
            <p:cNvPr id="70" name="Straight Arrow Connector 69"/>
            <p:cNvCxnSpPr>
              <a:endCxn id="25" idx="3"/>
            </p:cNvCxnSpPr>
            <p:nvPr/>
          </p:nvCxnSpPr>
          <p:spPr bwMode="auto">
            <a:xfrm flipV="1">
              <a:off x="2962664" y="3796092"/>
              <a:ext cx="282647" cy="43521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73" name="TextBox 72"/>
            <p:cNvSpPr txBox="1"/>
            <p:nvPr/>
          </p:nvSpPr>
          <p:spPr>
            <a:xfrm>
              <a:off x="2662194" y="4148324"/>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sp>
          <p:nvSpPr>
            <p:cNvPr id="74" name="TextBox 73"/>
            <p:cNvSpPr txBox="1"/>
            <p:nvPr/>
          </p:nvSpPr>
          <p:spPr>
            <a:xfrm>
              <a:off x="3662516" y="4184936"/>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cxnSp>
          <p:nvCxnSpPr>
            <p:cNvPr id="76" name="Straight Arrow Connector 75"/>
            <p:cNvCxnSpPr>
              <a:stCxn id="25" idx="0"/>
            </p:cNvCxnSpPr>
            <p:nvPr/>
          </p:nvCxnSpPr>
          <p:spPr bwMode="auto">
            <a:xfrm flipV="1">
              <a:off x="3406956" y="3060448"/>
              <a:ext cx="0" cy="410440"/>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79" name="TextBox 78"/>
            <p:cNvSpPr txBox="1"/>
            <p:nvPr/>
          </p:nvSpPr>
          <p:spPr>
            <a:xfrm>
              <a:off x="3376716" y="3060448"/>
              <a:ext cx="587020" cy="307777"/>
            </a:xfrm>
            <a:prstGeom prst="rect">
              <a:avLst/>
            </a:prstGeom>
            <a:noFill/>
          </p:spPr>
          <p:txBody>
            <a:bodyPr wrap="none" rtlCol="0">
              <a:spAutoFit/>
            </a:bodyPr>
            <a:lstStyle/>
            <a:p>
              <a:r>
                <a:rPr lang="en-US" sz="1400" b="0" dirty="0" smtClean="0">
                  <a:solidFill>
                    <a:srgbClr val="002060"/>
                  </a:solidFill>
                </a:rPr>
                <a:t>Cond</a:t>
              </a:r>
              <a:endParaRPr lang="en-US" sz="1800" b="0" dirty="0">
                <a:solidFill>
                  <a:srgbClr val="002060"/>
                </a:solidFill>
              </a:endParaRPr>
            </a:p>
          </p:txBody>
        </p:sp>
      </p:grpSp>
      <p:grpSp>
        <p:nvGrpSpPr>
          <p:cNvPr id="81" name="Group 80"/>
          <p:cNvGrpSpPr/>
          <p:nvPr/>
        </p:nvGrpSpPr>
        <p:grpSpPr>
          <a:xfrm>
            <a:off x="3553473" y="2819400"/>
            <a:ext cx="1630623" cy="1432265"/>
            <a:chOff x="2662194" y="3060448"/>
            <a:chExt cx="1630623" cy="1432265"/>
          </a:xfrm>
        </p:grpSpPr>
        <p:sp>
          <p:nvSpPr>
            <p:cNvPr id="82" name="Oval 81"/>
            <p:cNvSpPr/>
            <p:nvPr/>
          </p:nvSpPr>
          <p:spPr bwMode="auto">
            <a:xfrm>
              <a:off x="3178356" y="3470888"/>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83" name="Straight Arrow Connector 82"/>
            <p:cNvCxnSpPr>
              <a:endCxn id="82" idx="5"/>
            </p:cNvCxnSpPr>
            <p:nvPr/>
          </p:nvCxnSpPr>
          <p:spPr bwMode="auto">
            <a:xfrm flipH="1" flipV="1">
              <a:off x="3568601" y="3796092"/>
              <a:ext cx="315826" cy="4352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cxnSp>
          <p:nvCxnSpPr>
            <p:cNvPr id="84" name="Straight Arrow Connector 83"/>
            <p:cNvCxnSpPr>
              <a:endCxn id="82" idx="3"/>
            </p:cNvCxnSpPr>
            <p:nvPr/>
          </p:nvCxnSpPr>
          <p:spPr bwMode="auto">
            <a:xfrm flipV="1">
              <a:off x="2962664" y="3796092"/>
              <a:ext cx="282647" cy="43521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85" name="TextBox 84"/>
            <p:cNvSpPr txBox="1"/>
            <p:nvPr/>
          </p:nvSpPr>
          <p:spPr>
            <a:xfrm>
              <a:off x="2662194" y="4148324"/>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sp>
          <p:nvSpPr>
            <p:cNvPr id="86" name="TextBox 85"/>
            <p:cNvSpPr txBox="1"/>
            <p:nvPr/>
          </p:nvSpPr>
          <p:spPr>
            <a:xfrm>
              <a:off x="3662516" y="4184936"/>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cxnSp>
          <p:nvCxnSpPr>
            <p:cNvPr id="87" name="Straight Arrow Connector 86"/>
            <p:cNvCxnSpPr>
              <a:stCxn id="82" idx="0"/>
            </p:cNvCxnSpPr>
            <p:nvPr/>
          </p:nvCxnSpPr>
          <p:spPr bwMode="auto">
            <a:xfrm flipV="1">
              <a:off x="3406956" y="3060448"/>
              <a:ext cx="0" cy="410440"/>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88" name="TextBox 87"/>
            <p:cNvSpPr txBox="1"/>
            <p:nvPr/>
          </p:nvSpPr>
          <p:spPr>
            <a:xfrm>
              <a:off x="3376716" y="3060448"/>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grpSp>
      <p:grpSp>
        <p:nvGrpSpPr>
          <p:cNvPr id="95" name="Group 94"/>
          <p:cNvGrpSpPr/>
          <p:nvPr/>
        </p:nvGrpSpPr>
        <p:grpSpPr>
          <a:xfrm>
            <a:off x="1683040" y="4638320"/>
            <a:ext cx="796192" cy="795767"/>
            <a:chOff x="1445794" y="4317828"/>
            <a:chExt cx="796192" cy="795767"/>
          </a:xfrm>
        </p:grpSpPr>
        <p:sp>
          <p:nvSpPr>
            <p:cNvPr id="2" name="Oval 1"/>
            <p:cNvSpPr/>
            <p:nvPr/>
          </p:nvSpPr>
          <p:spPr bwMode="auto">
            <a:xfrm>
              <a:off x="1445794" y="4732595"/>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Comic Sans MS" pitchFamily="66" charset="0"/>
                </a:rPr>
                <a:t>x</a:t>
              </a:r>
            </a:p>
          </p:txBody>
        </p:sp>
        <p:cxnSp>
          <p:nvCxnSpPr>
            <p:cNvPr id="89" name="Straight Arrow Connector 88"/>
            <p:cNvCxnSpPr>
              <a:stCxn id="2" idx="0"/>
            </p:cNvCxnSpPr>
            <p:nvPr/>
          </p:nvCxnSpPr>
          <p:spPr bwMode="auto">
            <a:xfrm flipV="1">
              <a:off x="1674394" y="4317828"/>
              <a:ext cx="0" cy="414767"/>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98" name="TextBox 97"/>
            <p:cNvSpPr txBox="1"/>
            <p:nvPr/>
          </p:nvSpPr>
          <p:spPr>
            <a:xfrm>
              <a:off x="1611685" y="4378206"/>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grpSp>
      <p:grpSp>
        <p:nvGrpSpPr>
          <p:cNvPr id="97" name="Group 96"/>
          <p:cNvGrpSpPr/>
          <p:nvPr/>
        </p:nvGrpSpPr>
        <p:grpSpPr>
          <a:xfrm>
            <a:off x="3228229" y="4660713"/>
            <a:ext cx="806149" cy="784748"/>
            <a:chOff x="2520145" y="4328847"/>
            <a:chExt cx="806149" cy="784748"/>
          </a:xfrm>
        </p:grpSpPr>
        <p:sp>
          <p:nvSpPr>
            <p:cNvPr id="13" name="Oval 12"/>
            <p:cNvSpPr/>
            <p:nvPr/>
          </p:nvSpPr>
          <p:spPr bwMode="auto">
            <a:xfrm>
              <a:off x="2520145" y="4732595"/>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y</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91" name="Straight Arrow Connector 90"/>
            <p:cNvCxnSpPr>
              <a:stCxn id="13" idx="0"/>
            </p:cNvCxnSpPr>
            <p:nvPr/>
          </p:nvCxnSpPr>
          <p:spPr bwMode="auto">
            <a:xfrm flipV="1">
              <a:off x="2748745" y="4328847"/>
              <a:ext cx="0" cy="403748"/>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99" name="TextBox 98"/>
            <p:cNvSpPr txBox="1"/>
            <p:nvPr/>
          </p:nvSpPr>
          <p:spPr>
            <a:xfrm>
              <a:off x="2695993" y="4420490"/>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grpSp>
      <p:grpSp>
        <p:nvGrpSpPr>
          <p:cNvPr id="102" name="Group 101"/>
          <p:cNvGrpSpPr/>
          <p:nvPr/>
        </p:nvGrpSpPr>
        <p:grpSpPr>
          <a:xfrm>
            <a:off x="4775706" y="4582363"/>
            <a:ext cx="797561" cy="811584"/>
            <a:chOff x="4032978" y="4297684"/>
            <a:chExt cx="797561" cy="811584"/>
          </a:xfrm>
        </p:grpSpPr>
        <p:sp>
          <p:nvSpPr>
            <p:cNvPr id="19" name="Oval 18"/>
            <p:cNvSpPr/>
            <p:nvPr/>
          </p:nvSpPr>
          <p:spPr bwMode="auto">
            <a:xfrm>
              <a:off x="4032978" y="4728268"/>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0</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93" name="Straight Arrow Connector 92"/>
            <p:cNvCxnSpPr>
              <a:stCxn id="19" idx="0"/>
            </p:cNvCxnSpPr>
            <p:nvPr/>
          </p:nvCxnSpPr>
          <p:spPr bwMode="auto">
            <a:xfrm flipV="1">
              <a:off x="4261578" y="4297684"/>
              <a:ext cx="18699" cy="43058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100" name="TextBox 99"/>
            <p:cNvSpPr txBox="1"/>
            <p:nvPr/>
          </p:nvSpPr>
          <p:spPr>
            <a:xfrm>
              <a:off x="4200238" y="4396331"/>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grpSp>
      <p:grpSp>
        <p:nvGrpSpPr>
          <p:cNvPr id="103" name="Group 102"/>
          <p:cNvGrpSpPr/>
          <p:nvPr/>
        </p:nvGrpSpPr>
        <p:grpSpPr>
          <a:xfrm>
            <a:off x="6110994" y="4620599"/>
            <a:ext cx="779704" cy="764379"/>
            <a:chOff x="5344101" y="4344889"/>
            <a:chExt cx="779704" cy="764379"/>
          </a:xfrm>
        </p:grpSpPr>
        <p:sp>
          <p:nvSpPr>
            <p:cNvPr id="22" name="Oval 21"/>
            <p:cNvSpPr/>
            <p:nvPr/>
          </p:nvSpPr>
          <p:spPr bwMode="auto">
            <a:xfrm>
              <a:off x="5344101" y="4728268"/>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1</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96" name="Straight Arrow Connector 95"/>
            <p:cNvCxnSpPr>
              <a:stCxn id="22" idx="0"/>
            </p:cNvCxnSpPr>
            <p:nvPr/>
          </p:nvCxnSpPr>
          <p:spPr bwMode="auto">
            <a:xfrm flipV="1">
              <a:off x="5572701" y="4344889"/>
              <a:ext cx="0" cy="383379"/>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101" name="TextBox 100"/>
            <p:cNvSpPr txBox="1"/>
            <p:nvPr/>
          </p:nvSpPr>
          <p:spPr>
            <a:xfrm>
              <a:off x="5493504" y="4421860"/>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grpSp>
    </p:spTree>
    <p:extLst>
      <p:ext uri="{BB962C8B-B14F-4D97-AF65-F5344CB8AC3E}">
        <p14:creationId xmlns:p14="http://schemas.microsoft.com/office/powerpoint/2010/main" val="23628935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Symbolic Learning</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44</a:t>
            </a:fld>
            <a:endParaRPr lang="en-US" b="1" dirty="0"/>
          </a:p>
        </p:txBody>
      </p:sp>
      <p:grpSp>
        <p:nvGrpSpPr>
          <p:cNvPr id="6" name="Group 5"/>
          <p:cNvGrpSpPr/>
          <p:nvPr/>
        </p:nvGrpSpPr>
        <p:grpSpPr>
          <a:xfrm>
            <a:off x="258439" y="2148245"/>
            <a:ext cx="8536633" cy="627221"/>
            <a:chOff x="216385" y="2133600"/>
            <a:chExt cx="8536633" cy="627221"/>
          </a:xfrm>
        </p:grpSpPr>
        <p:grpSp>
          <p:nvGrpSpPr>
            <p:cNvPr id="5" name="Group 4"/>
            <p:cNvGrpSpPr/>
            <p:nvPr/>
          </p:nvGrpSpPr>
          <p:grpSpPr>
            <a:xfrm>
              <a:off x="216385" y="2133600"/>
              <a:ext cx="770720" cy="627221"/>
              <a:chOff x="696398" y="3029306"/>
              <a:chExt cx="770720" cy="627221"/>
            </a:xfrm>
          </p:grpSpPr>
          <p:sp>
            <p:nvSpPr>
              <p:cNvPr id="2" name="Oval 1"/>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Comic Sans MS" pitchFamily="66" charset="0"/>
                  </a:rPr>
                  <a:t>x</a:t>
                </a:r>
              </a:p>
            </p:txBody>
          </p:sp>
          <p:sp>
            <p:nvSpPr>
              <p:cNvPr id="3" name="TextBox 2"/>
              <p:cNvSpPr txBox="1"/>
              <p:nvPr/>
            </p:nvSpPr>
            <p:spPr>
              <a:xfrm>
                <a:off x="696398" y="3029306"/>
                <a:ext cx="409086" cy="369332"/>
              </a:xfrm>
              <a:prstGeom prst="rect">
                <a:avLst/>
              </a:prstGeom>
              <a:noFill/>
            </p:spPr>
            <p:txBody>
              <a:bodyPr wrap="none" rtlCol="0">
                <a:spAutoFit/>
              </a:bodyPr>
              <a:lstStyle/>
              <a:p>
                <a:r>
                  <a:rPr lang="en-US" sz="1800" b="0" dirty="0" smtClean="0">
                    <a:solidFill>
                      <a:srgbClr val="002060"/>
                    </a:solidFill>
                  </a:rPr>
                  <a:t>n1</a:t>
                </a:r>
                <a:endParaRPr lang="en-US" sz="1800" b="0" dirty="0">
                  <a:solidFill>
                    <a:srgbClr val="002060"/>
                  </a:solidFill>
                </a:endParaRPr>
              </a:p>
            </p:txBody>
          </p:sp>
        </p:grpSp>
        <p:grpSp>
          <p:nvGrpSpPr>
            <p:cNvPr id="9" name="Group 8"/>
            <p:cNvGrpSpPr/>
            <p:nvPr/>
          </p:nvGrpSpPr>
          <p:grpSpPr>
            <a:xfrm>
              <a:off x="1066202" y="2133600"/>
              <a:ext cx="770720" cy="627221"/>
              <a:chOff x="696398" y="3029306"/>
              <a:chExt cx="770720" cy="627221"/>
            </a:xfrm>
          </p:grpSpPr>
          <p:sp>
            <p:nvSpPr>
              <p:cNvPr id="10" name="Oval 9"/>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x</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11" name="TextBox 10"/>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n2</a:t>
                </a:r>
                <a:endParaRPr lang="en-US" sz="1800" b="0" dirty="0">
                  <a:solidFill>
                    <a:srgbClr val="002060"/>
                  </a:solidFill>
                </a:endParaRPr>
              </a:p>
            </p:txBody>
          </p:sp>
        </p:grpSp>
        <p:grpSp>
          <p:nvGrpSpPr>
            <p:cNvPr id="12" name="Group 11"/>
            <p:cNvGrpSpPr/>
            <p:nvPr/>
          </p:nvGrpSpPr>
          <p:grpSpPr>
            <a:xfrm>
              <a:off x="1919306" y="2133600"/>
              <a:ext cx="770720" cy="627221"/>
              <a:chOff x="696398" y="3029306"/>
              <a:chExt cx="770720" cy="627221"/>
            </a:xfrm>
          </p:grpSpPr>
          <p:sp>
            <p:nvSpPr>
              <p:cNvPr id="13" name="Oval 12"/>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y</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14" name="TextBox 13"/>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n3</a:t>
                </a:r>
                <a:endParaRPr lang="en-US" sz="1800" b="0" dirty="0">
                  <a:solidFill>
                    <a:srgbClr val="002060"/>
                  </a:solidFill>
                </a:endParaRPr>
              </a:p>
            </p:txBody>
          </p:sp>
        </p:grpSp>
        <p:grpSp>
          <p:nvGrpSpPr>
            <p:cNvPr id="15" name="Group 14"/>
            <p:cNvGrpSpPr/>
            <p:nvPr/>
          </p:nvGrpSpPr>
          <p:grpSpPr>
            <a:xfrm>
              <a:off x="2875636" y="2133600"/>
              <a:ext cx="770720" cy="627221"/>
              <a:chOff x="696398" y="3029306"/>
              <a:chExt cx="770720" cy="627221"/>
            </a:xfrm>
          </p:grpSpPr>
          <p:sp>
            <p:nvSpPr>
              <p:cNvPr id="16" name="Oval 15"/>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y</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17" name="TextBox 16"/>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n4</a:t>
                </a:r>
                <a:endParaRPr lang="en-US" sz="1800" b="0" dirty="0">
                  <a:solidFill>
                    <a:srgbClr val="002060"/>
                  </a:solidFill>
                </a:endParaRPr>
              </a:p>
            </p:txBody>
          </p:sp>
        </p:grpSp>
        <p:grpSp>
          <p:nvGrpSpPr>
            <p:cNvPr id="18" name="Group 17"/>
            <p:cNvGrpSpPr/>
            <p:nvPr/>
          </p:nvGrpSpPr>
          <p:grpSpPr>
            <a:xfrm>
              <a:off x="3719458" y="2133600"/>
              <a:ext cx="770720" cy="627221"/>
              <a:chOff x="696398" y="3029306"/>
              <a:chExt cx="770720" cy="627221"/>
            </a:xfrm>
          </p:grpSpPr>
          <p:sp>
            <p:nvSpPr>
              <p:cNvPr id="19" name="Oval 18"/>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0</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20" name="TextBox 19"/>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n5</a:t>
                </a:r>
                <a:endParaRPr lang="en-US" sz="1800" b="0" dirty="0">
                  <a:solidFill>
                    <a:srgbClr val="002060"/>
                  </a:solidFill>
                </a:endParaRPr>
              </a:p>
            </p:txBody>
          </p:sp>
        </p:grpSp>
        <p:grpSp>
          <p:nvGrpSpPr>
            <p:cNvPr id="21" name="Group 20"/>
            <p:cNvGrpSpPr/>
            <p:nvPr/>
          </p:nvGrpSpPr>
          <p:grpSpPr>
            <a:xfrm>
              <a:off x="4566378" y="2133600"/>
              <a:ext cx="770720" cy="627221"/>
              <a:chOff x="696398" y="3029306"/>
              <a:chExt cx="770720" cy="627221"/>
            </a:xfrm>
          </p:grpSpPr>
          <p:sp>
            <p:nvSpPr>
              <p:cNvPr id="22" name="Oval 21"/>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1</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23" name="TextBox 22"/>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n6</a:t>
                </a:r>
                <a:endParaRPr lang="en-US" sz="1800" b="0" dirty="0">
                  <a:solidFill>
                    <a:srgbClr val="002060"/>
                  </a:solidFill>
                </a:endParaRPr>
              </a:p>
            </p:txBody>
          </p:sp>
        </p:grpSp>
        <p:grpSp>
          <p:nvGrpSpPr>
            <p:cNvPr id="24" name="Group 23"/>
            <p:cNvGrpSpPr/>
            <p:nvPr/>
          </p:nvGrpSpPr>
          <p:grpSpPr>
            <a:xfrm>
              <a:off x="5337098" y="2133600"/>
              <a:ext cx="770720" cy="627221"/>
              <a:chOff x="696398" y="3029306"/>
              <a:chExt cx="770720" cy="627221"/>
            </a:xfrm>
          </p:grpSpPr>
          <p:sp>
            <p:nvSpPr>
              <p:cNvPr id="25" name="Oval 24"/>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26" name="TextBox 25"/>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n7</a:t>
                </a:r>
                <a:endParaRPr lang="en-US" sz="1800" b="0" dirty="0">
                  <a:solidFill>
                    <a:srgbClr val="002060"/>
                  </a:solidFill>
                </a:endParaRPr>
              </a:p>
            </p:txBody>
          </p:sp>
        </p:grpSp>
        <p:grpSp>
          <p:nvGrpSpPr>
            <p:cNvPr id="27" name="Group 26"/>
            <p:cNvGrpSpPr/>
            <p:nvPr/>
          </p:nvGrpSpPr>
          <p:grpSpPr>
            <a:xfrm>
              <a:off x="6107818" y="2133600"/>
              <a:ext cx="770720" cy="627221"/>
              <a:chOff x="696398" y="3029306"/>
              <a:chExt cx="770720" cy="627221"/>
            </a:xfrm>
          </p:grpSpPr>
          <p:sp>
            <p:nvSpPr>
              <p:cNvPr id="28" name="Oval 27"/>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29" name="TextBox 28"/>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n8</a:t>
                </a:r>
                <a:endParaRPr lang="en-US" sz="1800" b="0" dirty="0">
                  <a:solidFill>
                    <a:srgbClr val="002060"/>
                  </a:solidFill>
                </a:endParaRPr>
              </a:p>
            </p:txBody>
          </p:sp>
        </p:grpSp>
        <p:grpSp>
          <p:nvGrpSpPr>
            <p:cNvPr id="30" name="Group 29"/>
            <p:cNvGrpSpPr/>
            <p:nvPr/>
          </p:nvGrpSpPr>
          <p:grpSpPr>
            <a:xfrm>
              <a:off x="6939182" y="2133600"/>
              <a:ext cx="770720" cy="627221"/>
              <a:chOff x="696398" y="3029306"/>
              <a:chExt cx="770720" cy="627221"/>
            </a:xfrm>
          </p:grpSpPr>
          <p:sp>
            <p:nvSpPr>
              <p:cNvPr id="31" name="Oval 30"/>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&gt;=</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32" name="TextBox 31"/>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n9</a:t>
                </a:r>
                <a:endParaRPr lang="en-US" sz="1800" b="0" dirty="0">
                  <a:solidFill>
                    <a:srgbClr val="002060"/>
                  </a:solidFill>
                </a:endParaRPr>
              </a:p>
            </p:txBody>
          </p:sp>
        </p:grpSp>
        <p:grpSp>
          <p:nvGrpSpPr>
            <p:cNvPr id="33" name="Group 32"/>
            <p:cNvGrpSpPr/>
            <p:nvPr/>
          </p:nvGrpSpPr>
          <p:grpSpPr>
            <a:xfrm>
              <a:off x="7838618" y="2133600"/>
              <a:ext cx="914400" cy="627221"/>
              <a:chOff x="696398" y="3029306"/>
              <a:chExt cx="914400" cy="627221"/>
            </a:xfrm>
          </p:grpSpPr>
          <p:sp>
            <p:nvSpPr>
              <p:cNvPr id="34" name="Oval 33"/>
              <p:cNvSpPr/>
              <p:nvPr/>
            </p:nvSpPr>
            <p:spPr bwMode="auto">
              <a:xfrm>
                <a:off x="1009918" y="3275527"/>
                <a:ext cx="60088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b="0" dirty="0" smtClean="0">
                    <a:solidFill>
                      <a:srgbClr val="002060"/>
                    </a:solidFill>
                  </a:rPr>
                  <a:t>ITE</a:t>
                </a:r>
                <a:endParaRPr kumimoji="0" lang="en-US" sz="1800" b="0" i="0" u="none" strike="noStrike" cap="none" normalizeH="0" baseline="0" dirty="0" smtClean="0">
                  <a:ln>
                    <a:noFill/>
                  </a:ln>
                  <a:solidFill>
                    <a:srgbClr val="002060"/>
                  </a:solidFill>
                  <a:effectLst/>
                </a:endParaRPr>
              </a:p>
            </p:txBody>
          </p:sp>
          <p:sp>
            <p:nvSpPr>
              <p:cNvPr id="35" name="TextBox 34"/>
              <p:cNvSpPr txBox="1"/>
              <p:nvPr/>
            </p:nvSpPr>
            <p:spPr>
              <a:xfrm>
                <a:off x="696398" y="3029306"/>
                <a:ext cx="550151" cy="369332"/>
              </a:xfrm>
              <a:prstGeom prst="rect">
                <a:avLst/>
              </a:prstGeom>
              <a:noFill/>
            </p:spPr>
            <p:txBody>
              <a:bodyPr wrap="none" rtlCol="0">
                <a:spAutoFit/>
              </a:bodyPr>
              <a:lstStyle/>
              <a:p>
                <a:r>
                  <a:rPr lang="en-US" sz="1800" b="0" dirty="0" smtClean="0">
                    <a:solidFill>
                      <a:srgbClr val="002060"/>
                    </a:solidFill>
                  </a:rPr>
                  <a:t>n10</a:t>
                </a:r>
                <a:endParaRPr lang="en-US" sz="1800" b="0" dirty="0">
                  <a:solidFill>
                    <a:srgbClr val="002060"/>
                  </a:solidFill>
                </a:endParaRPr>
              </a:p>
            </p:txBody>
          </p:sp>
        </p:grpSp>
      </p:grpSp>
      <p:sp>
        <p:nvSpPr>
          <p:cNvPr id="37" name="Rectangle 3"/>
          <p:cNvSpPr txBox="1">
            <a:spLocks noChangeArrowheads="1"/>
          </p:cNvSpPr>
          <p:nvPr/>
        </p:nvSpPr>
        <p:spPr bwMode="auto">
          <a:xfrm>
            <a:off x="128386" y="3271152"/>
            <a:ext cx="8796740" cy="106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342900" lvl="1" indent="-342900">
              <a:lnSpc>
                <a:spcPct val="80000"/>
              </a:lnSpc>
              <a:spcBef>
                <a:spcPct val="35000"/>
              </a:spcBef>
              <a:buClr>
                <a:srgbClr val="006600"/>
              </a:buClr>
              <a:buFont typeface="Wingdings" pitchFamily="2" charset="2"/>
              <a:buChar char="q"/>
            </a:pPr>
            <a:r>
              <a:rPr lang="en-US" altLang="ko-KR" sz="2000" b="0" kern="0" dirty="0" smtClean="0">
                <a:solidFill>
                  <a:srgbClr val="006600"/>
                </a:solidFill>
                <a:ea typeface="Gulim" pitchFamily="34" charset="-127"/>
              </a:rPr>
              <a:t>Synthesis Constraints:</a:t>
            </a:r>
            <a:endParaRPr lang="en-US" altLang="ko-KR" sz="1200" b="0" kern="0" dirty="0" smtClean="0">
              <a:solidFill>
                <a:srgbClr val="006600"/>
              </a:solidFill>
              <a:ea typeface="Gulim" pitchFamily="34" charset="-127"/>
            </a:endParaRPr>
          </a:p>
          <a:p>
            <a:pPr marL="0" indent="0">
              <a:lnSpc>
                <a:spcPct val="80000"/>
              </a:lnSpc>
              <a:spcBef>
                <a:spcPct val="35000"/>
              </a:spcBef>
              <a:buClr>
                <a:srgbClr val="006600"/>
              </a:buClr>
              <a:buNone/>
            </a:pPr>
            <a:r>
              <a:rPr lang="en-US" altLang="ko-KR" sz="2000" b="0" i="1" kern="0" dirty="0" smtClean="0">
                <a:solidFill>
                  <a:srgbClr val="006600"/>
                </a:solidFill>
                <a:ea typeface="Gulim" pitchFamily="34" charset="-127"/>
              </a:rPr>
              <a:t>	</a:t>
            </a:r>
            <a:r>
              <a:rPr lang="en-US" altLang="ko-KR" sz="2000" b="0" kern="0" dirty="0">
                <a:solidFill>
                  <a:srgbClr val="006600"/>
                </a:solidFill>
                <a:ea typeface="Gulim" pitchFamily="34" charset="-127"/>
              </a:rPr>
              <a:t>Shape is a </a:t>
            </a:r>
            <a:r>
              <a:rPr lang="en-US" altLang="ko-KR" sz="2000" b="0" kern="0" dirty="0" smtClean="0">
                <a:solidFill>
                  <a:srgbClr val="006600"/>
                </a:solidFill>
                <a:ea typeface="Gulim" pitchFamily="34" charset="-127"/>
              </a:rPr>
              <a:t>DAG, Types are consistent</a:t>
            </a:r>
          </a:p>
          <a:p>
            <a:pPr marL="0" indent="0">
              <a:lnSpc>
                <a:spcPct val="80000"/>
              </a:lnSpc>
              <a:spcBef>
                <a:spcPct val="35000"/>
              </a:spcBef>
              <a:buClr>
                <a:srgbClr val="006600"/>
              </a:buClr>
              <a:buNone/>
            </a:pPr>
            <a:r>
              <a:rPr lang="en-US" altLang="ko-KR" sz="2000" b="0" kern="0" dirty="0" smtClean="0">
                <a:solidFill>
                  <a:srgbClr val="006600"/>
                </a:solidFill>
                <a:ea typeface="Gulim" pitchFamily="34" charset="-127"/>
              </a:rPr>
              <a:t>	Spec </a:t>
            </a:r>
            <a:r>
              <a:rPr lang="en-US" altLang="ko-KR" sz="2000" b="0" kern="0" dirty="0" smtClean="0">
                <a:solidFill>
                  <a:srgbClr val="006600"/>
                </a:solidFill>
                <a:latin typeface="Symbol" pitchFamily="18" charset="2"/>
                <a:ea typeface="Gulim" pitchFamily="34" charset="-127"/>
              </a:rPr>
              <a:t>j</a:t>
            </a:r>
            <a:r>
              <a:rPr lang="en-US" altLang="ko-KR" sz="2000" b="0" kern="0" dirty="0" smtClean="0">
                <a:solidFill>
                  <a:srgbClr val="006600"/>
                </a:solidFill>
                <a:ea typeface="Gulim" pitchFamily="34" charset="-127"/>
              </a:rPr>
              <a:t>[f/e] is satisfied on every concrete input values in I</a:t>
            </a:r>
          </a:p>
        </p:txBody>
      </p:sp>
      <p:sp>
        <p:nvSpPr>
          <p:cNvPr id="38" name="Rectangle 3"/>
          <p:cNvSpPr txBox="1">
            <a:spLocks noChangeArrowheads="1"/>
          </p:cNvSpPr>
          <p:nvPr/>
        </p:nvSpPr>
        <p:spPr bwMode="auto">
          <a:xfrm>
            <a:off x="128386" y="4602953"/>
            <a:ext cx="879674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altLang="ko-KR" sz="2000" b="0" kern="0" dirty="0" smtClean="0">
                <a:solidFill>
                  <a:srgbClr val="006600"/>
                </a:solidFill>
                <a:ea typeface="Gulim" pitchFamily="34" charset="-127"/>
              </a:rPr>
              <a:t>Use an SMT solver (Z3) to find a satisfying solution.</a:t>
            </a:r>
          </a:p>
        </p:txBody>
      </p:sp>
      <p:sp>
        <p:nvSpPr>
          <p:cNvPr id="39" name="Rectangle 3"/>
          <p:cNvSpPr txBox="1">
            <a:spLocks noChangeArrowheads="1"/>
          </p:cNvSpPr>
          <p:nvPr/>
        </p:nvSpPr>
        <p:spPr bwMode="auto">
          <a:xfrm>
            <a:off x="128386" y="5202234"/>
            <a:ext cx="8796740" cy="81756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altLang="ko-KR" sz="2000" b="0" kern="0" dirty="0" smtClean="0">
                <a:solidFill>
                  <a:srgbClr val="006600"/>
                </a:solidFill>
                <a:ea typeface="Gulim" pitchFamily="34" charset="-127"/>
              </a:rPr>
              <a:t>If synthesis fails, try increasing the number of occurrences of components in the library in an outer loop</a:t>
            </a:r>
          </a:p>
        </p:txBody>
      </p:sp>
      <p:sp>
        <p:nvSpPr>
          <p:cNvPr id="42" name="Rectangle 3"/>
          <p:cNvSpPr txBox="1">
            <a:spLocks noChangeArrowheads="1"/>
          </p:cNvSpPr>
          <p:nvPr/>
        </p:nvSpPr>
        <p:spPr bwMode="auto">
          <a:xfrm>
            <a:off x="91808" y="1143000"/>
            <a:ext cx="91440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altLang="ko-KR" sz="2000" b="0" kern="0" dirty="0" smtClean="0">
                <a:solidFill>
                  <a:srgbClr val="006600"/>
                </a:solidFill>
                <a:ea typeface="Gulim" pitchFamily="34" charset="-127"/>
              </a:rPr>
              <a:t>Start with a library consisting of some number of occurrences of each component. </a:t>
            </a:r>
            <a:endParaRPr lang="en-US" altLang="ko-KR" sz="2000" b="0" kern="0" dirty="0" smtClean="0">
              <a:solidFill>
                <a:srgbClr val="FF00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400" b="0" kern="0" dirty="0" smtClean="0">
              <a:ea typeface="Gulim" pitchFamily="34" charset="-127"/>
            </a:endParaRPr>
          </a:p>
        </p:txBody>
      </p:sp>
    </p:spTree>
    <p:extLst>
      <p:ext uri="{BB962C8B-B14F-4D97-AF65-F5344CB8AC3E}">
        <p14:creationId xmlns:p14="http://schemas.microsoft.com/office/powerpoint/2010/main" val="917394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P spid="39"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Stochastic Learning</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Idea: Find desired expression e by probabilistic walk on graph where nodes are expressions and edges capture single-edits</a:t>
            </a: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i="1"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Metropolis-Hastings Algorithm: Given a probability distribution P over domain X, and an </a:t>
            </a:r>
            <a:r>
              <a:rPr lang="en-US" altLang="ko-KR" sz="2000" dirty="0" err="1" smtClean="0">
                <a:solidFill>
                  <a:srgbClr val="006600"/>
                </a:solidFill>
                <a:ea typeface="Gulim" pitchFamily="34" charset="-127"/>
              </a:rPr>
              <a:t>ergodic</a:t>
            </a:r>
            <a:r>
              <a:rPr lang="en-US" altLang="ko-KR" sz="2000" dirty="0" smtClean="0">
                <a:solidFill>
                  <a:srgbClr val="006600"/>
                </a:solidFill>
                <a:ea typeface="Gulim" pitchFamily="34" charset="-127"/>
              </a:rPr>
              <a:t> Markov chain over X, samples from X</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Fix expression size n. X is the set of expressions E</a:t>
            </a:r>
            <a:r>
              <a:rPr lang="en-US" altLang="ko-KR" sz="2000" baseline="-25000" dirty="0" smtClean="0">
                <a:solidFill>
                  <a:srgbClr val="006600"/>
                </a:solidFill>
                <a:ea typeface="Gulim" pitchFamily="34" charset="-127"/>
              </a:rPr>
              <a:t>n</a:t>
            </a:r>
            <a:r>
              <a:rPr lang="en-US" altLang="ko-KR" sz="2000" dirty="0" smtClean="0">
                <a:solidFill>
                  <a:srgbClr val="006600"/>
                </a:solidFill>
                <a:ea typeface="Gulim" pitchFamily="34" charset="-127"/>
              </a:rPr>
              <a:t> of size n. P(e) ∝Score(e) (“Extent to which e meets the spec φ”)</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For a given set </a:t>
            </a:r>
            <a:r>
              <a:rPr lang="en-US" altLang="ko-KR" sz="2000" dirty="0" smtClean="0">
                <a:solidFill>
                  <a:srgbClr val="006600"/>
                </a:solidFill>
                <a:ea typeface="Gulim" pitchFamily="34" charset="-127"/>
              </a:rPr>
              <a:t>Examples</a:t>
            </a:r>
            <a:r>
              <a:rPr lang="en-US" altLang="ko-KR" sz="2000" dirty="0" smtClean="0">
                <a:solidFill>
                  <a:srgbClr val="006600"/>
                </a:solidFill>
                <a:ea typeface="Gulim" pitchFamily="34" charset="-127"/>
              </a:rPr>
              <a:t>, </a:t>
            </a:r>
            <a:r>
              <a:rPr lang="en-US" altLang="ko-KR" sz="2000" dirty="0" smtClean="0">
                <a:solidFill>
                  <a:srgbClr val="006600"/>
                </a:solidFill>
                <a:ea typeface="Gulim" pitchFamily="34" charset="-127"/>
              </a:rPr>
              <a:t>Score(e) = exp( - 0.5 Wrong(e)), where Wrong(e) = No of </a:t>
            </a:r>
            <a:r>
              <a:rPr lang="en-US" altLang="ko-KR" sz="2000" dirty="0" smtClean="0">
                <a:solidFill>
                  <a:srgbClr val="006600"/>
                </a:solidFill>
                <a:ea typeface="Gulim" pitchFamily="34" charset="-127"/>
              </a:rPr>
              <a:t>inputs in </a:t>
            </a:r>
            <a:r>
              <a:rPr lang="en-US" altLang="ko-KR" sz="2000" dirty="0" smtClean="0">
                <a:solidFill>
                  <a:srgbClr val="006600"/>
                </a:solidFill>
                <a:ea typeface="Gulim" pitchFamily="34" charset="-127"/>
              </a:rPr>
              <a:t>Examples  </a:t>
            </a:r>
            <a:r>
              <a:rPr lang="en-US" altLang="ko-KR" sz="2000" dirty="0" smtClean="0">
                <a:solidFill>
                  <a:srgbClr val="006600"/>
                </a:solidFill>
                <a:ea typeface="Gulim" pitchFamily="34" charset="-127"/>
              </a:rPr>
              <a:t>for which ~ </a:t>
            </a:r>
            <a:r>
              <a:rPr lang="en-US" altLang="ko-KR" sz="2000" dirty="0" smtClean="0">
                <a:solidFill>
                  <a:srgbClr val="006600"/>
                </a:solidFill>
                <a:latin typeface="Symbol" pitchFamily="18" charset="2"/>
                <a:ea typeface="Gulim" pitchFamily="34" charset="-127"/>
              </a:rPr>
              <a:t>j</a:t>
            </a:r>
            <a:r>
              <a:rPr lang="en-US" altLang="ko-KR" sz="2000" dirty="0" smtClean="0">
                <a:solidFill>
                  <a:srgbClr val="006600"/>
                </a:solidFill>
                <a:ea typeface="Gulim" pitchFamily="34" charset="-127"/>
              </a:rPr>
              <a:t> [f/e]</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Score(e) is large when Wrong(e) is small. Expressions e with Wrong(e) = 0 more likely to be chosen in the limit than any other expression</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45</a:t>
            </a:fld>
            <a:endParaRPr lang="en-US" b="1" dirty="0"/>
          </a:p>
        </p:txBody>
      </p:sp>
    </p:spTree>
    <p:extLst>
      <p:ext uri="{BB962C8B-B14F-4D97-AF65-F5344CB8AC3E}">
        <p14:creationId xmlns:p14="http://schemas.microsoft.com/office/powerpoint/2010/main" val="245317746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0" y="1143000"/>
            <a:ext cx="9144000" cy="190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Initial candidate expression e sampled uniformly from E</a:t>
            </a:r>
            <a:r>
              <a:rPr lang="en-US" altLang="ko-KR" sz="2000" baseline="-25000" dirty="0" smtClean="0">
                <a:solidFill>
                  <a:srgbClr val="006600"/>
                </a:solidFill>
                <a:ea typeface="Gulim" pitchFamily="34" charset="-127"/>
              </a:rPr>
              <a:t>n</a:t>
            </a:r>
          </a:p>
          <a:p>
            <a:pPr>
              <a:lnSpc>
                <a:spcPct val="80000"/>
              </a:lnSpc>
              <a:spcBef>
                <a:spcPct val="35000"/>
              </a:spcBef>
              <a:buClr>
                <a:srgbClr val="006600"/>
              </a:buClr>
              <a:buFont typeface="Wingdings" pitchFamily="2" charset="2"/>
              <a:buChar char="q"/>
            </a:pPr>
            <a:endParaRPr lang="en-US" altLang="ko-KR" sz="2000" baseline="-25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When Score(e) = 1, return e</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Pick node v in parse tree of e uniformly at random. Replace </a:t>
            </a:r>
            <a:r>
              <a:rPr lang="en-US" altLang="ko-KR" sz="2000" dirty="0" err="1" smtClean="0">
                <a:solidFill>
                  <a:srgbClr val="006600"/>
                </a:solidFill>
                <a:ea typeface="Gulim" pitchFamily="34" charset="-127"/>
              </a:rPr>
              <a:t>subtree</a:t>
            </a:r>
            <a:r>
              <a:rPr lang="en-US" altLang="ko-KR" sz="2000" dirty="0" smtClean="0">
                <a:solidFill>
                  <a:srgbClr val="006600"/>
                </a:solidFill>
                <a:ea typeface="Gulim" pitchFamily="34" charset="-127"/>
              </a:rPr>
              <a:t> rooted at e with </a:t>
            </a:r>
            <a:r>
              <a:rPr lang="en-US" altLang="ko-KR" sz="2000" dirty="0" err="1" smtClean="0">
                <a:solidFill>
                  <a:srgbClr val="006600"/>
                </a:solidFill>
                <a:ea typeface="Gulim" pitchFamily="34" charset="-127"/>
              </a:rPr>
              <a:t>subtree</a:t>
            </a:r>
            <a:r>
              <a:rPr lang="en-US" altLang="ko-KR" sz="2000" dirty="0" smtClean="0">
                <a:solidFill>
                  <a:srgbClr val="006600"/>
                </a:solidFill>
                <a:ea typeface="Gulim" pitchFamily="34" charset="-127"/>
              </a:rPr>
              <a:t> of same size, sampled uniformly</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p:txBody>
      </p:sp>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Stochastic Learning</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46</a:t>
            </a:fld>
            <a:endParaRPr lang="en-US" b="1" dirty="0"/>
          </a:p>
        </p:txBody>
      </p:sp>
      <p:grpSp>
        <p:nvGrpSpPr>
          <p:cNvPr id="35" name="Group 34"/>
          <p:cNvGrpSpPr/>
          <p:nvPr/>
        </p:nvGrpSpPr>
        <p:grpSpPr>
          <a:xfrm>
            <a:off x="1143000" y="3048000"/>
            <a:ext cx="1676400" cy="1981200"/>
            <a:chOff x="762000" y="3352800"/>
            <a:chExt cx="1981200" cy="2286000"/>
          </a:xfrm>
        </p:grpSpPr>
        <p:sp>
          <p:nvSpPr>
            <p:cNvPr id="34" name="Rectangle 33"/>
            <p:cNvSpPr/>
            <p:nvPr/>
          </p:nvSpPr>
          <p:spPr bwMode="auto">
            <a:xfrm>
              <a:off x="762000" y="4343400"/>
              <a:ext cx="1524000" cy="1295400"/>
            </a:xfrm>
            <a:prstGeom prst="rect">
              <a:avLst/>
            </a:prstGeom>
            <a:solidFill>
              <a:srgbClr val="FF0000">
                <a:alpha val="50196"/>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
          <p:nvSpPr>
            <p:cNvPr id="6" name="Oval 5"/>
            <p:cNvSpPr/>
            <p:nvPr/>
          </p:nvSpPr>
          <p:spPr bwMode="auto">
            <a:xfrm>
              <a:off x="1835516" y="3763240"/>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7" name="Straight Arrow Connector 6"/>
            <p:cNvCxnSpPr>
              <a:endCxn id="6" idx="5"/>
            </p:cNvCxnSpPr>
            <p:nvPr/>
          </p:nvCxnSpPr>
          <p:spPr bwMode="auto">
            <a:xfrm flipH="1" flipV="1">
              <a:off x="2225761" y="4088444"/>
              <a:ext cx="315826" cy="4352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cxnSp>
          <p:nvCxnSpPr>
            <p:cNvPr id="8" name="Straight Arrow Connector 7"/>
            <p:cNvCxnSpPr>
              <a:endCxn id="6" idx="3"/>
            </p:cNvCxnSpPr>
            <p:nvPr/>
          </p:nvCxnSpPr>
          <p:spPr bwMode="auto">
            <a:xfrm flipV="1">
              <a:off x="1619824" y="4088444"/>
              <a:ext cx="282647" cy="43521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10" name="TextBox 9"/>
            <p:cNvSpPr txBox="1"/>
            <p:nvPr/>
          </p:nvSpPr>
          <p:spPr>
            <a:xfrm>
              <a:off x="2462354" y="4419600"/>
              <a:ext cx="280846" cy="307777"/>
            </a:xfrm>
            <a:prstGeom prst="rect">
              <a:avLst/>
            </a:prstGeom>
            <a:noFill/>
          </p:spPr>
          <p:txBody>
            <a:bodyPr wrap="none" rtlCol="0">
              <a:spAutoFit/>
            </a:bodyPr>
            <a:lstStyle/>
            <a:p>
              <a:r>
                <a:rPr lang="en-US" sz="1400" b="0" dirty="0" smtClean="0">
                  <a:solidFill>
                    <a:srgbClr val="002060"/>
                  </a:solidFill>
                </a:rPr>
                <a:t>z</a:t>
              </a:r>
              <a:endParaRPr lang="en-US" sz="1800" b="0" dirty="0">
                <a:solidFill>
                  <a:srgbClr val="002060"/>
                </a:solidFill>
              </a:endParaRPr>
            </a:p>
          </p:txBody>
        </p:sp>
        <p:cxnSp>
          <p:nvCxnSpPr>
            <p:cNvPr id="11" name="Straight Arrow Connector 10"/>
            <p:cNvCxnSpPr>
              <a:stCxn id="6" idx="0"/>
            </p:cNvCxnSpPr>
            <p:nvPr/>
          </p:nvCxnSpPr>
          <p:spPr bwMode="auto">
            <a:xfrm flipV="1">
              <a:off x="2064116" y="3352800"/>
              <a:ext cx="0" cy="410440"/>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12" name="TextBox 11"/>
            <p:cNvSpPr txBox="1"/>
            <p:nvPr/>
          </p:nvSpPr>
          <p:spPr>
            <a:xfrm>
              <a:off x="2033876" y="3352800"/>
              <a:ext cx="282450" cy="307777"/>
            </a:xfrm>
            <a:prstGeom prst="rect">
              <a:avLst/>
            </a:prstGeom>
            <a:noFill/>
          </p:spPr>
          <p:txBody>
            <a:bodyPr wrap="none" rtlCol="0">
              <a:spAutoFit/>
            </a:bodyPr>
            <a:lstStyle/>
            <a:p>
              <a:r>
                <a:rPr lang="en-US" sz="1400" b="0" dirty="0" smtClean="0">
                  <a:solidFill>
                    <a:srgbClr val="002060"/>
                  </a:solidFill>
                </a:rPr>
                <a:t>e</a:t>
              </a:r>
              <a:endParaRPr lang="en-US" sz="1800" b="0" dirty="0">
                <a:solidFill>
                  <a:srgbClr val="002060"/>
                </a:solidFill>
              </a:endParaRPr>
            </a:p>
          </p:txBody>
        </p:sp>
        <p:sp>
          <p:nvSpPr>
            <p:cNvPr id="13" name="Oval 12"/>
            <p:cNvSpPr/>
            <p:nvPr/>
          </p:nvSpPr>
          <p:spPr bwMode="auto">
            <a:xfrm>
              <a:off x="1319354" y="4495800"/>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14" name="Straight Arrow Connector 13"/>
            <p:cNvCxnSpPr/>
            <p:nvPr/>
          </p:nvCxnSpPr>
          <p:spPr bwMode="auto">
            <a:xfrm flipH="1" flipV="1">
              <a:off x="1700354" y="4800600"/>
              <a:ext cx="315826" cy="4352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15" name="TextBox 14"/>
            <p:cNvSpPr txBox="1"/>
            <p:nvPr/>
          </p:nvSpPr>
          <p:spPr>
            <a:xfrm>
              <a:off x="1936947" y="5131756"/>
              <a:ext cx="280846" cy="307777"/>
            </a:xfrm>
            <a:prstGeom prst="rect">
              <a:avLst/>
            </a:prstGeom>
            <a:noFill/>
          </p:spPr>
          <p:txBody>
            <a:bodyPr wrap="none" rtlCol="0">
              <a:spAutoFit/>
            </a:bodyPr>
            <a:lstStyle/>
            <a:p>
              <a:r>
                <a:rPr lang="en-US" sz="1400" b="0" dirty="0" smtClean="0">
                  <a:solidFill>
                    <a:srgbClr val="002060"/>
                  </a:solidFill>
                </a:rPr>
                <a:t>y</a:t>
              </a:r>
              <a:endParaRPr lang="en-US" sz="1800" b="0" dirty="0">
                <a:solidFill>
                  <a:srgbClr val="002060"/>
                </a:solidFill>
              </a:endParaRPr>
            </a:p>
          </p:txBody>
        </p:sp>
        <p:cxnSp>
          <p:nvCxnSpPr>
            <p:cNvPr id="16" name="Straight Arrow Connector 15"/>
            <p:cNvCxnSpPr/>
            <p:nvPr/>
          </p:nvCxnSpPr>
          <p:spPr bwMode="auto">
            <a:xfrm flipV="1">
              <a:off x="1090754" y="4800600"/>
              <a:ext cx="282647" cy="43521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17" name="TextBox 16"/>
            <p:cNvSpPr txBox="1"/>
            <p:nvPr/>
          </p:nvSpPr>
          <p:spPr>
            <a:xfrm>
              <a:off x="862154" y="5178623"/>
              <a:ext cx="290464" cy="307777"/>
            </a:xfrm>
            <a:prstGeom prst="rect">
              <a:avLst/>
            </a:prstGeom>
            <a:noFill/>
          </p:spPr>
          <p:txBody>
            <a:bodyPr wrap="none" rtlCol="0">
              <a:spAutoFit/>
            </a:bodyPr>
            <a:lstStyle/>
            <a:p>
              <a:r>
                <a:rPr lang="en-US" sz="1400" b="0" dirty="0" smtClean="0">
                  <a:solidFill>
                    <a:srgbClr val="002060"/>
                  </a:solidFill>
                </a:rPr>
                <a:t>x</a:t>
              </a:r>
              <a:endParaRPr lang="en-US" sz="1800" b="0" dirty="0">
                <a:solidFill>
                  <a:srgbClr val="002060"/>
                </a:solidFill>
              </a:endParaRPr>
            </a:p>
          </p:txBody>
        </p:sp>
      </p:grpSp>
      <p:grpSp>
        <p:nvGrpSpPr>
          <p:cNvPr id="19" name="Group 18"/>
          <p:cNvGrpSpPr/>
          <p:nvPr/>
        </p:nvGrpSpPr>
        <p:grpSpPr>
          <a:xfrm>
            <a:off x="5105400" y="3124200"/>
            <a:ext cx="1600200" cy="1905000"/>
            <a:chOff x="381000" y="3505200"/>
            <a:chExt cx="1881046" cy="2133600"/>
          </a:xfrm>
        </p:grpSpPr>
        <p:sp>
          <p:nvSpPr>
            <p:cNvPr id="20" name="Oval 19"/>
            <p:cNvSpPr/>
            <p:nvPr/>
          </p:nvSpPr>
          <p:spPr bwMode="auto">
            <a:xfrm>
              <a:off x="1354362" y="3915640"/>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21" name="Straight Arrow Connector 20"/>
            <p:cNvCxnSpPr>
              <a:endCxn id="20" idx="5"/>
            </p:cNvCxnSpPr>
            <p:nvPr/>
          </p:nvCxnSpPr>
          <p:spPr bwMode="auto">
            <a:xfrm flipH="1" flipV="1">
              <a:off x="1744607" y="4240844"/>
              <a:ext cx="315826" cy="4352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cxnSp>
          <p:nvCxnSpPr>
            <p:cNvPr id="22" name="Straight Arrow Connector 21"/>
            <p:cNvCxnSpPr>
              <a:endCxn id="20" idx="3"/>
            </p:cNvCxnSpPr>
            <p:nvPr/>
          </p:nvCxnSpPr>
          <p:spPr bwMode="auto">
            <a:xfrm flipV="1">
              <a:off x="1138670" y="4240844"/>
              <a:ext cx="282647" cy="43521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23" name="TextBox 22"/>
            <p:cNvSpPr txBox="1"/>
            <p:nvPr/>
          </p:nvSpPr>
          <p:spPr>
            <a:xfrm>
              <a:off x="1981200" y="4572000"/>
              <a:ext cx="280846" cy="307777"/>
            </a:xfrm>
            <a:prstGeom prst="rect">
              <a:avLst/>
            </a:prstGeom>
            <a:noFill/>
          </p:spPr>
          <p:txBody>
            <a:bodyPr wrap="none" rtlCol="0">
              <a:spAutoFit/>
            </a:bodyPr>
            <a:lstStyle/>
            <a:p>
              <a:r>
                <a:rPr lang="en-US" sz="1400" b="0" dirty="0" smtClean="0">
                  <a:solidFill>
                    <a:srgbClr val="002060"/>
                  </a:solidFill>
                </a:rPr>
                <a:t>z</a:t>
              </a:r>
              <a:endParaRPr lang="en-US" sz="1800" b="0" dirty="0">
                <a:solidFill>
                  <a:srgbClr val="002060"/>
                </a:solidFill>
              </a:endParaRPr>
            </a:p>
          </p:txBody>
        </p:sp>
        <p:cxnSp>
          <p:nvCxnSpPr>
            <p:cNvPr id="24" name="Straight Arrow Connector 23"/>
            <p:cNvCxnSpPr>
              <a:stCxn id="20" idx="0"/>
            </p:cNvCxnSpPr>
            <p:nvPr/>
          </p:nvCxnSpPr>
          <p:spPr bwMode="auto">
            <a:xfrm flipV="1">
              <a:off x="1582962" y="3505200"/>
              <a:ext cx="0" cy="410440"/>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25" name="TextBox 24"/>
            <p:cNvSpPr txBox="1"/>
            <p:nvPr/>
          </p:nvSpPr>
          <p:spPr>
            <a:xfrm>
              <a:off x="1552722" y="3505200"/>
              <a:ext cx="324128" cy="369332"/>
            </a:xfrm>
            <a:prstGeom prst="rect">
              <a:avLst/>
            </a:prstGeom>
            <a:noFill/>
          </p:spPr>
          <p:txBody>
            <a:bodyPr wrap="none" rtlCol="0">
              <a:spAutoFit/>
            </a:bodyPr>
            <a:lstStyle/>
            <a:p>
              <a:r>
                <a:rPr lang="en-US" sz="1400" b="0" dirty="0" smtClean="0">
                  <a:solidFill>
                    <a:srgbClr val="002060"/>
                  </a:solidFill>
                </a:rPr>
                <a:t>e</a:t>
              </a:r>
              <a:r>
                <a:rPr lang="en-US" sz="1800" b="0" dirty="0" smtClean="0">
                  <a:solidFill>
                    <a:srgbClr val="002060"/>
                  </a:solidFill>
                </a:rPr>
                <a:t>’</a:t>
              </a:r>
              <a:endParaRPr lang="en-US" sz="1400" b="0" dirty="0" smtClean="0">
                <a:solidFill>
                  <a:srgbClr val="002060"/>
                </a:solidFill>
              </a:endParaRPr>
            </a:p>
          </p:txBody>
        </p:sp>
        <p:sp>
          <p:nvSpPr>
            <p:cNvPr id="26" name="Oval 25"/>
            <p:cNvSpPr/>
            <p:nvPr/>
          </p:nvSpPr>
          <p:spPr bwMode="auto">
            <a:xfrm>
              <a:off x="838200" y="4648200"/>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27" name="Straight Arrow Connector 26"/>
            <p:cNvCxnSpPr/>
            <p:nvPr/>
          </p:nvCxnSpPr>
          <p:spPr bwMode="auto">
            <a:xfrm flipH="1" flipV="1">
              <a:off x="1219200" y="4953000"/>
              <a:ext cx="315826" cy="4352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28" name="TextBox 27"/>
            <p:cNvSpPr txBox="1"/>
            <p:nvPr/>
          </p:nvSpPr>
          <p:spPr>
            <a:xfrm>
              <a:off x="1455793" y="5284156"/>
              <a:ext cx="264816" cy="307777"/>
            </a:xfrm>
            <a:prstGeom prst="rect">
              <a:avLst/>
            </a:prstGeom>
            <a:noFill/>
          </p:spPr>
          <p:txBody>
            <a:bodyPr wrap="none" rtlCol="0">
              <a:spAutoFit/>
            </a:bodyPr>
            <a:lstStyle/>
            <a:p>
              <a:r>
                <a:rPr lang="en-US" sz="1400" b="0" dirty="0" smtClean="0">
                  <a:solidFill>
                    <a:srgbClr val="002060"/>
                  </a:solidFill>
                </a:rPr>
                <a:t>1</a:t>
              </a:r>
              <a:endParaRPr lang="en-US" sz="1800" b="0" dirty="0">
                <a:solidFill>
                  <a:srgbClr val="002060"/>
                </a:solidFill>
              </a:endParaRPr>
            </a:p>
          </p:txBody>
        </p:sp>
        <p:cxnSp>
          <p:nvCxnSpPr>
            <p:cNvPr id="29" name="Straight Arrow Connector 28"/>
            <p:cNvCxnSpPr/>
            <p:nvPr/>
          </p:nvCxnSpPr>
          <p:spPr bwMode="auto">
            <a:xfrm flipV="1">
              <a:off x="609600" y="4953000"/>
              <a:ext cx="282647" cy="43521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30" name="TextBox 29"/>
            <p:cNvSpPr txBox="1"/>
            <p:nvPr/>
          </p:nvSpPr>
          <p:spPr>
            <a:xfrm>
              <a:off x="381000" y="5331023"/>
              <a:ext cx="290464" cy="307777"/>
            </a:xfrm>
            <a:prstGeom prst="rect">
              <a:avLst/>
            </a:prstGeom>
            <a:noFill/>
          </p:spPr>
          <p:txBody>
            <a:bodyPr wrap="none" rtlCol="0">
              <a:spAutoFit/>
            </a:bodyPr>
            <a:lstStyle/>
            <a:p>
              <a:r>
                <a:rPr lang="en-US" sz="1400" b="0" dirty="0" smtClean="0">
                  <a:solidFill>
                    <a:srgbClr val="002060"/>
                  </a:solidFill>
                </a:rPr>
                <a:t>z</a:t>
              </a:r>
              <a:endParaRPr lang="en-US" sz="1800" b="0" dirty="0">
                <a:solidFill>
                  <a:srgbClr val="002060"/>
                </a:solidFill>
              </a:endParaRPr>
            </a:p>
          </p:txBody>
        </p:sp>
      </p:grpSp>
      <p:cxnSp>
        <p:nvCxnSpPr>
          <p:cNvPr id="31" name="Straight Arrow Connector 30"/>
          <p:cNvCxnSpPr/>
          <p:nvPr/>
        </p:nvCxnSpPr>
        <p:spPr bwMode="auto">
          <a:xfrm flipV="1">
            <a:off x="3124200" y="4038599"/>
            <a:ext cx="1905000" cy="1"/>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32" name="Rectangle 3"/>
          <p:cNvSpPr txBox="1">
            <a:spLocks noChangeArrowheads="1"/>
          </p:cNvSpPr>
          <p:nvPr/>
        </p:nvSpPr>
        <p:spPr bwMode="auto">
          <a:xfrm>
            <a:off x="152400" y="5105400"/>
            <a:ext cx="8991600" cy="16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80000"/>
              </a:lnSpc>
              <a:spcBef>
                <a:spcPct val="35000"/>
              </a:spcBef>
              <a:spcAft>
                <a:spcPct val="0"/>
              </a:spcAft>
              <a:buClr>
                <a:srgbClr val="006600"/>
              </a:buClr>
              <a:buSzTx/>
              <a:buFontTx/>
              <a:buNone/>
              <a:tabLst/>
              <a:defRPr/>
            </a:pPr>
            <a:endParaRPr kumimoji="0" lang="en-US" altLang="ko-KR" sz="2000" b="0" i="0" u="none" strike="noStrike" kern="0" cap="none" spc="0" normalizeH="0" baseline="0" noProof="0" dirty="0" smtClean="0">
              <a:ln>
                <a:noFill/>
              </a:ln>
              <a:solidFill>
                <a:srgbClr val="006600"/>
              </a:solidFill>
              <a:effectLst/>
              <a:uLnTx/>
              <a:uFillTx/>
              <a:latin typeface="+mn-lt"/>
              <a:ea typeface="Gulim" pitchFamily="34" charset="-127"/>
              <a:cs typeface="+mn-cs"/>
            </a:endParaRPr>
          </a:p>
          <a:p>
            <a:pPr marL="342900" marR="0" lvl="0" indent="-342900" algn="l" defTabSz="914400" rtl="0" eaLnBrk="0" fontAlgn="base" latinLnBrk="0" hangingPunct="0">
              <a:lnSpc>
                <a:spcPct val="80000"/>
              </a:lnSpc>
              <a:spcBef>
                <a:spcPct val="35000"/>
              </a:spcBef>
              <a:spcAft>
                <a:spcPct val="0"/>
              </a:spcAft>
              <a:buClr>
                <a:srgbClr val="006600"/>
              </a:buClr>
              <a:buSzTx/>
              <a:buFont typeface="Wingdings" pitchFamily="2" charset="2"/>
              <a:buChar char="q"/>
              <a:tabLst/>
              <a:defRPr/>
            </a:pPr>
            <a:r>
              <a:rPr kumimoji="0" lang="en-US" altLang="ko-KR" sz="2000" b="0" i="0" u="none" strike="noStrike" kern="0" cap="none" spc="0" normalizeH="0" baseline="0" noProof="0" dirty="0" smtClean="0">
                <a:ln>
                  <a:noFill/>
                </a:ln>
                <a:solidFill>
                  <a:srgbClr val="006600"/>
                </a:solidFill>
                <a:effectLst/>
                <a:uLnTx/>
                <a:uFillTx/>
                <a:latin typeface="+mn-lt"/>
                <a:ea typeface="Gulim" pitchFamily="34" charset="-127"/>
                <a:cs typeface="+mn-cs"/>
              </a:rPr>
              <a:t>With probability min{ 1, Score(e’)/Score(e) }, replace e with e’</a:t>
            </a:r>
          </a:p>
          <a:p>
            <a:pPr marL="342900" marR="0" lvl="0" indent="-342900" algn="l" defTabSz="914400" rtl="0" eaLnBrk="0" fontAlgn="base" latinLnBrk="0" hangingPunct="0">
              <a:lnSpc>
                <a:spcPct val="80000"/>
              </a:lnSpc>
              <a:spcBef>
                <a:spcPct val="35000"/>
              </a:spcBef>
              <a:spcAft>
                <a:spcPct val="0"/>
              </a:spcAft>
              <a:buClr>
                <a:srgbClr val="006600"/>
              </a:buClr>
              <a:buSzTx/>
              <a:buFont typeface="Wingdings" pitchFamily="2" charset="2"/>
              <a:buChar char="q"/>
              <a:tabLst/>
              <a:defRPr/>
            </a:pPr>
            <a:endParaRPr kumimoji="0" lang="en-US" altLang="ko-KR" sz="2000" b="0" i="0" u="none" strike="noStrike" kern="0" cap="none" spc="0" normalizeH="0" baseline="0" noProof="0" dirty="0" smtClean="0">
              <a:ln>
                <a:noFill/>
              </a:ln>
              <a:solidFill>
                <a:srgbClr val="006600"/>
              </a:solidFill>
              <a:effectLst/>
              <a:uLnTx/>
              <a:uFillTx/>
              <a:latin typeface="+mn-lt"/>
              <a:ea typeface="Gulim" pitchFamily="34" charset="-127"/>
              <a:cs typeface="+mn-cs"/>
            </a:endParaRPr>
          </a:p>
          <a:p>
            <a:pPr marL="342900" marR="0" lvl="0" indent="-342900" algn="l" defTabSz="914400" rtl="0" eaLnBrk="0" fontAlgn="base" latinLnBrk="0" hangingPunct="0">
              <a:lnSpc>
                <a:spcPct val="80000"/>
              </a:lnSpc>
              <a:spcBef>
                <a:spcPct val="35000"/>
              </a:spcBef>
              <a:spcAft>
                <a:spcPct val="0"/>
              </a:spcAft>
              <a:buClr>
                <a:srgbClr val="006600"/>
              </a:buClr>
              <a:buSzTx/>
              <a:buFont typeface="Wingdings" pitchFamily="2" charset="2"/>
              <a:buChar char="q"/>
              <a:tabLst/>
              <a:defRPr/>
            </a:pPr>
            <a:r>
              <a:rPr kumimoji="0" lang="en-US" altLang="ko-KR" sz="2000" b="0" i="0" u="none" strike="noStrike" kern="0" cap="none" spc="0" normalizeH="0" baseline="0" noProof="0" dirty="0" smtClean="0">
                <a:ln>
                  <a:noFill/>
                </a:ln>
                <a:solidFill>
                  <a:srgbClr val="006600"/>
                </a:solidFill>
                <a:effectLst/>
                <a:uLnTx/>
                <a:uFillTx/>
                <a:latin typeface="+mn-lt"/>
                <a:ea typeface="Gulim" pitchFamily="34" charset="-127"/>
                <a:cs typeface="+mn-cs"/>
              </a:rPr>
              <a:t>Outer loop responsible for updating expression size n</a:t>
            </a:r>
          </a:p>
          <a:p>
            <a:pPr marL="342900" marR="0" lvl="0" indent="-342900" algn="l" defTabSz="914400" rtl="0" eaLnBrk="0" fontAlgn="base" latinLnBrk="0" hangingPunct="0">
              <a:lnSpc>
                <a:spcPct val="80000"/>
              </a:lnSpc>
              <a:spcBef>
                <a:spcPct val="35000"/>
              </a:spcBef>
              <a:spcAft>
                <a:spcPct val="0"/>
              </a:spcAft>
              <a:buClr>
                <a:srgbClr val="006600"/>
              </a:buClr>
              <a:buSzTx/>
              <a:buFont typeface="Wingdings" pitchFamily="2" charset="2"/>
              <a:buChar char="q"/>
              <a:tabLst/>
              <a:defRPr/>
            </a:pPr>
            <a:endParaRPr kumimoji="0" lang="en-US" altLang="ko-KR" sz="2000" b="0" i="0" u="none" strike="noStrike" kern="0" cap="none" spc="0" normalizeH="0" baseline="0" noProof="0" dirty="0" smtClean="0">
              <a:ln>
                <a:noFill/>
              </a:ln>
              <a:solidFill>
                <a:srgbClr val="006600"/>
              </a:solidFill>
              <a:effectLst/>
              <a:uLnTx/>
              <a:uFillTx/>
              <a:latin typeface="+mn-lt"/>
              <a:ea typeface="Gulim" pitchFamily="34" charset="-127"/>
              <a:cs typeface="+mn-cs"/>
            </a:endParaRPr>
          </a:p>
        </p:txBody>
      </p:sp>
    </p:spTree>
    <p:extLst>
      <p:ext uri="{BB962C8B-B14F-4D97-AF65-F5344CB8AC3E}">
        <p14:creationId xmlns:p14="http://schemas.microsoft.com/office/powerpoint/2010/main" val="408683107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err="1" smtClean="0">
                <a:solidFill>
                  <a:srgbClr val="C00000"/>
                </a:solidFill>
              </a:rPr>
              <a:t>SyGuS</a:t>
            </a:r>
            <a:r>
              <a:rPr lang="en-US" sz="2800" dirty="0" smtClean="0">
                <a:solidFill>
                  <a:srgbClr val="C00000"/>
                </a:solidFill>
              </a:rPr>
              <a:t> Solvers 		Synthesis Tools</a:t>
            </a:r>
            <a:endParaRPr lang="en-US" sz="32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47</a:t>
            </a:fld>
            <a:endParaRPr lang="en-US" b="1" dirty="0"/>
          </a:p>
        </p:txBody>
      </p:sp>
      <p:sp>
        <p:nvSpPr>
          <p:cNvPr id="6" name="TextBox 5"/>
          <p:cNvSpPr txBox="1"/>
          <p:nvPr/>
        </p:nvSpPr>
        <p:spPr>
          <a:xfrm>
            <a:off x="457200" y="3124200"/>
            <a:ext cx="8305800" cy="1015663"/>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SYNTH-LIB Standardized Interchange Format</a:t>
            </a:r>
          </a:p>
          <a:p>
            <a:r>
              <a:rPr lang="en-US" sz="2000" b="0" dirty="0">
                <a:solidFill>
                  <a:srgbClr val="C00000"/>
                </a:solidFill>
              </a:rPr>
              <a:t>	</a:t>
            </a:r>
            <a:r>
              <a:rPr lang="en-US" sz="2000" b="0" dirty="0" smtClean="0">
                <a:solidFill>
                  <a:srgbClr val="003300"/>
                </a:solidFill>
              </a:rPr>
              <a:t>Problem classification + Benchmark repository</a:t>
            </a:r>
          </a:p>
          <a:p>
            <a:r>
              <a:rPr lang="en-US" sz="2000" b="0" dirty="0" smtClean="0">
                <a:solidFill>
                  <a:srgbClr val="C00000"/>
                </a:solidFill>
              </a:rPr>
              <a:t>+ </a:t>
            </a:r>
            <a:r>
              <a:rPr lang="en-US" sz="2000" b="0" dirty="0" err="1" smtClean="0">
                <a:solidFill>
                  <a:srgbClr val="C00000"/>
                </a:solidFill>
              </a:rPr>
              <a:t>SyGuS</a:t>
            </a:r>
            <a:r>
              <a:rPr lang="en-US" sz="2000" b="0" dirty="0" smtClean="0">
                <a:solidFill>
                  <a:srgbClr val="C00000"/>
                </a:solidFill>
              </a:rPr>
              <a:t>-COMP (Competition for solvers) held since </a:t>
            </a:r>
            <a:r>
              <a:rPr lang="en-US" sz="2000" b="0" dirty="0" err="1" smtClean="0">
                <a:solidFill>
                  <a:srgbClr val="C00000"/>
                </a:solidFill>
              </a:rPr>
              <a:t>FLoC</a:t>
            </a:r>
            <a:r>
              <a:rPr lang="en-US" sz="2000" b="0" dirty="0" smtClean="0">
                <a:solidFill>
                  <a:srgbClr val="C00000"/>
                </a:solidFill>
              </a:rPr>
              <a:t> 2014</a:t>
            </a:r>
            <a:endParaRPr lang="en-US" sz="2000" b="0" dirty="0">
              <a:solidFill>
                <a:srgbClr val="C00000"/>
              </a:solidFill>
            </a:endParaRPr>
          </a:p>
        </p:txBody>
      </p:sp>
      <p:sp>
        <p:nvSpPr>
          <p:cNvPr id="21" name="Oval 20"/>
          <p:cNvSpPr/>
          <p:nvPr/>
        </p:nvSpPr>
        <p:spPr bwMode="auto">
          <a:xfrm>
            <a:off x="609600" y="1263028"/>
            <a:ext cx="1752600" cy="990599"/>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Program</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accent2"/>
                </a:solidFill>
                <a:effectLst/>
                <a:latin typeface="Comic Sans MS" pitchFamily="66" charset="0"/>
              </a:rPr>
              <a:t>optimization</a:t>
            </a:r>
          </a:p>
        </p:txBody>
      </p:sp>
      <p:sp>
        <p:nvSpPr>
          <p:cNvPr id="22" name="Oval 21"/>
          <p:cNvSpPr/>
          <p:nvPr/>
        </p:nvSpPr>
        <p:spPr bwMode="auto">
          <a:xfrm>
            <a:off x="2779690" y="1344057"/>
            <a:ext cx="1563710" cy="828541"/>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Program</a:t>
            </a:r>
          </a:p>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repair</a:t>
            </a:r>
            <a:endParaRPr kumimoji="0" lang="en-US" sz="2000" b="0" i="0" u="none" strike="noStrike" cap="none" normalizeH="0" baseline="0" dirty="0" smtClean="0">
              <a:ln>
                <a:noFill/>
              </a:ln>
              <a:solidFill>
                <a:schemeClr val="accent2"/>
              </a:solidFill>
              <a:effectLst/>
              <a:latin typeface="Comic Sans MS" pitchFamily="66" charset="0"/>
            </a:endParaRPr>
          </a:p>
        </p:txBody>
      </p:sp>
      <p:sp>
        <p:nvSpPr>
          <p:cNvPr id="23" name="Oval 22"/>
          <p:cNvSpPr/>
          <p:nvPr/>
        </p:nvSpPr>
        <p:spPr bwMode="auto">
          <a:xfrm>
            <a:off x="4610100" y="1253193"/>
            <a:ext cx="1866900" cy="1010268"/>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Programming</a:t>
            </a:r>
          </a:p>
          <a:p>
            <a:pPr marL="0" marR="0" indent="0" algn="ctr" defTabSz="914400" rtl="0" eaLnBrk="0" fontAlgn="base" latinLnBrk="0" hangingPunct="0">
              <a:lnSpc>
                <a:spcPct val="100000"/>
              </a:lnSpc>
              <a:spcBef>
                <a:spcPct val="0"/>
              </a:spcBef>
              <a:spcAft>
                <a:spcPct val="0"/>
              </a:spcAft>
              <a:buClrTx/>
              <a:buSzTx/>
              <a:buFontTx/>
              <a:buNone/>
              <a:tabLst/>
            </a:pPr>
            <a:r>
              <a:rPr lang="en-US" sz="2000" b="0" dirty="0"/>
              <a:t>b</a:t>
            </a:r>
            <a:r>
              <a:rPr kumimoji="0" lang="en-US" sz="2000" b="0" i="0" u="none" strike="noStrike" cap="none" normalizeH="0" baseline="0" dirty="0" smtClean="0">
                <a:ln>
                  <a:noFill/>
                </a:ln>
                <a:solidFill>
                  <a:schemeClr val="accent2"/>
                </a:solidFill>
                <a:effectLst/>
                <a:latin typeface="Comic Sans MS" pitchFamily="66" charset="0"/>
              </a:rPr>
              <a:t>y</a:t>
            </a:r>
            <a:r>
              <a:rPr kumimoji="0" lang="en-US" sz="2000" b="0" i="0" u="none" strike="noStrike" cap="none" normalizeH="0" dirty="0" smtClean="0">
                <a:ln>
                  <a:noFill/>
                </a:ln>
                <a:solidFill>
                  <a:schemeClr val="accent2"/>
                </a:solidFill>
                <a:effectLst/>
                <a:latin typeface="Comic Sans MS" pitchFamily="66" charset="0"/>
              </a:rPr>
              <a:t> examples</a:t>
            </a:r>
            <a:endParaRPr kumimoji="0" lang="en-US" sz="2000" b="0" i="0" u="none" strike="noStrike" cap="none" normalizeH="0" baseline="0" dirty="0" smtClean="0">
              <a:ln>
                <a:noFill/>
              </a:ln>
              <a:solidFill>
                <a:schemeClr val="accent2"/>
              </a:solidFill>
              <a:effectLst/>
              <a:latin typeface="Comic Sans MS" pitchFamily="66" charset="0"/>
            </a:endParaRPr>
          </a:p>
        </p:txBody>
      </p:sp>
      <p:sp>
        <p:nvSpPr>
          <p:cNvPr id="24" name="Oval 23"/>
          <p:cNvSpPr/>
          <p:nvPr/>
        </p:nvSpPr>
        <p:spPr bwMode="auto">
          <a:xfrm>
            <a:off x="6665890" y="1344057"/>
            <a:ext cx="2097110" cy="828541"/>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accent2"/>
                </a:solidFill>
                <a:effectLst/>
                <a:latin typeface="Comic Sans MS" pitchFamily="66" charset="0"/>
              </a:rPr>
              <a:t>Invariant</a:t>
            </a:r>
          </a:p>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generation</a:t>
            </a:r>
            <a:endParaRPr kumimoji="0" lang="en-US" sz="2000" b="0" i="0" u="none" strike="noStrike" cap="none" normalizeH="0" baseline="0" dirty="0" smtClean="0">
              <a:ln>
                <a:noFill/>
              </a:ln>
              <a:solidFill>
                <a:schemeClr val="accent2"/>
              </a:solidFill>
              <a:effectLst/>
              <a:latin typeface="Comic Sans MS" pitchFamily="66" charset="0"/>
            </a:endParaRPr>
          </a:p>
        </p:txBody>
      </p:sp>
      <p:cxnSp>
        <p:nvCxnSpPr>
          <p:cNvPr id="25" name="Straight Arrow Connector 24"/>
          <p:cNvCxnSpPr>
            <a:stCxn id="22" idx="4"/>
          </p:cNvCxnSpPr>
          <p:nvPr/>
        </p:nvCxnSpPr>
        <p:spPr bwMode="auto">
          <a:xfrm>
            <a:off x="3561545" y="2172598"/>
            <a:ext cx="40783" cy="951602"/>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26" name="Straight Arrow Connector 25"/>
          <p:cNvCxnSpPr/>
          <p:nvPr/>
        </p:nvCxnSpPr>
        <p:spPr bwMode="auto">
          <a:xfrm>
            <a:off x="5540331" y="2253627"/>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27" name="Straight Arrow Connector 26"/>
          <p:cNvCxnSpPr>
            <a:stCxn id="24" idx="4"/>
          </p:cNvCxnSpPr>
          <p:nvPr/>
        </p:nvCxnSpPr>
        <p:spPr bwMode="auto">
          <a:xfrm flipH="1">
            <a:off x="7186411" y="2172598"/>
            <a:ext cx="528034" cy="927269"/>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28" name="Straight Arrow Connector 27"/>
          <p:cNvCxnSpPr>
            <a:stCxn id="21" idx="4"/>
          </p:cNvCxnSpPr>
          <p:nvPr/>
        </p:nvCxnSpPr>
        <p:spPr bwMode="auto">
          <a:xfrm>
            <a:off x="1485900" y="2253627"/>
            <a:ext cx="303190" cy="846240"/>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19" name="Left-Right Arrow 18"/>
          <p:cNvSpPr/>
          <p:nvPr/>
        </p:nvSpPr>
        <p:spPr bwMode="auto">
          <a:xfrm>
            <a:off x="3887810" y="626596"/>
            <a:ext cx="722290" cy="211604"/>
          </a:xfrm>
          <a:prstGeom prst="leftRightArrow">
            <a:avLst/>
          </a:prstGeom>
          <a:solidFill>
            <a:srgbClr val="C0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
        <p:nvSpPr>
          <p:cNvPr id="12" name="Rounded Rectangle 11"/>
          <p:cNvSpPr/>
          <p:nvPr/>
        </p:nvSpPr>
        <p:spPr bwMode="auto">
          <a:xfrm>
            <a:off x="609600" y="4915776"/>
            <a:ext cx="7848600" cy="762000"/>
          </a:xfrm>
          <a:prstGeom prst="roundRect">
            <a:avLst/>
          </a:prstGeom>
          <a:solidFill>
            <a:srgbClr val="CC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b="0" dirty="0" smtClean="0"/>
              <a:t>Techniques for Solvers:</a:t>
            </a:r>
          </a:p>
          <a:p>
            <a:pPr marL="0" marR="0" indent="0" defTabSz="914400" rtl="0" eaLnBrk="0" fontAlgn="base" latinLnBrk="0" hangingPunct="0">
              <a:lnSpc>
                <a:spcPct val="100000"/>
              </a:lnSpc>
              <a:spcBef>
                <a:spcPct val="0"/>
              </a:spcBef>
              <a:spcAft>
                <a:spcPct val="0"/>
              </a:spcAft>
              <a:buClrTx/>
              <a:buSzTx/>
              <a:buFontTx/>
              <a:buNone/>
              <a:tabLst/>
            </a:pPr>
            <a:r>
              <a:rPr lang="en-US" sz="2000" b="0" dirty="0" smtClean="0"/>
              <a:t>      Learning, Constraint solvers, Enumerative/stochastic search</a:t>
            </a:r>
          </a:p>
        </p:txBody>
      </p:sp>
      <p:cxnSp>
        <p:nvCxnSpPr>
          <p:cNvPr id="30" name="Straight Arrow Connector 29"/>
          <p:cNvCxnSpPr/>
          <p:nvPr/>
        </p:nvCxnSpPr>
        <p:spPr bwMode="auto">
          <a:xfrm>
            <a:off x="4572000" y="4153775"/>
            <a:ext cx="19050" cy="762000"/>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20" name="Rectangle 3"/>
          <p:cNvSpPr txBox="1">
            <a:spLocks noChangeArrowheads="1"/>
          </p:cNvSpPr>
          <p:nvPr/>
        </p:nvSpPr>
        <p:spPr bwMode="auto">
          <a:xfrm>
            <a:off x="628185" y="6173102"/>
            <a:ext cx="6710246"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altLang="ko-KR" sz="2000" b="0" kern="0" dirty="0" smtClean="0">
                <a:solidFill>
                  <a:srgbClr val="006600"/>
                </a:solidFill>
                <a:ea typeface="Gulim" pitchFamily="34" charset="-127"/>
              </a:rPr>
              <a:t>Collaborators: </a:t>
            </a:r>
            <a:r>
              <a:rPr lang="en-US" altLang="ko-KR" sz="2000" b="0" kern="0" dirty="0" err="1" smtClean="0">
                <a:solidFill>
                  <a:srgbClr val="006600"/>
                </a:solidFill>
                <a:ea typeface="Gulim" pitchFamily="34" charset="-127"/>
              </a:rPr>
              <a:t>Fisman</a:t>
            </a:r>
            <a:r>
              <a:rPr lang="en-US" altLang="ko-KR" sz="2000" b="0" kern="0" dirty="0" smtClean="0">
                <a:solidFill>
                  <a:srgbClr val="006600"/>
                </a:solidFill>
                <a:ea typeface="Gulim" pitchFamily="34" charset="-127"/>
              </a:rPr>
              <a:t>, Singh, Solar-</a:t>
            </a:r>
            <a:r>
              <a:rPr lang="en-US" altLang="ko-KR" sz="2000" b="0" kern="0" dirty="0" err="1" smtClean="0">
                <a:solidFill>
                  <a:srgbClr val="006600"/>
                </a:solidFill>
                <a:ea typeface="Gulim" pitchFamily="34" charset="-127"/>
              </a:rPr>
              <a:t>Lezama</a:t>
            </a:r>
            <a:endParaRPr lang="en-US" altLang="ko-KR" sz="2000" b="0" kern="0" dirty="0" smtClean="0">
              <a:solidFill>
                <a:srgbClr val="006600"/>
              </a:solidFill>
              <a:ea typeface="Gulim" pitchFamily="34" charset="-127"/>
            </a:endParaRPr>
          </a:p>
        </p:txBody>
      </p:sp>
    </p:spTree>
    <p:extLst>
      <p:ext uri="{BB962C8B-B14F-4D97-AF65-F5344CB8AC3E}">
        <p14:creationId xmlns:p14="http://schemas.microsoft.com/office/powerpoint/2010/main" val="3670484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12"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err="1" smtClean="0">
                <a:solidFill>
                  <a:srgbClr val="C00000"/>
                </a:solidFill>
              </a:rPr>
              <a:t>SyGuS</a:t>
            </a:r>
            <a:r>
              <a:rPr lang="en-US" sz="2800" dirty="0" smtClean="0">
                <a:solidFill>
                  <a:srgbClr val="C00000"/>
                </a:solidFill>
              </a:rPr>
              <a:t> Progress</a:t>
            </a:r>
          </a:p>
        </p:txBody>
      </p:sp>
      <p:sp>
        <p:nvSpPr>
          <p:cNvPr id="30723" name="Rectangle 3"/>
          <p:cNvSpPr>
            <a:spLocks noGrp="1" noChangeArrowheads="1"/>
          </p:cNvSpPr>
          <p:nvPr>
            <p:ph type="body" idx="1"/>
          </p:nvPr>
        </p:nvSpPr>
        <p:spPr>
          <a:xfrm>
            <a:off x="0" y="1143000"/>
            <a:ext cx="9144000" cy="5715000"/>
          </a:xfrm>
        </p:spPr>
        <p:txBody>
          <a:bodyPr/>
          <a:lstStyle/>
          <a:p>
            <a:pPr marL="0" indent="0">
              <a:lnSpc>
                <a:spcPct val="80000"/>
              </a:lnSpc>
              <a:spcBef>
                <a:spcPct val="35000"/>
              </a:spcBef>
              <a:buClr>
                <a:srgbClr val="006600"/>
              </a:buClr>
              <a:buNone/>
            </a:pPr>
            <a:endParaRPr lang="en-US" altLang="ko-KR" sz="2400"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Over 1500 benchmarks</a:t>
            </a:r>
          </a:p>
          <a:p>
            <a:pPr lvl="1">
              <a:lnSpc>
                <a:spcPct val="80000"/>
              </a:lnSpc>
              <a:spcBef>
                <a:spcPct val="35000"/>
              </a:spcBef>
              <a:buClr>
                <a:srgbClr val="002060"/>
              </a:buClr>
              <a:buFont typeface="Wingdings" panose="05000000000000000000" pitchFamily="2" charset="2"/>
              <a:buChar char="v"/>
            </a:pPr>
            <a:r>
              <a:rPr lang="en-US" altLang="ko-KR" sz="2000" dirty="0" smtClean="0">
                <a:solidFill>
                  <a:srgbClr val="002060"/>
                </a:solidFill>
                <a:ea typeface="Gulim" pitchFamily="34" charset="-127"/>
              </a:rPr>
              <a:t>Hacker’s delight: Programming by examples for bit-vector </a:t>
            </a:r>
          </a:p>
          <a:p>
            <a:pPr lvl="1">
              <a:lnSpc>
                <a:spcPct val="80000"/>
              </a:lnSpc>
              <a:spcBef>
                <a:spcPct val="35000"/>
              </a:spcBef>
              <a:buClr>
                <a:srgbClr val="002060"/>
              </a:buClr>
              <a:buFont typeface="Wingdings" panose="05000000000000000000" pitchFamily="2" charset="2"/>
              <a:buChar char="v"/>
            </a:pPr>
            <a:r>
              <a:rPr lang="en-US" altLang="ko-KR" sz="2000" dirty="0" smtClean="0">
                <a:solidFill>
                  <a:srgbClr val="002060"/>
                </a:solidFill>
                <a:ea typeface="Gulim" pitchFamily="34" charset="-127"/>
              </a:rPr>
              <a:t>Invariant generation (based on verification competition SV-Comp)</a:t>
            </a:r>
          </a:p>
          <a:p>
            <a:pPr lvl="1">
              <a:lnSpc>
                <a:spcPct val="80000"/>
              </a:lnSpc>
              <a:spcBef>
                <a:spcPct val="35000"/>
              </a:spcBef>
              <a:buClr>
                <a:srgbClr val="002060"/>
              </a:buClr>
              <a:buFont typeface="Wingdings" panose="05000000000000000000" pitchFamily="2" charset="2"/>
              <a:buChar char="v"/>
            </a:pPr>
            <a:r>
              <a:rPr lang="en-US" altLang="ko-KR" sz="2000" dirty="0" err="1" smtClean="0">
                <a:solidFill>
                  <a:srgbClr val="002060"/>
                </a:solidFill>
                <a:ea typeface="Gulim" pitchFamily="34" charset="-127"/>
              </a:rPr>
              <a:t>FlashFill</a:t>
            </a:r>
            <a:r>
              <a:rPr lang="en-US" altLang="ko-KR" sz="2000" dirty="0" smtClean="0">
                <a:solidFill>
                  <a:srgbClr val="002060"/>
                </a:solidFill>
                <a:ea typeface="Gulim" pitchFamily="34" charset="-127"/>
              </a:rPr>
              <a:t> (programming by examples system for string manipulation programs from Microsoft)</a:t>
            </a:r>
          </a:p>
          <a:p>
            <a:pPr lvl="1">
              <a:lnSpc>
                <a:spcPct val="80000"/>
              </a:lnSpc>
              <a:spcBef>
                <a:spcPct val="35000"/>
              </a:spcBef>
              <a:buClr>
                <a:srgbClr val="002060"/>
              </a:buClr>
              <a:buFont typeface="Wingdings" panose="05000000000000000000" pitchFamily="2" charset="2"/>
              <a:buChar char="v"/>
            </a:pPr>
            <a:r>
              <a:rPr lang="en-US" altLang="ko-KR" sz="2000" dirty="0" smtClean="0">
                <a:solidFill>
                  <a:srgbClr val="002060"/>
                </a:solidFill>
                <a:ea typeface="Gulim" pitchFamily="34" charset="-127"/>
              </a:rPr>
              <a:t>Synthesis of attack-resilient crypto circuits</a:t>
            </a:r>
          </a:p>
          <a:p>
            <a:pPr lvl="1">
              <a:lnSpc>
                <a:spcPct val="80000"/>
              </a:lnSpc>
              <a:spcBef>
                <a:spcPct val="35000"/>
              </a:spcBef>
              <a:buClr>
                <a:srgbClr val="002060"/>
              </a:buClr>
              <a:buFont typeface="Wingdings" panose="05000000000000000000" pitchFamily="2" charset="2"/>
              <a:buChar char="v"/>
            </a:pPr>
            <a:r>
              <a:rPr lang="en-US" altLang="ko-KR" sz="2000" dirty="0" smtClean="0">
                <a:solidFill>
                  <a:srgbClr val="002060"/>
                </a:solidFill>
                <a:ea typeface="Gulim" pitchFamily="34" charset="-127"/>
              </a:rPr>
              <a:t>Program repair</a:t>
            </a:r>
          </a:p>
          <a:p>
            <a:pPr lvl="1">
              <a:lnSpc>
                <a:spcPct val="80000"/>
              </a:lnSpc>
              <a:spcBef>
                <a:spcPct val="35000"/>
              </a:spcBef>
              <a:buClr>
                <a:srgbClr val="002060"/>
              </a:buClr>
              <a:buFont typeface="Wingdings" panose="05000000000000000000" pitchFamily="2" charset="2"/>
              <a:buChar char="v"/>
            </a:pPr>
            <a:r>
              <a:rPr lang="en-US" altLang="ko-KR" sz="2000" dirty="0" smtClean="0">
                <a:solidFill>
                  <a:srgbClr val="002060"/>
                </a:solidFill>
                <a:ea typeface="Gulim" pitchFamily="34" charset="-127"/>
              </a:rPr>
              <a:t>Motion planning</a:t>
            </a:r>
          </a:p>
          <a:p>
            <a:pPr lvl="1">
              <a:lnSpc>
                <a:spcPct val="80000"/>
              </a:lnSpc>
              <a:spcBef>
                <a:spcPct val="35000"/>
              </a:spcBef>
              <a:buClr>
                <a:srgbClr val="002060"/>
              </a:buClr>
              <a:buFont typeface="Wingdings" panose="05000000000000000000" pitchFamily="2" charset="2"/>
              <a:buChar char="v"/>
            </a:pPr>
            <a:r>
              <a:rPr lang="en-US" altLang="ko-KR" sz="2000" dirty="0" smtClean="0">
                <a:solidFill>
                  <a:srgbClr val="002060"/>
                </a:solidFill>
                <a:ea typeface="Gulim" pitchFamily="34" charset="-127"/>
              </a:rPr>
              <a:t>ICFP programming competition</a:t>
            </a:r>
          </a:p>
          <a:p>
            <a:pPr lvl="1">
              <a:lnSpc>
                <a:spcPct val="80000"/>
              </a:lnSpc>
              <a:spcBef>
                <a:spcPct val="35000"/>
              </a:spcBef>
              <a:buClr>
                <a:srgbClr val="006600"/>
              </a:buClr>
              <a:buFont typeface="Wingdings" panose="05000000000000000000" pitchFamily="2" charset="2"/>
              <a:buChar char="q"/>
            </a:pPr>
            <a:endParaRPr lang="en-US" altLang="ko-KR" sz="1600" dirty="0">
              <a:solidFill>
                <a:srgbClr val="336600"/>
              </a:solidFill>
              <a:ea typeface="Gulim" pitchFamily="34" charset="-127"/>
            </a:endParaRPr>
          </a:p>
          <a:p>
            <a:pPr>
              <a:lnSpc>
                <a:spcPct val="80000"/>
              </a:lnSpc>
              <a:spcBef>
                <a:spcPct val="35000"/>
              </a:spcBef>
              <a:buClr>
                <a:srgbClr val="006600"/>
              </a:buClr>
              <a:buFont typeface="Wingdings" panose="05000000000000000000" pitchFamily="2" charset="2"/>
              <a:buChar char="q"/>
            </a:pPr>
            <a:r>
              <a:rPr lang="en-US" altLang="ko-KR" sz="2000" dirty="0" smtClean="0">
                <a:solidFill>
                  <a:srgbClr val="336600"/>
                </a:solidFill>
                <a:ea typeface="Gulim" pitchFamily="34" charset="-127"/>
              </a:rPr>
              <a:t>Special tracks for competition</a:t>
            </a:r>
          </a:p>
          <a:p>
            <a:pPr lvl="1">
              <a:lnSpc>
                <a:spcPct val="80000"/>
              </a:lnSpc>
              <a:spcBef>
                <a:spcPct val="35000"/>
              </a:spcBef>
              <a:buClr>
                <a:srgbClr val="002060"/>
              </a:buClr>
              <a:buFont typeface="Wingdings" panose="05000000000000000000" pitchFamily="2" charset="2"/>
              <a:buChar char="v"/>
            </a:pPr>
            <a:r>
              <a:rPr lang="en-US" altLang="ko-KR" sz="2000" dirty="0" smtClean="0">
                <a:solidFill>
                  <a:srgbClr val="002060"/>
                </a:solidFill>
                <a:ea typeface="Gulim" pitchFamily="34" charset="-127"/>
              </a:rPr>
              <a:t>Invariant generation</a:t>
            </a:r>
          </a:p>
          <a:p>
            <a:pPr lvl="1">
              <a:lnSpc>
                <a:spcPct val="80000"/>
              </a:lnSpc>
              <a:spcBef>
                <a:spcPct val="35000"/>
              </a:spcBef>
              <a:buClr>
                <a:srgbClr val="002060"/>
              </a:buClr>
              <a:buFont typeface="Wingdings" panose="05000000000000000000" pitchFamily="2" charset="2"/>
              <a:buChar char="v"/>
            </a:pPr>
            <a:r>
              <a:rPr lang="en-US" altLang="ko-KR" sz="2000" dirty="0" smtClean="0">
                <a:solidFill>
                  <a:srgbClr val="002060"/>
                </a:solidFill>
                <a:ea typeface="Gulim" pitchFamily="34" charset="-127"/>
              </a:rPr>
              <a:t>Programming by examples</a:t>
            </a:r>
          </a:p>
          <a:p>
            <a:pPr lvl="1">
              <a:lnSpc>
                <a:spcPct val="80000"/>
              </a:lnSpc>
              <a:spcBef>
                <a:spcPct val="35000"/>
              </a:spcBef>
              <a:buClr>
                <a:srgbClr val="002060"/>
              </a:buClr>
              <a:buFont typeface="Wingdings" panose="05000000000000000000" pitchFamily="2" charset="2"/>
              <a:buChar char="v"/>
            </a:pPr>
            <a:r>
              <a:rPr lang="en-US" altLang="ko-KR" sz="2000" dirty="0" smtClean="0">
                <a:solidFill>
                  <a:srgbClr val="002060"/>
                </a:solidFill>
                <a:ea typeface="Gulim" pitchFamily="34" charset="-127"/>
              </a:rPr>
              <a:t>Conditional linear arithmetic</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48</a:t>
            </a:fld>
            <a:endParaRPr lang="en-US" b="1" dirty="0"/>
          </a:p>
        </p:txBody>
      </p:sp>
      <p:pic>
        <p:nvPicPr>
          <p:cNvPr id="6" name="Picture 2" descr="SyGuS"/>
          <p:cNvPicPr>
            <a:picLocks noChangeAspect="1" noChangeArrowheads="1"/>
          </p:cNvPicPr>
          <p:nvPr/>
        </p:nvPicPr>
        <p:blipFill>
          <a:blip r:embed="rId3" cstate="print"/>
          <a:srcRect/>
          <a:stretch>
            <a:fillRect/>
          </a:stretch>
        </p:blipFill>
        <p:spPr bwMode="auto">
          <a:xfrm>
            <a:off x="6697211" y="0"/>
            <a:ext cx="2438400" cy="1219200"/>
          </a:xfrm>
          <a:prstGeom prst="rect">
            <a:avLst/>
          </a:prstGeom>
          <a:noFill/>
        </p:spPr>
      </p:pic>
      <p:sp>
        <p:nvSpPr>
          <p:cNvPr id="7" name="Text Box 4"/>
          <p:cNvSpPr txBox="1">
            <a:spLocks noChangeArrowheads="1"/>
          </p:cNvSpPr>
          <p:nvPr/>
        </p:nvSpPr>
        <p:spPr bwMode="auto">
          <a:xfrm>
            <a:off x="6697211" y="1066800"/>
            <a:ext cx="2345514" cy="461665"/>
          </a:xfrm>
          <a:prstGeom prst="rect">
            <a:avLst/>
          </a:prstGeom>
          <a:noFill/>
          <a:ln w="9525">
            <a:noFill/>
            <a:miter lim="800000"/>
            <a:headEnd/>
            <a:tailEnd/>
          </a:ln>
        </p:spPr>
        <p:txBody>
          <a:bodyPr wrap="none">
            <a:spAutoFit/>
          </a:bodyPr>
          <a:lstStyle/>
          <a:p>
            <a:pPr algn="ctr" eaLnBrk="0" hangingPunct="0"/>
            <a:r>
              <a:rPr lang="en-US" sz="2400" dirty="0" smtClean="0">
                <a:solidFill>
                  <a:srgbClr val="002060"/>
                </a:solidFill>
              </a:rPr>
              <a:t>www.sygus.org</a:t>
            </a:r>
            <a:endParaRPr lang="en-US" sz="2400" dirty="0">
              <a:solidFill>
                <a:srgbClr val="002060"/>
              </a:solidFill>
            </a:endParaRPr>
          </a:p>
        </p:txBody>
      </p:sp>
    </p:spTree>
    <p:extLst>
      <p:ext uri="{BB962C8B-B14F-4D97-AF65-F5344CB8AC3E}">
        <p14:creationId xmlns:p14="http://schemas.microsoft.com/office/powerpoint/2010/main" val="1197376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10" end="1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11" end="1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23">
                                            <p:txEl>
                                              <p:pRg st="12" end="1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2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gold meda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0" y="3505200"/>
            <a:ext cx="914400" cy="732249"/>
          </a:xfrm>
          <a:prstGeom prst="rect">
            <a:avLst/>
          </a:prstGeom>
          <a:noFill/>
          <a:extLst>
            <a:ext uri="{909E8E84-426E-40DD-AFC4-6F175D3DCCD1}">
              <a14:hiddenFill xmlns:a14="http://schemas.microsoft.com/office/drawing/2010/main">
                <a:solidFill>
                  <a:srgbClr val="FFFFFF"/>
                </a:solidFill>
              </a14:hiddenFill>
            </a:ext>
          </a:extLst>
        </p:spPr>
      </p:pic>
      <p:sp>
        <p:nvSpPr>
          <p:cNvPr id="30722" name="Rectangle 2"/>
          <p:cNvSpPr>
            <a:spLocks noGrp="1" noChangeArrowheads="1"/>
          </p:cNvSpPr>
          <p:nvPr>
            <p:ph type="title"/>
          </p:nvPr>
        </p:nvSpPr>
        <p:spPr>
          <a:xfrm>
            <a:off x="609600" y="228600"/>
            <a:ext cx="7834313" cy="609600"/>
          </a:xfrm>
        </p:spPr>
        <p:txBody>
          <a:bodyPr/>
          <a:lstStyle/>
          <a:p>
            <a:r>
              <a:rPr lang="en-US" sz="2800" dirty="0" err="1" smtClean="0">
                <a:solidFill>
                  <a:srgbClr val="C00000"/>
                </a:solidFill>
              </a:rPr>
              <a:t>SyGuS</a:t>
            </a:r>
            <a:r>
              <a:rPr lang="en-US" sz="2800" dirty="0" smtClean="0">
                <a:solidFill>
                  <a:srgbClr val="C00000"/>
                </a:solidFill>
              </a:rPr>
              <a:t> Progress</a:t>
            </a:r>
          </a:p>
        </p:txBody>
      </p:sp>
      <p:sp>
        <p:nvSpPr>
          <p:cNvPr id="30723" name="Rectangle 3"/>
          <p:cNvSpPr>
            <a:spLocks noGrp="1" noChangeArrowheads="1"/>
          </p:cNvSpPr>
          <p:nvPr>
            <p:ph type="body" idx="1"/>
          </p:nvPr>
        </p:nvSpPr>
        <p:spPr>
          <a:xfrm>
            <a:off x="1889" y="1600200"/>
            <a:ext cx="9144000" cy="5715000"/>
          </a:xfrm>
        </p:spPr>
        <p:txBody>
          <a:bodyPr/>
          <a:lstStyle/>
          <a:p>
            <a:pPr>
              <a:lnSpc>
                <a:spcPct val="80000"/>
              </a:lnSpc>
              <a:spcBef>
                <a:spcPct val="35000"/>
              </a:spcBef>
              <a:buClr>
                <a:srgbClr val="006600"/>
              </a:buClr>
              <a:buFont typeface="Wingdings" panose="05000000000000000000" pitchFamily="2" charset="2"/>
              <a:buChar char="q"/>
            </a:pPr>
            <a:r>
              <a:rPr lang="en-US" altLang="ko-KR" sz="2000" dirty="0" smtClean="0">
                <a:solidFill>
                  <a:srgbClr val="006600"/>
                </a:solidFill>
                <a:ea typeface="Gulim" pitchFamily="34" charset="-127"/>
              </a:rPr>
              <a:t>Solution strategies</a:t>
            </a:r>
          </a:p>
          <a:p>
            <a:pPr lvl="1">
              <a:lnSpc>
                <a:spcPct val="80000"/>
              </a:lnSpc>
              <a:spcBef>
                <a:spcPct val="35000"/>
              </a:spcBef>
              <a:buClr>
                <a:srgbClr val="006600"/>
              </a:buClr>
              <a:buBlip>
                <a:blip r:embed="rId4"/>
              </a:buBlip>
            </a:pPr>
            <a:r>
              <a:rPr lang="en-US" altLang="ko-KR" sz="2000" dirty="0">
                <a:solidFill>
                  <a:srgbClr val="002060"/>
                </a:solidFill>
                <a:ea typeface="Gulim" pitchFamily="34" charset="-127"/>
              </a:rPr>
              <a:t>Enumerative (search with pruning</a:t>
            </a:r>
            <a:r>
              <a:rPr lang="en-US" altLang="ko-KR" sz="2000" dirty="0" smtClean="0">
                <a:solidFill>
                  <a:srgbClr val="002060"/>
                </a:solidFill>
                <a:ea typeface="Gulim" pitchFamily="34" charset="-127"/>
              </a:rPr>
              <a:t>) (</a:t>
            </a:r>
            <a:r>
              <a:rPr lang="en-US" altLang="ko-KR" sz="2000" dirty="0" err="1" smtClean="0">
                <a:solidFill>
                  <a:srgbClr val="002060"/>
                </a:solidFill>
                <a:ea typeface="Gulim" pitchFamily="34" charset="-127"/>
              </a:rPr>
              <a:t>Udupa</a:t>
            </a:r>
            <a:r>
              <a:rPr lang="en-US" altLang="ko-KR" sz="2000" dirty="0" smtClean="0">
                <a:solidFill>
                  <a:srgbClr val="002060"/>
                </a:solidFill>
                <a:ea typeface="Gulim" pitchFamily="34" charset="-127"/>
              </a:rPr>
              <a:t>… PLDI’13</a:t>
            </a:r>
            <a:r>
              <a:rPr lang="en-US" altLang="ko-KR" sz="2000" dirty="0">
                <a:solidFill>
                  <a:srgbClr val="002060"/>
                </a:solidFill>
                <a:ea typeface="Gulim" pitchFamily="34" charset="-127"/>
              </a:rPr>
              <a:t>)</a:t>
            </a:r>
          </a:p>
          <a:p>
            <a:pPr lvl="1">
              <a:lnSpc>
                <a:spcPct val="80000"/>
              </a:lnSpc>
              <a:spcBef>
                <a:spcPct val="35000"/>
              </a:spcBef>
              <a:buClr>
                <a:srgbClr val="006600"/>
              </a:buClr>
              <a:buBlip>
                <a:blip r:embed="rId4"/>
              </a:buBlip>
            </a:pPr>
            <a:r>
              <a:rPr lang="en-US" altLang="ko-KR" sz="2000" dirty="0">
                <a:solidFill>
                  <a:srgbClr val="002060"/>
                </a:solidFill>
                <a:ea typeface="Gulim" pitchFamily="34" charset="-127"/>
              </a:rPr>
              <a:t>Symbolic (solving constraints</a:t>
            </a:r>
            <a:r>
              <a:rPr lang="en-US" altLang="ko-KR" sz="2000" dirty="0" smtClean="0">
                <a:solidFill>
                  <a:srgbClr val="002060"/>
                </a:solidFill>
                <a:ea typeface="Gulim" pitchFamily="34" charset="-127"/>
              </a:rPr>
              <a:t>) (</a:t>
            </a:r>
            <a:r>
              <a:rPr lang="en-US" altLang="ko-KR" sz="2000" dirty="0" err="1" smtClean="0">
                <a:solidFill>
                  <a:srgbClr val="002060"/>
                </a:solidFill>
                <a:ea typeface="Gulim" pitchFamily="34" charset="-127"/>
              </a:rPr>
              <a:t>Gulwani</a:t>
            </a:r>
            <a:r>
              <a:rPr lang="en-US" altLang="ko-KR" sz="2000" dirty="0" smtClean="0">
                <a:solidFill>
                  <a:srgbClr val="002060"/>
                </a:solidFill>
                <a:ea typeface="Gulim" pitchFamily="34" charset="-127"/>
              </a:rPr>
              <a:t>… PLDI’11</a:t>
            </a:r>
            <a:r>
              <a:rPr lang="en-US" altLang="ko-KR" sz="2000" dirty="0">
                <a:solidFill>
                  <a:srgbClr val="002060"/>
                </a:solidFill>
                <a:ea typeface="Gulim" pitchFamily="34" charset="-127"/>
              </a:rPr>
              <a:t>)</a:t>
            </a:r>
          </a:p>
          <a:p>
            <a:pPr lvl="1">
              <a:lnSpc>
                <a:spcPct val="80000"/>
              </a:lnSpc>
              <a:spcBef>
                <a:spcPct val="35000"/>
              </a:spcBef>
              <a:buClr>
                <a:srgbClr val="006600"/>
              </a:buClr>
              <a:buBlip>
                <a:blip r:embed="rId4"/>
              </a:buBlip>
            </a:pPr>
            <a:r>
              <a:rPr lang="en-US" altLang="ko-KR" sz="2000" dirty="0">
                <a:solidFill>
                  <a:srgbClr val="002060"/>
                </a:solidFill>
                <a:ea typeface="Gulim" pitchFamily="34" charset="-127"/>
              </a:rPr>
              <a:t>Stochastic (probabilistic </a:t>
            </a:r>
            <a:r>
              <a:rPr lang="en-US" altLang="ko-KR" sz="2000" dirty="0" smtClean="0">
                <a:solidFill>
                  <a:srgbClr val="002060"/>
                </a:solidFill>
                <a:ea typeface="Gulim" pitchFamily="34" charset="-127"/>
              </a:rPr>
              <a:t>walk) (</a:t>
            </a:r>
            <a:r>
              <a:rPr lang="en-US" altLang="ko-KR" sz="2000" dirty="0" err="1" smtClean="0">
                <a:solidFill>
                  <a:srgbClr val="002060"/>
                </a:solidFill>
                <a:ea typeface="Gulim" pitchFamily="34" charset="-127"/>
              </a:rPr>
              <a:t>Schkufza</a:t>
            </a:r>
            <a:r>
              <a:rPr lang="en-US" altLang="ko-KR" sz="2000" dirty="0" smtClean="0">
                <a:solidFill>
                  <a:srgbClr val="002060"/>
                </a:solidFill>
                <a:ea typeface="Gulim" pitchFamily="34" charset="-127"/>
              </a:rPr>
              <a:t>… ASPLOS’13)</a:t>
            </a:r>
          </a:p>
          <a:p>
            <a:pPr lvl="1">
              <a:lnSpc>
                <a:spcPct val="80000"/>
              </a:lnSpc>
              <a:spcBef>
                <a:spcPct val="35000"/>
              </a:spcBef>
              <a:buClr>
                <a:srgbClr val="006600"/>
              </a:buClr>
              <a:buBlip>
                <a:blip r:embed="rId4"/>
              </a:buBlip>
            </a:pPr>
            <a:r>
              <a:rPr lang="en-US" altLang="ko-KR" sz="2000" dirty="0">
                <a:solidFill>
                  <a:srgbClr val="002060"/>
                </a:solidFill>
                <a:ea typeface="Gulim" pitchFamily="34" charset="-127"/>
              </a:rPr>
              <a:t>I</a:t>
            </a:r>
            <a:r>
              <a:rPr lang="en-US" altLang="ko-KR" sz="2000" dirty="0" smtClean="0">
                <a:solidFill>
                  <a:srgbClr val="002060"/>
                </a:solidFill>
                <a:ea typeface="Gulim" pitchFamily="34" charset="-127"/>
              </a:rPr>
              <a:t>mplication counterexamples for invariant learning (Garg… POPL’15)</a:t>
            </a:r>
            <a:endParaRPr lang="en-US" altLang="ko-KR" sz="2000" dirty="0">
              <a:solidFill>
                <a:srgbClr val="006600"/>
              </a:solidFill>
              <a:ea typeface="Gulim" pitchFamily="34" charset="-127"/>
            </a:endParaRPr>
          </a:p>
          <a:p>
            <a:pPr lvl="1">
              <a:lnSpc>
                <a:spcPct val="80000"/>
              </a:lnSpc>
              <a:spcBef>
                <a:spcPct val="35000"/>
              </a:spcBef>
              <a:spcAft>
                <a:spcPts val="600"/>
              </a:spcAft>
              <a:buClr>
                <a:srgbClr val="006600"/>
              </a:buClr>
              <a:buBlip>
                <a:blip r:embed="rId4"/>
              </a:buBlip>
            </a:pPr>
            <a:r>
              <a:rPr lang="en-US" altLang="ko-KR" sz="2000" dirty="0" smtClean="0">
                <a:solidFill>
                  <a:srgbClr val="002060"/>
                </a:solidFill>
                <a:ea typeface="Gulim" pitchFamily="34" charset="-127"/>
              </a:rPr>
              <a:t>CVC4: integrating synthesis with SMT solver</a:t>
            </a: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(Reynolds… CAV’15)</a:t>
            </a:r>
          </a:p>
          <a:p>
            <a:pPr lvl="1">
              <a:lnSpc>
                <a:spcPct val="80000"/>
              </a:lnSpc>
              <a:spcBef>
                <a:spcPct val="35000"/>
              </a:spcBef>
              <a:spcAft>
                <a:spcPts val="600"/>
              </a:spcAft>
              <a:buClr>
                <a:srgbClr val="006600"/>
              </a:buClr>
              <a:buBlip>
                <a:blip r:embed="rId4"/>
              </a:buBlip>
            </a:pPr>
            <a:r>
              <a:rPr lang="en-US" altLang="ko-KR" sz="2000" dirty="0" smtClean="0">
                <a:solidFill>
                  <a:srgbClr val="C00000"/>
                </a:solidFill>
                <a:ea typeface="Gulim" pitchFamily="34" charset="-127"/>
              </a:rPr>
              <a:t>Decision trees + Enumerative search (</a:t>
            </a:r>
            <a:r>
              <a:rPr lang="en-US" altLang="ko-KR" sz="2000" dirty="0" err="1" smtClean="0">
                <a:solidFill>
                  <a:srgbClr val="C00000"/>
                </a:solidFill>
                <a:ea typeface="Gulim" pitchFamily="34" charset="-127"/>
              </a:rPr>
              <a:t>Radhakrishna</a:t>
            </a:r>
            <a:r>
              <a:rPr lang="en-US" altLang="ko-KR" sz="2000" dirty="0" smtClean="0">
                <a:solidFill>
                  <a:srgbClr val="C00000"/>
                </a:solidFill>
                <a:ea typeface="Gulim" pitchFamily="34" charset="-127"/>
              </a:rPr>
              <a:t>… 2016)</a:t>
            </a:r>
          </a:p>
          <a:p>
            <a:pPr lvl="1">
              <a:lnSpc>
                <a:spcPct val="80000"/>
              </a:lnSpc>
              <a:spcBef>
                <a:spcPct val="35000"/>
              </a:spcBef>
              <a:spcAft>
                <a:spcPts val="600"/>
              </a:spcAft>
              <a:buClr>
                <a:srgbClr val="006600"/>
              </a:buClr>
              <a:buBlip>
                <a:blip r:embed="rId4"/>
              </a:buBlip>
            </a:pPr>
            <a:r>
              <a:rPr lang="en-US" altLang="ko-KR" sz="2000" dirty="0" smtClean="0">
                <a:solidFill>
                  <a:srgbClr val="002060"/>
                </a:solidFill>
                <a:ea typeface="Gulim" pitchFamily="34" charset="-127"/>
              </a:rPr>
              <a:t>Guiding search based on learnt probabilistic models (Lee… 2017)</a:t>
            </a:r>
          </a:p>
          <a:p>
            <a:pPr>
              <a:lnSpc>
                <a:spcPct val="80000"/>
              </a:lnSpc>
              <a:spcBef>
                <a:spcPct val="35000"/>
              </a:spcBef>
              <a:buClr>
                <a:srgbClr val="006600"/>
              </a:buClr>
              <a:buFont typeface="Wingdings" pitchFamily="2" charset="2"/>
              <a:buChar char="q"/>
            </a:pPr>
            <a:r>
              <a:rPr lang="en-US" altLang="ko-KR" sz="2000" dirty="0">
                <a:solidFill>
                  <a:srgbClr val="336600"/>
                </a:solidFill>
                <a:ea typeface="Gulim" pitchFamily="34" charset="-127"/>
              </a:rPr>
              <a:t>Increasing interest in PL/FM/SE communities</a:t>
            </a:r>
          </a:p>
          <a:p>
            <a:pPr lvl="1">
              <a:lnSpc>
                <a:spcPct val="80000"/>
              </a:lnSpc>
              <a:spcBef>
                <a:spcPct val="35000"/>
              </a:spcBef>
              <a:buClr>
                <a:srgbClr val="002060"/>
              </a:buClr>
              <a:buFont typeface="Wingdings" panose="05000000000000000000" pitchFamily="2" charset="2"/>
              <a:buChar char="Ø"/>
            </a:pPr>
            <a:r>
              <a:rPr lang="en-US" sz="2000" dirty="0">
                <a:solidFill>
                  <a:srgbClr val="C00000"/>
                </a:solidFill>
              </a:rPr>
              <a:t>Synthesis of Fault-Attack Countermeasures for Cryptographic </a:t>
            </a:r>
            <a:r>
              <a:rPr lang="en-US" sz="2000" dirty="0" smtClean="0">
                <a:solidFill>
                  <a:srgbClr val="C00000"/>
                </a:solidFill>
              </a:rPr>
              <a:t>Circuits (Wang… CAV’16)</a:t>
            </a:r>
            <a:endParaRPr lang="en-US" sz="2000" dirty="0">
              <a:solidFill>
                <a:srgbClr val="C00000"/>
              </a:solidFill>
            </a:endParaRPr>
          </a:p>
          <a:p>
            <a:pPr lvl="1">
              <a:lnSpc>
                <a:spcPct val="80000"/>
              </a:lnSpc>
              <a:spcBef>
                <a:spcPct val="35000"/>
              </a:spcBef>
              <a:buClr>
                <a:srgbClr val="002060"/>
              </a:buClr>
              <a:buFont typeface="Wingdings" panose="05000000000000000000" pitchFamily="2" charset="2"/>
              <a:buChar char="Ø"/>
            </a:pPr>
            <a:r>
              <a:rPr lang="en-US" altLang="ko-KR" sz="2000" dirty="0">
                <a:solidFill>
                  <a:srgbClr val="002060"/>
                </a:solidFill>
                <a:ea typeface="Gulim" pitchFamily="34" charset="-127"/>
              </a:rPr>
              <a:t>Counterexample-guided model </a:t>
            </a:r>
            <a:r>
              <a:rPr lang="en-US" altLang="ko-KR" sz="2000" dirty="0" smtClean="0">
                <a:solidFill>
                  <a:srgbClr val="002060"/>
                </a:solidFill>
                <a:ea typeface="Gulim" pitchFamily="34" charset="-127"/>
              </a:rPr>
              <a:t>synthesis (</a:t>
            </a:r>
            <a:r>
              <a:rPr lang="en-US" altLang="ko-KR" sz="2000" dirty="0" err="1" smtClean="0">
                <a:solidFill>
                  <a:srgbClr val="002060"/>
                </a:solidFill>
                <a:ea typeface="Gulim" pitchFamily="34" charset="-127"/>
              </a:rPr>
              <a:t>Biere</a:t>
            </a:r>
            <a:r>
              <a:rPr lang="en-US" altLang="ko-KR" sz="2000" dirty="0" smtClean="0">
                <a:solidFill>
                  <a:srgbClr val="002060"/>
                </a:solidFill>
                <a:ea typeface="Gulim" pitchFamily="34" charset="-127"/>
              </a:rPr>
              <a:t>… TACAS’17)</a:t>
            </a:r>
            <a:endParaRPr lang="en-US" altLang="ko-KR" sz="2000" dirty="0">
              <a:solidFill>
                <a:srgbClr val="002060"/>
              </a:solidFill>
              <a:ea typeface="Gulim" pitchFamily="34" charset="-127"/>
            </a:endParaRPr>
          </a:p>
          <a:p>
            <a:pPr lvl="1">
              <a:lnSpc>
                <a:spcPct val="80000"/>
              </a:lnSpc>
              <a:spcBef>
                <a:spcPct val="35000"/>
              </a:spcBef>
              <a:buClr>
                <a:srgbClr val="002060"/>
              </a:buClr>
              <a:buFont typeface="Wingdings" panose="05000000000000000000" pitchFamily="2" charset="2"/>
              <a:buChar char="Ø"/>
            </a:pPr>
            <a:r>
              <a:rPr lang="en-US" sz="2000" dirty="0">
                <a:solidFill>
                  <a:srgbClr val="002060"/>
                </a:solidFill>
              </a:rPr>
              <a:t>Syntax-Guided Optimal Synthesis for Chemical Reaction Networks</a:t>
            </a:r>
            <a:r>
              <a:rPr lang="en-US" sz="2000" dirty="0">
                <a:solidFill>
                  <a:srgbClr val="002060"/>
                </a:solidFill>
                <a:ea typeface="Gulim" pitchFamily="34" charset="-127"/>
              </a:rPr>
              <a:t>; </a:t>
            </a:r>
            <a:r>
              <a:rPr lang="en-US" sz="2000" dirty="0" smtClean="0">
                <a:solidFill>
                  <a:srgbClr val="002060"/>
                </a:solidFill>
                <a:ea typeface="Gulim" pitchFamily="34" charset="-127"/>
              </a:rPr>
              <a:t>(</a:t>
            </a:r>
            <a:r>
              <a:rPr lang="en-US" sz="2000" dirty="0" err="1" smtClean="0">
                <a:solidFill>
                  <a:srgbClr val="002060"/>
                </a:solidFill>
                <a:ea typeface="Gulim" pitchFamily="34" charset="-127"/>
              </a:rPr>
              <a:t>Cardelli</a:t>
            </a:r>
            <a:r>
              <a:rPr lang="en-US" sz="2000" dirty="0" smtClean="0">
                <a:solidFill>
                  <a:srgbClr val="002060"/>
                </a:solidFill>
                <a:ea typeface="Gulim" pitchFamily="34" charset="-127"/>
              </a:rPr>
              <a:t>… CAV’17)</a:t>
            </a:r>
            <a:endParaRPr lang="en-US" sz="2000" dirty="0">
              <a:solidFill>
                <a:srgbClr val="002060"/>
              </a:solidFill>
              <a:ea typeface="Gulim" pitchFamily="34" charset="-127"/>
            </a:endParaRPr>
          </a:p>
          <a:p>
            <a:pPr marL="457200" lvl="1" indent="0">
              <a:lnSpc>
                <a:spcPct val="80000"/>
              </a:lnSpc>
              <a:spcBef>
                <a:spcPct val="35000"/>
              </a:spcBef>
              <a:buClr>
                <a:srgbClr val="006600"/>
              </a:buClr>
              <a:buNone/>
            </a:pPr>
            <a:endParaRPr lang="en-US" altLang="ko-KR" sz="2000" dirty="0">
              <a:solidFill>
                <a:srgbClr val="002060"/>
              </a:solidFill>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49</a:t>
            </a:fld>
            <a:endParaRPr lang="en-US" b="1" dirty="0"/>
          </a:p>
        </p:txBody>
      </p:sp>
      <p:pic>
        <p:nvPicPr>
          <p:cNvPr id="6" name="Picture 2" descr="SyGuS"/>
          <p:cNvPicPr>
            <a:picLocks noChangeAspect="1" noChangeArrowheads="1"/>
          </p:cNvPicPr>
          <p:nvPr/>
        </p:nvPicPr>
        <p:blipFill>
          <a:blip r:embed="rId5" cstate="print"/>
          <a:srcRect/>
          <a:stretch>
            <a:fillRect/>
          </a:stretch>
        </p:blipFill>
        <p:spPr bwMode="auto">
          <a:xfrm>
            <a:off x="6697211" y="0"/>
            <a:ext cx="2438400" cy="1219200"/>
          </a:xfrm>
          <a:prstGeom prst="rect">
            <a:avLst/>
          </a:prstGeom>
          <a:noFill/>
        </p:spPr>
      </p:pic>
      <p:sp>
        <p:nvSpPr>
          <p:cNvPr id="7" name="Text Box 4"/>
          <p:cNvSpPr txBox="1">
            <a:spLocks noChangeArrowheads="1"/>
          </p:cNvSpPr>
          <p:nvPr/>
        </p:nvSpPr>
        <p:spPr bwMode="auto">
          <a:xfrm>
            <a:off x="6697211" y="1066800"/>
            <a:ext cx="2345514" cy="461665"/>
          </a:xfrm>
          <a:prstGeom prst="rect">
            <a:avLst/>
          </a:prstGeom>
          <a:noFill/>
          <a:ln w="9525">
            <a:noFill/>
            <a:miter lim="800000"/>
            <a:headEnd/>
            <a:tailEnd/>
          </a:ln>
        </p:spPr>
        <p:txBody>
          <a:bodyPr wrap="none">
            <a:spAutoFit/>
          </a:bodyPr>
          <a:lstStyle/>
          <a:p>
            <a:pPr algn="ctr" eaLnBrk="0" hangingPunct="0"/>
            <a:r>
              <a:rPr lang="en-US" sz="2400" dirty="0" smtClean="0">
                <a:solidFill>
                  <a:srgbClr val="002060"/>
                </a:solidFill>
              </a:rPr>
              <a:t>www.sygus.org</a:t>
            </a:r>
            <a:endParaRPr lang="en-US" sz="2400" dirty="0">
              <a:solidFill>
                <a:srgbClr val="002060"/>
              </a:solidFill>
            </a:endParaRPr>
          </a:p>
        </p:txBody>
      </p:sp>
    </p:spTree>
    <p:extLst>
      <p:ext uri="{BB962C8B-B14F-4D97-AF65-F5344CB8AC3E}">
        <p14:creationId xmlns:p14="http://schemas.microsoft.com/office/powerpoint/2010/main" val="2459221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23">
                                            <p:txEl>
                                              <p:pRg st="10" end="1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2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smtClean="0">
                <a:solidFill>
                  <a:srgbClr val="C00000"/>
                </a:solidFill>
              </a:rPr>
              <a:t>Outline</a:t>
            </a:r>
            <a:endParaRPr lang="en-US" sz="3200" dirty="0" smtClean="0">
              <a:solidFill>
                <a:srgbClr val="C00000"/>
              </a:solidFill>
            </a:endParaRPr>
          </a:p>
        </p:txBody>
      </p:sp>
      <p:sp>
        <p:nvSpPr>
          <p:cNvPr id="5123" name="Rectangle 3"/>
          <p:cNvSpPr>
            <a:spLocks noGrp="1" noChangeArrowheads="1"/>
          </p:cNvSpPr>
          <p:nvPr>
            <p:ph type="body" idx="1"/>
          </p:nvPr>
        </p:nvSpPr>
        <p:spPr>
          <a:xfrm>
            <a:off x="457200" y="1600200"/>
            <a:ext cx="8686800" cy="4953000"/>
          </a:xfrm>
        </p:spPr>
        <p:txBody>
          <a:bodyPr/>
          <a:lstStyle/>
          <a:p>
            <a:pPr marL="0" indent="0">
              <a:lnSpc>
                <a:spcPct val="90000"/>
              </a:lnSpc>
              <a:buNone/>
            </a:pPr>
            <a:endParaRPr lang="en-US" sz="2000" dirty="0">
              <a:solidFill>
                <a:srgbClr val="003300"/>
              </a:solidFill>
            </a:endParaRPr>
          </a:p>
          <a:p>
            <a:pPr>
              <a:lnSpc>
                <a:spcPct val="90000"/>
              </a:lnSpc>
              <a:buFont typeface="Wingdings" panose="05000000000000000000" pitchFamily="2" charset="2"/>
              <a:buChar char="v"/>
            </a:pPr>
            <a:r>
              <a:rPr lang="en-US" sz="2000" dirty="0" smtClean="0">
                <a:solidFill>
                  <a:srgbClr val="FF0000"/>
                </a:solidFill>
              </a:rPr>
              <a:t>Motivating Examples</a:t>
            </a:r>
          </a:p>
          <a:p>
            <a:pPr marL="0" indent="0">
              <a:lnSpc>
                <a:spcPct val="90000"/>
              </a:lnSpc>
              <a:buNone/>
            </a:pPr>
            <a:endParaRPr lang="en-US" sz="2000" dirty="0" smtClean="0">
              <a:solidFill>
                <a:srgbClr val="003300"/>
              </a:solidFill>
            </a:endParaRPr>
          </a:p>
          <a:p>
            <a:pPr>
              <a:lnSpc>
                <a:spcPct val="90000"/>
              </a:lnSpc>
              <a:buFont typeface="Wingdings" pitchFamily="2" charset="2"/>
              <a:buChar char="q"/>
            </a:pPr>
            <a:r>
              <a:rPr lang="en-US" sz="2000" dirty="0" smtClean="0">
                <a:solidFill>
                  <a:srgbClr val="003300"/>
                </a:solidFill>
              </a:rPr>
              <a:t>Formalization of </a:t>
            </a:r>
            <a:r>
              <a:rPr lang="en-US" sz="2000" dirty="0" err="1" smtClean="0">
                <a:solidFill>
                  <a:srgbClr val="003300"/>
                </a:solidFill>
              </a:rPr>
              <a:t>SyGuS</a:t>
            </a:r>
            <a:endParaRPr lang="en-US" sz="2000" dirty="0" smtClean="0">
              <a:solidFill>
                <a:srgbClr val="003300"/>
              </a:solidFill>
            </a:endParaRPr>
          </a:p>
          <a:p>
            <a:pPr lvl="1">
              <a:lnSpc>
                <a:spcPct val="90000"/>
              </a:lnSpc>
              <a:buFont typeface="Wingdings" pitchFamily="2" charset="2"/>
              <a:buNone/>
            </a:pPr>
            <a:endParaRPr lang="en-US" sz="2000" dirty="0" smtClean="0">
              <a:solidFill>
                <a:srgbClr val="003300"/>
              </a:solidFill>
            </a:endParaRPr>
          </a:p>
          <a:p>
            <a:pPr>
              <a:lnSpc>
                <a:spcPct val="90000"/>
              </a:lnSpc>
              <a:buFont typeface="Wingdings" pitchFamily="2" charset="2"/>
              <a:buChar char="q"/>
            </a:pPr>
            <a:r>
              <a:rPr lang="en-US" sz="2000" dirty="0" smtClean="0">
                <a:solidFill>
                  <a:srgbClr val="003300"/>
                </a:solidFill>
              </a:rPr>
              <a:t>Solving </a:t>
            </a:r>
            <a:r>
              <a:rPr lang="en-US" sz="2000" dirty="0" err="1" smtClean="0">
                <a:solidFill>
                  <a:srgbClr val="003300"/>
                </a:solidFill>
              </a:rPr>
              <a:t>SyGuS</a:t>
            </a:r>
            <a:endParaRPr lang="en-US" sz="2000" dirty="0" smtClean="0">
              <a:solidFill>
                <a:srgbClr val="003300"/>
              </a:solidFill>
            </a:endParaRPr>
          </a:p>
          <a:p>
            <a:pPr>
              <a:lnSpc>
                <a:spcPct val="90000"/>
              </a:lnSpc>
              <a:buFont typeface="Wingdings" pitchFamily="2" charset="2"/>
              <a:buChar char="q"/>
            </a:pPr>
            <a:endParaRPr lang="en-US" sz="2000" dirty="0">
              <a:solidFill>
                <a:srgbClr val="003300"/>
              </a:solidFill>
            </a:endParaRPr>
          </a:p>
          <a:p>
            <a:pPr>
              <a:lnSpc>
                <a:spcPct val="90000"/>
              </a:lnSpc>
              <a:buFont typeface="Wingdings" pitchFamily="2" charset="2"/>
              <a:buChar char="q"/>
            </a:pPr>
            <a:r>
              <a:rPr lang="en-US" sz="2000" dirty="0" err="1" smtClean="0">
                <a:solidFill>
                  <a:srgbClr val="003300"/>
                </a:solidFill>
              </a:rPr>
              <a:t>SyGuS</a:t>
            </a:r>
            <a:r>
              <a:rPr lang="en-US" sz="2000" dirty="0" smtClean="0">
                <a:solidFill>
                  <a:srgbClr val="003300"/>
                </a:solidFill>
              </a:rPr>
              <a:t> Competition and Conclusions</a:t>
            </a:r>
          </a:p>
          <a:p>
            <a:pPr>
              <a:lnSpc>
                <a:spcPct val="90000"/>
              </a:lnSpc>
              <a:buFont typeface="Wingdings" pitchFamily="2" charset="2"/>
              <a:buChar char="q"/>
            </a:pPr>
            <a:endParaRPr lang="en-US" sz="2000" dirty="0">
              <a:solidFill>
                <a:srgbClr val="0033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5</a:t>
            </a:fld>
            <a:endParaRPr lang="en-US" b="1" dirty="0"/>
          </a:p>
        </p:txBody>
      </p:sp>
    </p:spTree>
    <p:extLst>
      <p:ext uri="{BB962C8B-B14F-4D97-AF65-F5344CB8AC3E}">
        <p14:creationId xmlns:p14="http://schemas.microsoft.com/office/powerpoint/2010/main" val="3992165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8600" y="228600"/>
            <a:ext cx="8215313" cy="609600"/>
          </a:xfrm>
        </p:spPr>
        <p:txBody>
          <a:bodyPr/>
          <a:lstStyle/>
          <a:p>
            <a:r>
              <a:rPr lang="en-US" sz="2800" dirty="0" smtClean="0">
                <a:solidFill>
                  <a:srgbClr val="C00000"/>
                </a:solidFill>
              </a:rPr>
              <a:t>Scaling Enumerative Search by </a:t>
            </a:r>
            <a:r>
              <a:rPr lang="en-US" sz="2800" dirty="0" err="1" smtClean="0">
                <a:solidFill>
                  <a:srgbClr val="C00000"/>
                </a:solidFill>
              </a:rPr>
              <a:t>Divide&amp;Conquer</a:t>
            </a:r>
            <a:endParaRPr lang="en-US" sz="2800" dirty="0" smtClean="0">
              <a:solidFill>
                <a:srgbClr val="C00000"/>
              </a:solidFill>
            </a:endParaRP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For the spec (f(</a:t>
            </a:r>
            <a:r>
              <a:rPr lang="en-US" altLang="ko-KR" sz="2000" dirty="0" err="1" smtClean="0">
                <a:solidFill>
                  <a:srgbClr val="006600"/>
                </a:solidFill>
                <a:ea typeface="Gulim" pitchFamily="34" charset="-127"/>
              </a:rPr>
              <a:t>x,y</a:t>
            </a:r>
            <a:r>
              <a:rPr lang="en-US" altLang="ko-KR" sz="2000" dirty="0" smtClean="0">
                <a:solidFill>
                  <a:srgbClr val="006600"/>
                </a:solidFill>
                <a:ea typeface="Gulim" pitchFamily="34" charset="-127"/>
              </a:rPr>
              <a:t>) &gt;= x) &amp; (f(</a:t>
            </a:r>
            <a:r>
              <a:rPr lang="en-US" altLang="ko-KR" sz="2000" dirty="0" err="1" smtClean="0">
                <a:solidFill>
                  <a:srgbClr val="006600"/>
                </a:solidFill>
                <a:ea typeface="Gulim" pitchFamily="34" charset="-127"/>
              </a:rPr>
              <a:t>x,y</a:t>
            </a:r>
            <a:r>
              <a:rPr lang="en-US" altLang="ko-KR" sz="2000" dirty="0" smtClean="0">
                <a:solidFill>
                  <a:srgbClr val="006600"/>
                </a:solidFill>
                <a:ea typeface="Gulim" pitchFamily="34" charset="-127"/>
              </a:rPr>
              <a:t>) &gt;= y), the answer is </a:t>
            </a:r>
          </a:p>
          <a:p>
            <a:pPr marL="0" indent="0">
              <a:lnSpc>
                <a:spcPct val="80000"/>
              </a:lnSpc>
              <a:spcBef>
                <a:spcPct val="35000"/>
              </a:spcBef>
              <a:buClr>
                <a:srgbClr val="006600"/>
              </a:buClr>
              <a:buNone/>
            </a:pPr>
            <a:r>
              <a:rPr lang="en-US" altLang="ko-KR" sz="2000" dirty="0" smtClean="0">
                <a:solidFill>
                  <a:srgbClr val="006600"/>
                </a:solidFill>
                <a:ea typeface="Gulim" pitchFamily="34" charset="-127"/>
              </a:rPr>
              <a:t>	if-then-else (x&gt;=y, x, y)</a:t>
            </a: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Size of expressions in conditionals and terms can be much smaller than the size of the entire expression!</a:t>
            </a: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a:t>
            </a:r>
            <a:r>
              <a:rPr lang="en-US" altLang="ko-KR" sz="2000" dirty="0" err="1" smtClean="0">
                <a:solidFill>
                  <a:srgbClr val="006600"/>
                </a:solidFill>
                <a:ea typeface="Gulim" pitchFamily="34" charset="-127"/>
              </a:rPr>
              <a:t>x,y</a:t>
            </a:r>
            <a:r>
              <a:rPr lang="en-US" altLang="ko-KR" sz="2000" dirty="0" smtClean="0">
                <a:solidFill>
                  <a:srgbClr val="006600"/>
                </a:solidFill>
                <a:ea typeface="Gulim" pitchFamily="34" charset="-127"/>
              </a:rPr>
              <a:t>) = x is correct when x &gt;= y and f(</a:t>
            </a:r>
            <a:r>
              <a:rPr lang="en-US" altLang="ko-KR" sz="2000" dirty="0" err="1" smtClean="0">
                <a:solidFill>
                  <a:srgbClr val="006600"/>
                </a:solidFill>
                <a:ea typeface="Gulim" pitchFamily="34" charset="-127"/>
              </a:rPr>
              <a:t>x,y</a:t>
            </a:r>
            <a:r>
              <a:rPr lang="en-US" altLang="ko-KR" sz="2000" dirty="0" smtClean="0">
                <a:solidFill>
                  <a:srgbClr val="006600"/>
                </a:solidFill>
                <a:ea typeface="Gulim" pitchFamily="34" charset="-127"/>
              </a:rPr>
              <a:t>) = y is correct when x &lt;= y</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Key idea: </a:t>
            </a:r>
          </a:p>
          <a:p>
            <a:pPr lvl="1">
              <a:lnSpc>
                <a:spcPct val="80000"/>
              </a:lnSpc>
              <a:spcBef>
                <a:spcPct val="35000"/>
              </a:spcBef>
              <a:buClr>
                <a:srgbClr val="006600"/>
              </a:buClr>
              <a:buFont typeface="Wingdings" panose="05000000000000000000" pitchFamily="2" charset="2"/>
              <a:buChar char="§"/>
            </a:pPr>
            <a:r>
              <a:rPr lang="en-US" altLang="ko-KR" sz="2000" dirty="0" smtClean="0">
                <a:solidFill>
                  <a:srgbClr val="002060"/>
                </a:solidFill>
                <a:ea typeface="Gulim" pitchFamily="34" charset="-127"/>
              </a:rPr>
              <a:t>Generate partial solutions that are correct on subsets of inputs and combine them using conditionals</a:t>
            </a:r>
          </a:p>
          <a:p>
            <a:pPr lvl="1">
              <a:lnSpc>
                <a:spcPct val="80000"/>
              </a:lnSpc>
              <a:spcBef>
                <a:spcPct val="35000"/>
              </a:spcBef>
              <a:buClr>
                <a:srgbClr val="006600"/>
              </a:buClr>
              <a:buFont typeface="Wingdings" panose="05000000000000000000" pitchFamily="2" charset="2"/>
              <a:buChar char="§"/>
            </a:pPr>
            <a:r>
              <a:rPr lang="en-US" altLang="ko-KR" sz="2000" dirty="0" smtClean="0">
                <a:solidFill>
                  <a:srgbClr val="002060"/>
                </a:solidFill>
                <a:ea typeface="Gulim" pitchFamily="34" charset="-127"/>
              </a:rPr>
              <a:t>Enumerate terms and tests for conditionals separately</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Does not work in general</a:t>
            </a:r>
          </a:p>
          <a:p>
            <a:pPr lvl="1">
              <a:lnSpc>
                <a:spcPct val="80000"/>
              </a:lnSpc>
              <a:spcBef>
                <a:spcPct val="35000"/>
              </a:spcBef>
              <a:buClr>
                <a:srgbClr val="006600"/>
              </a:buClr>
              <a:buFont typeface="Wingdings" panose="05000000000000000000" pitchFamily="2" charset="2"/>
              <a:buChar char="§"/>
            </a:pPr>
            <a:r>
              <a:rPr lang="en-US" altLang="ko-KR" sz="2000" dirty="0" smtClean="0">
                <a:solidFill>
                  <a:srgbClr val="002060"/>
                </a:solidFill>
                <a:ea typeface="Gulim" pitchFamily="34" charset="-127"/>
              </a:rPr>
              <a:t>Correctness of outputs for different inputs can be determined independently</a:t>
            </a:r>
          </a:p>
          <a:p>
            <a:pPr lvl="1">
              <a:lnSpc>
                <a:spcPct val="80000"/>
              </a:lnSpc>
              <a:spcBef>
                <a:spcPct val="35000"/>
              </a:spcBef>
              <a:buClr>
                <a:srgbClr val="006600"/>
              </a:buClr>
              <a:buFont typeface="Wingdings" panose="05000000000000000000" pitchFamily="2" charset="2"/>
              <a:buChar char="§"/>
            </a:pPr>
            <a:r>
              <a:rPr lang="en-US" altLang="ko-KR" sz="2000" dirty="0" smtClean="0">
                <a:solidFill>
                  <a:srgbClr val="002060"/>
                </a:solidFill>
                <a:ea typeface="Gulim" pitchFamily="34" charset="-127"/>
              </a:rPr>
              <a:t>Plainly separable specifications: Each conjunct of the specification contains a unique invocation of the unknown function</a:t>
            </a:r>
          </a:p>
          <a:p>
            <a:pPr lvl="1">
              <a:lnSpc>
                <a:spcPct val="80000"/>
              </a:lnSpc>
              <a:spcBef>
                <a:spcPct val="35000"/>
              </a:spcBef>
              <a:buClr>
                <a:srgbClr val="006600"/>
              </a:buClr>
              <a:buFont typeface="Wingdings" pitchFamily="2" charset="2"/>
              <a:buChar char="q"/>
            </a:pPr>
            <a:endParaRPr lang="en-US" altLang="ko-KR" sz="16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solidFill>
                  <a:srgbClr val="000000"/>
                </a:solidFill>
              </a:rPr>
              <a:pPr>
                <a:defRPr/>
              </a:pPr>
              <a:t>50</a:t>
            </a:fld>
            <a:endParaRPr lang="en-US" b="1" dirty="0">
              <a:solidFill>
                <a:srgbClr val="000000"/>
              </a:solidFill>
            </a:endParaRPr>
          </a:p>
        </p:txBody>
      </p:sp>
    </p:spTree>
    <p:extLst>
      <p:ext uri="{BB962C8B-B14F-4D97-AF65-F5344CB8AC3E}">
        <p14:creationId xmlns:p14="http://schemas.microsoft.com/office/powerpoint/2010/main" val="358147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2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3">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723">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072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Divide &amp; Conquer Overview</a:t>
            </a:r>
            <a:endParaRPr lang="en-US" sz="2800" dirty="0" smtClean="0">
              <a:solidFill>
                <a:srgbClr val="C00000"/>
              </a:solidFill>
            </a:endParaRPr>
          </a:p>
        </p:txBody>
      </p:sp>
      <p:sp>
        <p:nvSpPr>
          <p:cNvPr id="4" name="Slide Number Placeholder 17"/>
          <p:cNvSpPr>
            <a:spLocks noGrp="1"/>
          </p:cNvSpPr>
          <p:nvPr>
            <p:ph type="sldNum" sz="quarter" idx="12"/>
          </p:nvPr>
        </p:nvSpPr>
        <p:spPr>
          <a:xfrm>
            <a:off x="7199047" y="6303677"/>
            <a:ext cx="1905000" cy="457200"/>
          </a:xfrm>
        </p:spPr>
        <p:txBody>
          <a:bodyPr/>
          <a:lstStyle/>
          <a:p>
            <a:pPr>
              <a:defRPr/>
            </a:pPr>
            <a:fld id="{0529A9EF-C723-4E6D-B148-3F65053D62C2}" type="slidenum">
              <a:rPr lang="en-US" b="1" smtClean="0">
                <a:solidFill>
                  <a:srgbClr val="000000"/>
                </a:solidFill>
              </a:rPr>
              <a:pPr>
                <a:defRPr/>
              </a:pPr>
              <a:t>51</a:t>
            </a:fld>
            <a:endParaRPr lang="en-US" b="1" dirty="0">
              <a:solidFill>
                <a:srgbClr val="000000"/>
              </a:solidFill>
            </a:endParaRPr>
          </a:p>
        </p:txBody>
      </p:sp>
      <p:sp>
        <p:nvSpPr>
          <p:cNvPr id="10" name="TextBox 9"/>
          <p:cNvSpPr txBox="1"/>
          <p:nvPr/>
        </p:nvSpPr>
        <p:spPr>
          <a:xfrm>
            <a:off x="614096" y="2546784"/>
            <a:ext cx="2182008" cy="400110"/>
          </a:xfrm>
          <a:prstGeom prst="rect">
            <a:avLst/>
          </a:prstGeom>
          <a:noFill/>
        </p:spPr>
        <p:txBody>
          <a:bodyPr wrap="none" rtlCol="0">
            <a:spAutoFit/>
          </a:bodyPr>
          <a:lstStyle/>
          <a:p>
            <a:pPr fontAlgn="auto">
              <a:spcBef>
                <a:spcPts val="0"/>
              </a:spcBef>
              <a:spcAft>
                <a:spcPts val="0"/>
              </a:spcAft>
            </a:pPr>
            <a:r>
              <a:rPr lang="en-GB" sz="2000" b="0" u="sng" dirty="0" smtClean="0">
                <a:solidFill>
                  <a:prstClr val="black"/>
                </a:solidFill>
                <a:latin typeface="Lucida Sans"/>
              </a:rPr>
              <a:t>Partial Solutions</a:t>
            </a:r>
            <a:endParaRPr lang="en-GB" sz="2000" b="0" u="sng" dirty="0">
              <a:solidFill>
                <a:prstClr val="black"/>
              </a:solidFill>
              <a:latin typeface="Lucida Sans"/>
            </a:endParaRPr>
          </a:p>
        </p:txBody>
      </p:sp>
      <mc:AlternateContent xmlns:mc="http://schemas.openxmlformats.org/markup-compatibility/2006">
        <mc:Choice xmlns:a14="http://schemas.microsoft.com/office/drawing/2010/main" Requires="a14">
          <p:sp>
            <p:nvSpPr>
              <p:cNvPr id="11" name="TextBox 10"/>
              <p:cNvSpPr txBox="1"/>
              <p:nvPr/>
            </p:nvSpPr>
            <p:spPr>
              <a:xfrm>
                <a:off x="1316333" y="3219504"/>
                <a:ext cx="459228" cy="1569660"/>
              </a:xfrm>
              <a:prstGeom prst="rect">
                <a:avLst/>
              </a:prstGeom>
              <a:noFill/>
            </p:spPr>
            <p:txBody>
              <a:bodyPr wrap="none" rtlCol="0">
                <a:spAutoFit/>
              </a:bodyPr>
              <a:lstStyle/>
              <a:p>
                <a:pP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400" b="0" i="1" dirty="0" smtClean="0">
                          <a:solidFill>
                            <a:prstClr val="black"/>
                          </a:solidFill>
                          <a:latin typeface="Cambria Math" panose="02040503050406030204" pitchFamily="18" charset="0"/>
                        </a:rPr>
                        <m:t>0</m:t>
                      </m:r>
                    </m:oMath>
                  </m:oMathPara>
                </a14:m>
                <a:endParaRPr lang="en-GB" sz="2400" b="0" dirty="0" smtClean="0">
                  <a:solidFill>
                    <a:prstClr val="black"/>
                  </a:solidFill>
                  <a:latin typeface="Lucida Sans"/>
                </a:endParaRPr>
              </a:p>
              <a:p>
                <a:pP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400" b="0" i="1" dirty="0" smtClean="0">
                          <a:solidFill>
                            <a:prstClr val="black"/>
                          </a:solidFill>
                          <a:latin typeface="Cambria Math" panose="02040503050406030204" pitchFamily="18" charset="0"/>
                        </a:rPr>
                        <m:t>1</m:t>
                      </m:r>
                    </m:oMath>
                  </m:oMathPara>
                </a14:m>
                <a:endParaRPr lang="en-GB" sz="2400" b="0" dirty="0" smtClean="0">
                  <a:solidFill>
                    <a:prstClr val="black"/>
                  </a:solidFill>
                  <a:latin typeface="Lucida Sans"/>
                </a:endParaRPr>
              </a:p>
              <a:p>
                <a:pP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400" b="0" i="1" dirty="0" smtClean="0">
                          <a:solidFill>
                            <a:prstClr val="black"/>
                          </a:solidFill>
                          <a:latin typeface="Cambria Math" panose="02040503050406030204" pitchFamily="18" charset="0"/>
                        </a:rPr>
                        <m:t>𝑥</m:t>
                      </m:r>
                    </m:oMath>
                  </m:oMathPara>
                </a14:m>
                <a:endParaRPr lang="en-GB" sz="2400" b="0" dirty="0" smtClean="0">
                  <a:solidFill>
                    <a:prstClr val="black"/>
                  </a:solidFill>
                  <a:latin typeface="Lucida Sans"/>
                </a:endParaRPr>
              </a:p>
              <a:p>
                <a:pP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400" b="0" i="1" dirty="0" smtClean="0">
                          <a:solidFill>
                            <a:prstClr val="black"/>
                          </a:solidFill>
                          <a:latin typeface="Cambria Math" panose="02040503050406030204" pitchFamily="18" charset="0"/>
                        </a:rPr>
                        <m:t>𝑦</m:t>
                      </m:r>
                    </m:oMath>
                  </m:oMathPara>
                </a14:m>
                <a:endParaRPr lang="en-GB" sz="2400" b="0" dirty="0" smtClean="0">
                  <a:solidFill>
                    <a:prstClr val="black"/>
                  </a:solidFill>
                  <a:latin typeface="Lucida Sans"/>
                </a:endParaRPr>
              </a:p>
            </p:txBody>
          </p:sp>
        </mc:Choice>
        <mc:Fallback>
          <p:sp>
            <p:nvSpPr>
              <p:cNvPr id="11" name="TextBox 10"/>
              <p:cNvSpPr txBox="1">
                <a:spLocks noRot="1" noChangeAspect="1" noMove="1" noResize="1" noEditPoints="1" noAdjustHandles="1" noChangeArrowheads="1" noChangeShapeType="1" noTextEdit="1"/>
              </p:cNvSpPr>
              <p:nvPr/>
            </p:nvSpPr>
            <p:spPr>
              <a:xfrm>
                <a:off x="1316333" y="3219504"/>
                <a:ext cx="459228" cy="1569660"/>
              </a:xfrm>
              <a:prstGeom prst="rect">
                <a:avLst/>
              </a:prstGeom>
              <a:blipFill rotWithShape="0">
                <a:blip r:embed="rId3"/>
                <a:stretch>
                  <a:fillRect b="-3101"/>
                </a:stretch>
              </a:blipFill>
            </p:spPr>
            <p:txBody>
              <a:bodyPr/>
              <a:lstStyle/>
              <a:p>
                <a:r>
                  <a:rPr lang="en-US">
                    <a:noFill/>
                  </a:rPr>
                  <a:t> </a:t>
                </a:r>
              </a:p>
            </p:txBody>
          </p:sp>
        </mc:Fallback>
      </mc:AlternateContent>
      <p:sp>
        <p:nvSpPr>
          <p:cNvPr id="12" name="TextBox 11"/>
          <p:cNvSpPr txBox="1"/>
          <p:nvPr/>
        </p:nvSpPr>
        <p:spPr>
          <a:xfrm>
            <a:off x="3900477" y="2555160"/>
            <a:ext cx="1370888" cy="400110"/>
          </a:xfrm>
          <a:prstGeom prst="rect">
            <a:avLst/>
          </a:prstGeom>
          <a:noFill/>
        </p:spPr>
        <p:txBody>
          <a:bodyPr wrap="none" rtlCol="0">
            <a:spAutoFit/>
          </a:bodyPr>
          <a:lstStyle/>
          <a:p>
            <a:pPr fontAlgn="auto">
              <a:spcBef>
                <a:spcPts val="0"/>
              </a:spcBef>
              <a:spcAft>
                <a:spcPts val="0"/>
              </a:spcAft>
            </a:pPr>
            <a:r>
              <a:rPr lang="en-GB" sz="2000" b="0" u="sng" dirty="0" smtClean="0">
                <a:solidFill>
                  <a:prstClr val="black"/>
                </a:solidFill>
                <a:latin typeface="Lucida Sans"/>
              </a:rPr>
              <a:t>Examples</a:t>
            </a:r>
            <a:endParaRPr lang="en-GB" sz="2000" b="0" u="sng" dirty="0">
              <a:solidFill>
                <a:prstClr val="black"/>
              </a:solidFill>
              <a:latin typeface="Lucida Sans"/>
            </a:endParaRPr>
          </a:p>
        </p:txBody>
      </p:sp>
      <mc:AlternateContent xmlns:mc="http://schemas.openxmlformats.org/markup-compatibility/2006">
        <mc:Choice xmlns:a14="http://schemas.microsoft.com/office/drawing/2010/main" Requires="a14">
          <p:sp>
            <p:nvSpPr>
              <p:cNvPr id="13" name="TextBox 12"/>
              <p:cNvSpPr txBox="1"/>
              <p:nvPr/>
            </p:nvSpPr>
            <p:spPr>
              <a:xfrm>
                <a:off x="3900477" y="3031742"/>
                <a:ext cx="992579" cy="1569660"/>
              </a:xfrm>
              <a:prstGeom prst="rect">
                <a:avLst/>
              </a:prstGeom>
              <a:noFill/>
            </p:spPr>
            <p:txBody>
              <a:bodyPr wrap="none" rtlCol="0">
                <a:spAutoFit/>
              </a:bodyPr>
              <a:lstStyle/>
              <a:p>
                <a:pP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400" b="0" i="1" dirty="0" smtClean="0">
                          <a:solidFill>
                            <a:prstClr val="black"/>
                          </a:solidFill>
                          <a:latin typeface="Cambria Math" panose="02040503050406030204" pitchFamily="18" charset="0"/>
                        </a:rPr>
                        <m:t>(1, 1)</m:t>
                      </m:r>
                    </m:oMath>
                  </m:oMathPara>
                </a14:m>
                <a:endParaRPr lang="en-GB" sz="2400" b="0" dirty="0" smtClean="0">
                  <a:solidFill>
                    <a:prstClr val="black"/>
                  </a:solidFill>
                  <a:latin typeface="Lucida Sans"/>
                </a:endParaRPr>
              </a:p>
              <a:p>
                <a:pP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400" b="0" i="1" dirty="0" smtClean="0">
                          <a:solidFill>
                            <a:prstClr val="black"/>
                          </a:solidFill>
                          <a:latin typeface="Cambria Math" panose="02040503050406030204" pitchFamily="18" charset="0"/>
                        </a:rPr>
                        <m:t>(1, 2)</m:t>
                      </m:r>
                    </m:oMath>
                  </m:oMathPara>
                </a14:m>
                <a:endParaRPr lang="en-GB" sz="2400" b="0" dirty="0" smtClean="0">
                  <a:solidFill>
                    <a:prstClr val="black"/>
                  </a:solidFill>
                  <a:latin typeface="Lucida Sans"/>
                </a:endParaRPr>
              </a:p>
              <a:p>
                <a:pP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400" b="0" i="1" dirty="0" smtClean="0">
                          <a:solidFill>
                            <a:prstClr val="black"/>
                          </a:solidFill>
                          <a:latin typeface="Cambria Math" panose="02040503050406030204" pitchFamily="18" charset="0"/>
                        </a:rPr>
                        <m:t>(2, 1)</m:t>
                      </m:r>
                    </m:oMath>
                  </m:oMathPara>
                </a14:m>
                <a:endParaRPr lang="en-GB" sz="2400" b="0" dirty="0" smtClean="0">
                  <a:solidFill>
                    <a:prstClr val="black"/>
                  </a:solidFill>
                  <a:latin typeface="Lucida Sans"/>
                </a:endParaRPr>
              </a:p>
              <a:p>
                <a:pPr algn="ctr" fontAlgn="auto">
                  <a:spcBef>
                    <a:spcPts val="0"/>
                  </a:spcBef>
                  <a:spcAft>
                    <a:spcPts val="0"/>
                  </a:spcAft>
                </a:pPr>
                <a:r>
                  <a:rPr lang="en-GB" sz="2400" b="0" dirty="0" smtClean="0">
                    <a:solidFill>
                      <a:prstClr val="black"/>
                    </a:solidFill>
                    <a:latin typeface="Lucida Sans"/>
                  </a:rPr>
                  <a:t>…</a:t>
                </a:r>
              </a:p>
            </p:txBody>
          </p:sp>
        </mc:Choice>
        <mc:Fallback>
          <p:sp>
            <p:nvSpPr>
              <p:cNvPr id="13" name="TextBox 12"/>
              <p:cNvSpPr txBox="1">
                <a:spLocks noRot="1" noChangeAspect="1" noMove="1" noResize="1" noEditPoints="1" noAdjustHandles="1" noChangeArrowheads="1" noChangeShapeType="1" noTextEdit="1"/>
              </p:cNvSpPr>
              <p:nvPr/>
            </p:nvSpPr>
            <p:spPr>
              <a:xfrm>
                <a:off x="3900477" y="3031742"/>
                <a:ext cx="992579" cy="1569660"/>
              </a:xfrm>
              <a:prstGeom prst="rect">
                <a:avLst/>
              </a:prstGeom>
              <a:blipFill rotWithShape="0">
                <a:blip r:embed="rId4"/>
                <a:stretch>
                  <a:fillRect b="-8140"/>
                </a:stretch>
              </a:blipFill>
            </p:spPr>
            <p:txBody>
              <a:bodyPr/>
              <a:lstStyle/>
              <a:p>
                <a:r>
                  <a:rPr lang="en-US">
                    <a:noFill/>
                  </a:rPr>
                  <a:t> </a:t>
                </a:r>
              </a:p>
            </p:txBody>
          </p:sp>
        </mc:Fallback>
      </mc:AlternateContent>
      <p:sp>
        <p:nvSpPr>
          <p:cNvPr id="14" name="Rounded Rectangle 13"/>
          <p:cNvSpPr/>
          <p:nvPr/>
        </p:nvSpPr>
        <p:spPr>
          <a:xfrm>
            <a:off x="1153141" y="3062901"/>
            <a:ext cx="785612" cy="1893669"/>
          </a:xfrm>
          <a:prstGeom prst="roundRect">
            <a:avLst/>
          </a:prstGeom>
          <a:noFill/>
          <a:ln w="25400" cap="flat" cmpd="sng" algn="ctr">
            <a:solidFill>
              <a:srgbClr val="E0760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black"/>
              </a:solidFill>
              <a:effectLst/>
              <a:uLnTx/>
              <a:uFillTx/>
              <a:latin typeface="Lucida Sans"/>
              <a:ea typeface="+mn-ea"/>
              <a:cs typeface="+mn-cs"/>
            </a:endParaRPr>
          </a:p>
        </p:txBody>
      </p:sp>
      <p:cxnSp>
        <p:nvCxnSpPr>
          <p:cNvPr id="15" name="Straight Arrow Connector 14"/>
          <p:cNvCxnSpPr/>
          <p:nvPr/>
        </p:nvCxnSpPr>
        <p:spPr>
          <a:xfrm flipH="1">
            <a:off x="1994748" y="3302689"/>
            <a:ext cx="1868886" cy="470742"/>
          </a:xfrm>
          <a:prstGeom prst="straightConnector1">
            <a:avLst/>
          </a:prstGeom>
          <a:noFill/>
          <a:ln w="25400" cap="flat" cmpd="sng" algn="ctr">
            <a:solidFill>
              <a:srgbClr val="A2C816"/>
            </a:solidFill>
            <a:prstDash val="solid"/>
            <a:tailEnd type="triangle"/>
          </a:ln>
          <a:effectLst/>
        </p:spPr>
      </p:cxnSp>
      <p:cxnSp>
        <p:nvCxnSpPr>
          <p:cNvPr id="16" name="Straight Arrow Connector 15"/>
          <p:cNvCxnSpPr/>
          <p:nvPr/>
        </p:nvCxnSpPr>
        <p:spPr>
          <a:xfrm flipH="1">
            <a:off x="1994748" y="3314462"/>
            <a:ext cx="1868887" cy="945761"/>
          </a:xfrm>
          <a:prstGeom prst="straightConnector1">
            <a:avLst/>
          </a:prstGeom>
          <a:noFill/>
          <a:ln w="25400" cap="flat" cmpd="sng" algn="ctr">
            <a:solidFill>
              <a:srgbClr val="A2C816"/>
            </a:solidFill>
            <a:prstDash val="solid"/>
            <a:tailEnd type="triangle"/>
          </a:ln>
          <a:effectLst/>
        </p:spPr>
      </p:cxnSp>
      <p:cxnSp>
        <p:nvCxnSpPr>
          <p:cNvPr id="17" name="Straight Arrow Connector 16"/>
          <p:cNvCxnSpPr/>
          <p:nvPr/>
        </p:nvCxnSpPr>
        <p:spPr>
          <a:xfrm flipH="1">
            <a:off x="1994749" y="4043417"/>
            <a:ext cx="1798452" cy="216807"/>
          </a:xfrm>
          <a:prstGeom prst="straightConnector1">
            <a:avLst/>
          </a:prstGeom>
          <a:noFill/>
          <a:ln w="25400" cap="flat" cmpd="sng" algn="ctr">
            <a:solidFill>
              <a:srgbClr val="A2C816"/>
            </a:solidFill>
            <a:prstDash val="solid"/>
            <a:tailEnd type="triangle"/>
          </a:ln>
          <a:effectLst/>
        </p:spPr>
      </p:cxnSp>
      <p:cxnSp>
        <p:nvCxnSpPr>
          <p:cNvPr id="18" name="Straight Arrow Connector 17"/>
          <p:cNvCxnSpPr/>
          <p:nvPr/>
        </p:nvCxnSpPr>
        <p:spPr>
          <a:xfrm flipH="1">
            <a:off x="1994749" y="3706895"/>
            <a:ext cx="1838684" cy="896353"/>
          </a:xfrm>
          <a:prstGeom prst="straightConnector1">
            <a:avLst/>
          </a:prstGeom>
          <a:noFill/>
          <a:ln w="25400" cap="flat" cmpd="sng" algn="ctr">
            <a:solidFill>
              <a:srgbClr val="A2C816"/>
            </a:solidFill>
            <a:prstDash val="solid"/>
            <a:tailEnd type="triangle"/>
          </a:ln>
          <a:effectLst/>
        </p:spPr>
      </p:cxnSp>
      <p:sp>
        <p:nvSpPr>
          <p:cNvPr id="19" name="TextBox 18"/>
          <p:cNvSpPr txBox="1"/>
          <p:nvPr/>
        </p:nvSpPr>
        <p:spPr>
          <a:xfrm>
            <a:off x="618409" y="1744152"/>
            <a:ext cx="2752677" cy="646331"/>
          </a:xfrm>
          <a:prstGeom prst="rect">
            <a:avLst/>
          </a:prstGeom>
          <a:noFill/>
        </p:spPr>
        <p:txBody>
          <a:bodyPr wrap="none" rtlCol="0">
            <a:spAutoFit/>
          </a:bodyPr>
          <a:lstStyle/>
          <a:p>
            <a:pPr algn="ctr" fontAlgn="auto">
              <a:spcBef>
                <a:spcPts val="0"/>
              </a:spcBef>
              <a:spcAft>
                <a:spcPts val="0"/>
              </a:spcAft>
            </a:pPr>
            <a:r>
              <a:rPr lang="en-GB" sz="1800" b="0" dirty="0">
                <a:solidFill>
                  <a:prstClr val="black"/>
                </a:solidFill>
                <a:latin typeface="Lucida Sans"/>
              </a:rPr>
              <a:t>Step 1: Propose </a:t>
            </a:r>
            <a:r>
              <a:rPr lang="en-GB" sz="1800" b="0" dirty="0" smtClean="0">
                <a:solidFill>
                  <a:prstClr val="black"/>
                </a:solidFill>
                <a:latin typeface="Lucida Sans"/>
              </a:rPr>
              <a:t>terms</a:t>
            </a:r>
          </a:p>
          <a:p>
            <a:pPr algn="ctr" fontAlgn="auto">
              <a:spcBef>
                <a:spcPts val="0"/>
              </a:spcBef>
              <a:spcAft>
                <a:spcPts val="0"/>
              </a:spcAft>
            </a:pPr>
            <a:r>
              <a:rPr lang="en-GB" sz="1800" b="0" dirty="0" smtClean="0">
                <a:solidFill>
                  <a:prstClr val="black"/>
                </a:solidFill>
                <a:latin typeface="Lucida Sans"/>
              </a:rPr>
              <a:t>until </a:t>
            </a:r>
            <a:r>
              <a:rPr lang="en-GB" sz="1800" b="0" dirty="0">
                <a:solidFill>
                  <a:prstClr val="black"/>
                </a:solidFill>
                <a:latin typeface="Lucida Sans"/>
              </a:rPr>
              <a:t>all points </a:t>
            </a:r>
            <a:r>
              <a:rPr lang="en-GB" sz="1800" b="0" dirty="0" smtClean="0">
                <a:solidFill>
                  <a:srgbClr val="FF0000"/>
                </a:solidFill>
                <a:latin typeface="Lucida Sans"/>
              </a:rPr>
              <a:t>covered</a:t>
            </a:r>
            <a:endParaRPr lang="en-GB" sz="1800" b="0" dirty="0">
              <a:solidFill>
                <a:prstClr val="black"/>
              </a:solidFill>
              <a:latin typeface="Lucida Sans"/>
            </a:endParaRPr>
          </a:p>
        </p:txBody>
      </p:sp>
      <p:cxnSp>
        <p:nvCxnSpPr>
          <p:cNvPr id="20" name="Straight Arrow Connector 19"/>
          <p:cNvCxnSpPr/>
          <p:nvPr/>
        </p:nvCxnSpPr>
        <p:spPr>
          <a:xfrm flipH="1">
            <a:off x="1994746" y="3344371"/>
            <a:ext cx="1838688" cy="1257031"/>
          </a:xfrm>
          <a:prstGeom prst="straightConnector1">
            <a:avLst/>
          </a:prstGeom>
          <a:noFill/>
          <a:ln w="25400" cap="flat" cmpd="sng" algn="ctr">
            <a:solidFill>
              <a:srgbClr val="A2C816"/>
            </a:solidFill>
            <a:prstDash val="solid"/>
            <a:tailEnd type="triangle"/>
          </a:ln>
          <a:effectLst/>
        </p:spPr>
      </p:cxnSp>
      <p:sp>
        <p:nvSpPr>
          <p:cNvPr id="21" name="Content Placeholder 2"/>
          <p:cNvSpPr txBox="1">
            <a:spLocks/>
          </p:cNvSpPr>
          <p:nvPr/>
        </p:nvSpPr>
        <p:spPr>
          <a:xfrm>
            <a:off x="5415270" y="1829429"/>
            <a:ext cx="3498543" cy="561054"/>
          </a:xfrm>
          <a:prstGeom prst="rect">
            <a:avLst/>
          </a:prstGeom>
        </p:spPr>
        <p:txBody>
          <a:bodyPr vert="horz" lIns="91440" tIns="45720" rIns="91440" bIns="45720" rtlCol="0">
            <a:normAutofit fontScale="92500"/>
          </a:bodyPr>
          <a:lst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marR="0" lvl="0" indent="0" algn="l" defTabSz="914400" rtl="0" eaLnBrk="1" fontAlgn="auto" latinLnBrk="0" hangingPunct="1">
              <a:lnSpc>
                <a:spcPct val="100000"/>
              </a:lnSpc>
              <a:spcBef>
                <a:spcPts val="2000"/>
              </a:spcBef>
              <a:spcAft>
                <a:spcPts val="0"/>
              </a:spcAft>
              <a:buClr>
                <a:srgbClr val="A2C816"/>
              </a:buClr>
              <a:buSzTx/>
              <a:buFont typeface="Wingdings 2" pitchFamily="18" charset="2"/>
              <a:buNone/>
              <a:tabLst/>
              <a:defRPr/>
            </a:pPr>
            <a:r>
              <a:rPr kumimoji="0" lang="en-GB" sz="2000" b="0" i="0" u="none" strike="noStrike" kern="1200" cap="none" spc="0" normalizeH="0" baseline="0" noProof="0" smtClean="0">
                <a:ln>
                  <a:noFill/>
                </a:ln>
                <a:solidFill>
                  <a:sysClr val="windowText" lastClr="000000">
                    <a:lumMod val="65000"/>
                    <a:lumOff val="35000"/>
                  </a:sysClr>
                </a:solidFill>
                <a:effectLst/>
                <a:uLnTx/>
                <a:uFillTx/>
                <a:latin typeface="Lucida Sans"/>
                <a:ea typeface="+mn-ea"/>
                <a:cs typeface="+mn-cs"/>
              </a:rPr>
              <a:t>Step 2: </a:t>
            </a:r>
            <a:r>
              <a:rPr kumimoji="0" lang="en-GB" sz="2000" b="0" i="0" u="none" strike="noStrike" kern="1200" cap="none" spc="0" normalizeH="0" baseline="0" noProof="0" smtClean="0">
                <a:ln>
                  <a:noFill/>
                </a:ln>
                <a:solidFill>
                  <a:srgbClr val="FF0000"/>
                </a:solidFill>
                <a:effectLst/>
                <a:uLnTx/>
                <a:uFillTx/>
                <a:latin typeface="Lucida Sans"/>
                <a:ea typeface="+mn-ea"/>
                <a:cs typeface="+mn-cs"/>
              </a:rPr>
              <a:t>Generate predicates</a:t>
            </a:r>
            <a:endParaRPr kumimoji="0" lang="en-GB" sz="2000" b="0" i="0" u="none" strike="noStrike" kern="1200" cap="none" spc="0" normalizeH="0" baseline="0" noProof="0" dirty="0">
              <a:ln>
                <a:noFill/>
              </a:ln>
              <a:solidFill>
                <a:srgbClr val="FF0000"/>
              </a:solidFill>
              <a:effectLst/>
              <a:uLnTx/>
              <a:uFillTx/>
              <a:latin typeface="Lucida Sans"/>
              <a:ea typeface="+mn-ea"/>
              <a:cs typeface="+mn-cs"/>
            </a:endParaRPr>
          </a:p>
        </p:txBody>
      </p:sp>
      <p:sp>
        <p:nvSpPr>
          <p:cNvPr id="22" name="TextBox 21"/>
          <p:cNvSpPr txBox="1"/>
          <p:nvPr/>
        </p:nvSpPr>
        <p:spPr>
          <a:xfrm>
            <a:off x="6476378" y="2546784"/>
            <a:ext cx="1451038" cy="400110"/>
          </a:xfrm>
          <a:prstGeom prst="rect">
            <a:avLst/>
          </a:prstGeom>
          <a:noFill/>
        </p:spPr>
        <p:txBody>
          <a:bodyPr wrap="none" rtlCol="0">
            <a:spAutoFit/>
          </a:bodyPr>
          <a:lstStyle/>
          <a:p>
            <a:pPr fontAlgn="auto">
              <a:spcBef>
                <a:spcPts val="0"/>
              </a:spcBef>
              <a:spcAft>
                <a:spcPts val="0"/>
              </a:spcAft>
            </a:pPr>
            <a:r>
              <a:rPr lang="en-GB" sz="2000" b="0" u="sng" dirty="0" smtClean="0">
                <a:solidFill>
                  <a:prstClr val="black"/>
                </a:solidFill>
                <a:latin typeface="Lucida Sans"/>
              </a:rPr>
              <a:t>Predicates</a:t>
            </a:r>
            <a:endParaRPr lang="en-GB" sz="2000" b="0" u="sng" dirty="0">
              <a:solidFill>
                <a:prstClr val="black"/>
              </a:solidFill>
              <a:latin typeface="Lucida Sans"/>
            </a:endParaRPr>
          </a:p>
        </p:txBody>
      </p:sp>
      <p:sp>
        <p:nvSpPr>
          <p:cNvPr id="23" name="Rounded Rectangle 22"/>
          <p:cNvSpPr/>
          <p:nvPr/>
        </p:nvSpPr>
        <p:spPr>
          <a:xfrm>
            <a:off x="6651276" y="3020542"/>
            <a:ext cx="1216695" cy="1951396"/>
          </a:xfrm>
          <a:prstGeom prst="roundRect">
            <a:avLst/>
          </a:prstGeom>
          <a:noFill/>
          <a:ln w="25400" cap="flat" cmpd="sng" algn="ctr">
            <a:solidFill>
              <a:srgbClr val="E0760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black"/>
              </a:solidFill>
              <a:effectLst/>
              <a:uLnTx/>
              <a:uFillTx/>
              <a:latin typeface="Lucida Sans"/>
              <a:ea typeface="+mn-ea"/>
              <a:cs typeface="+mn-cs"/>
            </a:endParaRPr>
          </a:p>
        </p:txBody>
      </p:sp>
      <mc:AlternateContent xmlns:mc="http://schemas.openxmlformats.org/markup-compatibility/2006">
        <mc:Choice xmlns:a14="http://schemas.microsoft.com/office/drawing/2010/main" Requires="a14">
          <p:sp>
            <p:nvSpPr>
              <p:cNvPr id="24" name="TextBox 23"/>
              <p:cNvSpPr txBox="1"/>
              <p:nvPr/>
            </p:nvSpPr>
            <p:spPr>
              <a:xfrm>
                <a:off x="6742720" y="3032946"/>
                <a:ext cx="1033809" cy="1938992"/>
              </a:xfrm>
              <a:prstGeom prst="rect">
                <a:avLst/>
              </a:prstGeom>
              <a:noFill/>
            </p:spPr>
            <p:txBody>
              <a:bodyPr wrap="none" rtlCol="0">
                <a:spAutoFit/>
              </a:bodyPr>
              <a:lstStyle/>
              <a:p>
                <a:pPr algn="ct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400" b="0" i="1" dirty="0" smtClean="0">
                          <a:solidFill>
                            <a:prstClr val="black"/>
                          </a:solidFill>
                          <a:latin typeface="Cambria Math" panose="02040503050406030204" pitchFamily="18" charset="0"/>
                        </a:rPr>
                        <m:t>0</m:t>
                      </m:r>
                      <m:r>
                        <a:rPr lang="en-IN" sz="2400" b="0" i="1" dirty="0" smtClean="0">
                          <a:solidFill>
                            <a:prstClr val="black"/>
                          </a:solidFill>
                          <a:latin typeface="Cambria Math" panose="02040503050406030204" pitchFamily="18" charset="0"/>
                        </a:rPr>
                        <m:t>≥</m:t>
                      </m:r>
                      <m:r>
                        <a:rPr lang="en-GB" sz="2400" b="0" i="1" dirty="0" smtClean="0">
                          <a:solidFill>
                            <a:prstClr val="black"/>
                          </a:solidFill>
                          <a:latin typeface="Cambria Math" panose="02040503050406030204" pitchFamily="18" charset="0"/>
                        </a:rPr>
                        <m:t>1</m:t>
                      </m:r>
                    </m:oMath>
                  </m:oMathPara>
                </a14:m>
                <a:endParaRPr lang="en-GB" sz="2400" b="0" dirty="0" smtClean="0">
                  <a:solidFill>
                    <a:prstClr val="black"/>
                  </a:solidFill>
                  <a:latin typeface="Lucida Sans"/>
                </a:endParaRPr>
              </a:p>
              <a:p>
                <a:pPr algn="ct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400" b="0" i="1" dirty="0" smtClean="0">
                          <a:solidFill>
                            <a:prstClr val="black"/>
                          </a:solidFill>
                          <a:latin typeface="Cambria Math" panose="02040503050406030204" pitchFamily="18" charset="0"/>
                        </a:rPr>
                        <m:t>1</m:t>
                      </m:r>
                      <m:r>
                        <a:rPr lang="en-IN" sz="2400" b="0" i="1" dirty="0" smtClean="0">
                          <a:solidFill>
                            <a:prstClr val="black"/>
                          </a:solidFill>
                          <a:latin typeface="Cambria Math" panose="02040503050406030204" pitchFamily="18" charset="0"/>
                        </a:rPr>
                        <m:t>≥</m:t>
                      </m:r>
                      <m:r>
                        <a:rPr lang="en-GB" sz="2400" b="0" i="1" dirty="0" smtClean="0">
                          <a:solidFill>
                            <a:prstClr val="black"/>
                          </a:solidFill>
                          <a:latin typeface="Cambria Math" panose="02040503050406030204" pitchFamily="18" charset="0"/>
                        </a:rPr>
                        <m:t>1</m:t>
                      </m:r>
                    </m:oMath>
                  </m:oMathPara>
                </a14:m>
                <a:endParaRPr lang="en-GB" sz="2400" b="0" dirty="0" smtClean="0">
                  <a:solidFill>
                    <a:prstClr val="black"/>
                  </a:solidFill>
                  <a:latin typeface="Lucida Sans"/>
                </a:endParaRPr>
              </a:p>
              <a:p>
                <a:pPr algn="ct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400" b="0" i="1" dirty="0" smtClean="0">
                          <a:solidFill>
                            <a:prstClr val="black"/>
                          </a:solidFill>
                          <a:latin typeface="Cambria Math" panose="02040503050406030204" pitchFamily="18" charset="0"/>
                        </a:rPr>
                        <m:t>𝑥</m:t>
                      </m:r>
                      <m:r>
                        <a:rPr lang="en-IN" sz="2400" b="0" i="1" dirty="0" smtClean="0">
                          <a:solidFill>
                            <a:prstClr val="black"/>
                          </a:solidFill>
                          <a:latin typeface="Cambria Math" panose="02040503050406030204" pitchFamily="18" charset="0"/>
                        </a:rPr>
                        <m:t>≥</m:t>
                      </m:r>
                      <m:r>
                        <a:rPr lang="en-GB" sz="2400" b="0" i="1" dirty="0" smtClean="0">
                          <a:solidFill>
                            <a:prstClr val="black"/>
                          </a:solidFill>
                          <a:latin typeface="Cambria Math" panose="02040503050406030204" pitchFamily="18" charset="0"/>
                        </a:rPr>
                        <m:t>1</m:t>
                      </m:r>
                    </m:oMath>
                  </m:oMathPara>
                </a14:m>
                <a:endParaRPr lang="en-GB" sz="2400" b="0" dirty="0" smtClean="0">
                  <a:solidFill>
                    <a:prstClr val="black"/>
                  </a:solidFill>
                  <a:latin typeface="Lucida Sans"/>
                </a:endParaRPr>
              </a:p>
              <a:p>
                <a:pPr algn="ct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400" b="0" i="1" dirty="0" smtClean="0">
                          <a:solidFill>
                            <a:prstClr val="black"/>
                          </a:solidFill>
                          <a:latin typeface="Cambria Math" panose="02040503050406030204" pitchFamily="18" charset="0"/>
                        </a:rPr>
                        <m:t>𝑥</m:t>
                      </m:r>
                      <m:r>
                        <a:rPr lang="en-IN" sz="2400" b="0" i="1" dirty="0" smtClean="0">
                          <a:solidFill>
                            <a:prstClr val="black"/>
                          </a:solidFill>
                          <a:latin typeface="Cambria Math" panose="02040503050406030204" pitchFamily="18" charset="0"/>
                        </a:rPr>
                        <m:t>≥</m:t>
                      </m:r>
                      <m:r>
                        <a:rPr lang="en-GB" sz="2400" b="0" i="1" dirty="0" smtClean="0">
                          <a:solidFill>
                            <a:prstClr val="black"/>
                          </a:solidFill>
                          <a:latin typeface="Cambria Math" panose="02040503050406030204" pitchFamily="18" charset="0"/>
                        </a:rPr>
                        <m:t>2</m:t>
                      </m:r>
                    </m:oMath>
                  </m:oMathPara>
                </a14:m>
                <a:endParaRPr lang="en-GB" sz="2400" b="0" dirty="0" smtClean="0">
                  <a:solidFill>
                    <a:prstClr val="black"/>
                  </a:solidFill>
                  <a:latin typeface="Lucida Sans"/>
                </a:endParaRPr>
              </a:p>
              <a:p>
                <a:pPr algn="ct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400" b="0" i="1" dirty="0" smtClean="0">
                          <a:solidFill>
                            <a:prstClr val="black"/>
                          </a:solidFill>
                          <a:latin typeface="Cambria Math" panose="02040503050406030204" pitchFamily="18" charset="0"/>
                        </a:rPr>
                        <m:t>𝑥</m:t>
                      </m:r>
                      <m:r>
                        <a:rPr lang="en-IN" sz="2400" b="0" i="1" dirty="0" smtClean="0">
                          <a:solidFill>
                            <a:prstClr val="black"/>
                          </a:solidFill>
                          <a:latin typeface="Cambria Math" panose="02040503050406030204" pitchFamily="18" charset="0"/>
                        </a:rPr>
                        <m:t>≥</m:t>
                      </m:r>
                      <m:r>
                        <a:rPr lang="en-GB" sz="2400" b="0" i="1" dirty="0" smtClean="0">
                          <a:solidFill>
                            <a:prstClr val="black"/>
                          </a:solidFill>
                          <a:latin typeface="Cambria Math" panose="02040503050406030204" pitchFamily="18" charset="0"/>
                        </a:rPr>
                        <m:t>𝑦</m:t>
                      </m:r>
                    </m:oMath>
                  </m:oMathPara>
                </a14:m>
                <a:endParaRPr lang="en-GB" sz="2400" b="0" dirty="0" smtClean="0">
                  <a:solidFill>
                    <a:prstClr val="black"/>
                  </a:solidFill>
                  <a:latin typeface="Lucida Sans"/>
                </a:endParaRPr>
              </a:p>
            </p:txBody>
          </p:sp>
        </mc:Choice>
        <mc:Fallback>
          <p:sp>
            <p:nvSpPr>
              <p:cNvPr id="24" name="TextBox 23"/>
              <p:cNvSpPr txBox="1">
                <a:spLocks noRot="1" noChangeAspect="1" noMove="1" noResize="1" noEditPoints="1" noAdjustHandles="1" noChangeArrowheads="1" noChangeShapeType="1" noTextEdit="1"/>
              </p:cNvSpPr>
              <p:nvPr/>
            </p:nvSpPr>
            <p:spPr>
              <a:xfrm>
                <a:off x="6742720" y="3032946"/>
                <a:ext cx="1033809" cy="1938992"/>
              </a:xfrm>
              <a:prstGeom prst="rect">
                <a:avLst/>
              </a:prstGeom>
              <a:blipFill rotWithShape="0">
                <a:blip r:embed="rId5"/>
                <a:stretch>
                  <a:fillRect b="-2201"/>
                </a:stretch>
              </a:blipFill>
            </p:spPr>
            <p:txBody>
              <a:bodyPr/>
              <a:lstStyle/>
              <a:p>
                <a:r>
                  <a:rPr lang="en-US">
                    <a:noFill/>
                  </a:rPr>
                  <a:t> </a:t>
                </a:r>
              </a:p>
            </p:txBody>
          </p:sp>
        </mc:Fallback>
      </mc:AlternateContent>
      <p:sp>
        <p:nvSpPr>
          <p:cNvPr id="30" name="Left Brace 29"/>
          <p:cNvSpPr/>
          <p:nvPr/>
        </p:nvSpPr>
        <p:spPr>
          <a:xfrm rot="16200000">
            <a:off x="4287210" y="1946704"/>
            <a:ext cx="339388" cy="6899093"/>
          </a:xfrm>
          <a:prstGeom prst="leftBrace">
            <a:avLst/>
          </a:prstGeom>
          <a:no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smtClean="0">
              <a:ln>
                <a:noFill/>
              </a:ln>
              <a:solidFill>
                <a:prstClr val="black"/>
              </a:solidFill>
              <a:effectLst/>
              <a:uLnTx/>
              <a:uFillTx/>
              <a:latin typeface="Lucida Sans"/>
              <a:ea typeface="+mn-ea"/>
              <a:cs typeface="+mn-cs"/>
            </a:endParaRPr>
          </a:p>
        </p:txBody>
      </p:sp>
      <mc:AlternateContent xmlns:mc="http://schemas.openxmlformats.org/markup-compatibility/2006">
        <mc:Choice xmlns:a14="http://schemas.microsoft.com/office/drawing/2010/main" Requires="a14">
          <p:sp>
            <p:nvSpPr>
              <p:cNvPr id="31" name="Rectangle 30"/>
              <p:cNvSpPr/>
              <p:nvPr/>
            </p:nvSpPr>
            <p:spPr>
              <a:xfrm>
                <a:off x="2590800" y="5979599"/>
                <a:ext cx="2891689" cy="400110"/>
              </a:xfrm>
              <a:prstGeom prst="rect">
                <a:avLst/>
              </a:prstGeom>
            </p:spPr>
            <p:txBody>
              <a:bodyPr wrap="none">
                <a:spAutoFit/>
              </a:bodyPr>
              <a:lstStyle/>
              <a:p>
                <a:pP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000" b="0" i="1" dirty="0" smtClean="0">
                          <a:solidFill>
                            <a:prstClr val="black"/>
                          </a:solidFill>
                          <a:latin typeface="Cambria Math" panose="02040503050406030204" pitchFamily="18" charset="0"/>
                        </a:rPr>
                        <m:t>𝑖𝑓</m:t>
                      </m:r>
                      <m:r>
                        <a:rPr lang="en-GB" sz="2000" b="0" i="1" dirty="0" smtClean="0">
                          <a:solidFill>
                            <a:prstClr val="black"/>
                          </a:solidFill>
                          <a:latin typeface="Cambria Math" panose="02040503050406030204" pitchFamily="18" charset="0"/>
                        </a:rPr>
                        <m:t> </m:t>
                      </m:r>
                      <m:d>
                        <m:dPr>
                          <m:ctrlPr>
                            <a:rPr lang="en-GB" sz="2000" b="0" i="1" dirty="0" smtClean="0">
                              <a:solidFill>
                                <a:prstClr val="black"/>
                              </a:solidFill>
                              <a:latin typeface="Cambria Math" panose="02040503050406030204" pitchFamily="18" charset="0"/>
                            </a:rPr>
                          </m:ctrlPr>
                        </m:dPr>
                        <m:e>
                          <m:r>
                            <a:rPr lang="en-GB" sz="2000" b="0" i="1" dirty="0" smtClean="0">
                              <a:solidFill>
                                <a:prstClr val="black"/>
                              </a:solidFill>
                              <a:latin typeface="Cambria Math" panose="02040503050406030204" pitchFamily="18" charset="0"/>
                            </a:rPr>
                            <m:t>𝑥</m:t>
                          </m:r>
                          <m:r>
                            <a:rPr lang="en-IN" sz="2000" b="0" i="1" dirty="0" smtClean="0">
                              <a:solidFill>
                                <a:prstClr val="black"/>
                              </a:solidFill>
                              <a:latin typeface="Cambria Math" panose="02040503050406030204" pitchFamily="18" charset="0"/>
                            </a:rPr>
                            <m:t>≥</m:t>
                          </m:r>
                          <m:r>
                            <a:rPr lang="en-GB" sz="2000" b="0" i="1" dirty="0" smtClean="0">
                              <a:solidFill>
                                <a:prstClr val="black"/>
                              </a:solidFill>
                              <a:latin typeface="Cambria Math" panose="02040503050406030204" pitchFamily="18" charset="0"/>
                            </a:rPr>
                            <m:t>𝑦</m:t>
                          </m:r>
                        </m:e>
                      </m:d>
                      <m:r>
                        <a:rPr lang="en-GB" sz="2000" b="0" i="1" dirty="0" smtClean="0">
                          <a:solidFill>
                            <a:prstClr val="black"/>
                          </a:solidFill>
                          <a:latin typeface="Cambria Math" panose="02040503050406030204" pitchFamily="18" charset="0"/>
                        </a:rPr>
                        <m:t> </m:t>
                      </m:r>
                      <m:r>
                        <a:rPr lang="en-GB" sz="2000" b="0" i="1" dirty="0" smtClean="0">
                          <a:solidFill>
                            <a:prstClr val="black"/>
                          </a:solidFill>
                          <a:latin typeface="Cambria Math" panose="02040503050406030204" pitchFamily="18" charset="0"/>
                        </a:rPr>
                        <m:t>𝑡h𝑒𝑛</m:t>
                      </m:r>
                      <m:r>
                        <a:rPr lang="en-GB" sz="2000" b="0" i="1" dirty="0" smtClean="0">
                          <a:solidFill>
                            <a:prstClr val="black"/>
                          </a:solidFill>
                          <a:latin typeface="Cambria Math" panose="02040503050406030204" pitchFamily="18" charset="0"/>
                        </a:rPr>
                        <m:t> </m:t>
                      </m:r>
                      <m:r>
                        <a:rPr lang="en-IN" sz="2000" b="0" i="1" dirty="0" smtClean="0">
                          <a:solidFill>
                            <a:prstClr val="black"/>
                          </a:solidFill>
                          <a:latin typeface="Cambria Math" panose="02040503050406030204" pitchFamily="18" charset="0"/>
                        </a:rPr>
                        <m:t>𝑥</m:t>
                      </m:r>
                      <m:r>
                        <a:rPr lang="en-GB" sz="2000" b="0" i="1" dirty="0" smtClean="0">
                          <a:solidFill>
                            <a:prstClr val="black"/>
                          </a:solidFill>
                          <a:latin typeface="Cambria Math" panose="02040503050406030204" pitchFamily="18" charset="0"/>
                        </a:rPr>
                        <m:t> </m:t>
                      </m:r>
                      <m:r>
                        <a:rPr lang="en-GB" sz="2000" b="0" i="1" dirty="0" smtClean="0">
                          <a:solidFill>
                            <a:prstClr val="black"/>
                          </a:solidFill>
                          <a:latin typeface="Cambria Math" panose="02040503050406030204" pitchFamily="18" charset="0"/>
                        </a:rPr>
                        <m:t>𝑒𝑙𝑠𝑒</m:t>
                      </m:r>
                      <m:r>
                        <a:rPr lang="en-GB" sz="2000" b="0" i="1" dirty="0" smtClean="0">
                          <a:solidFill>
                            <a:prstClr val="black"/>
                          </a:solidFill>
                          <a:latin typeface="Cambria Math" panose="02040503050406030204" pitchFamily="18" charset="0"/>
                        </a:rPr>
                        <m:t> </m:t>
                      </m:r>
                      <m:r>
                        <a:rPr lang="en-IN" sz="2000" b="0" i="1" dirty="0" smtClean="0">
                          <a:solidFill>
                            <a:prstClr val="black"/>
                          </a:solidFill>
                          <a:latin typeface="Cambria Math" panose="02040503050406030204" pitchFamily="18" charset="0"/>
                        </a:rPr>
                        <m:t>𝑦</m:t>
                      </m:r>
                    </m:oMath>
                  </m:oMathPara>
                </a14:m>
                <a:endParaRPr lang="en-US" sz="2000" b="0" dirty="0" smtClean="0">
                  <a:solidFill>
                    <a:prstClr val="black"/>
                  </a:solidFill>
                  <a:latin typeface="Lucida Sans"/>
                </a:endParaRPr>
              </a:p>
            </p:txBody>
          </p:sp>
        </mc:Choice>
        <mc:Fallback>
          <p:sp>
            <p:nvSpPr>
              <p:cNvPr id="31" name="Rectangle 30"/>
              <p:cNvSpPr>
                <a:spLocks noRot="1" noChangeAspect="1" noMove="1" noResize="1" noEditPoints="1" noAdjustHandles="1" noChangeArrowheads="1" noChangeShapeType="1" noTextEdit="1"/>
              </p:cNvSpPr>
              <p:nvPr/>
            </p:nvSpPr>
            <p:spPr>
              <a:xfrm>
                <a:off x="2590800" y="5979599"/>
                <a:ext cx="2891689" cy="400110"/>
              </a:xfrm>
              <a:prstGeom prst="rect">
                <a:avLst/>
              </a:prstGeom>
              <a:blipFill rotWithShape="0">
                <a:blip r:embed="rId6"/>
                <a:stretch>
                  <a:fillRect b="-16667"/>
                </a:stretch>
              </a:blipFill>
            </p:spPr>
            <p:txBody>
              <a:bodyPr/>
              <a:lstStyle/>
              <a:p>
                <a:r>
                  <a:rPr lang="en-US">
                    <a:noFill/>
                  </a:rPr>
                  <a:t> </a:t>
                </a:r>
              </a:p>
            </p:txBody>
          </p:sp>
        </mc:Fallback>
      </mc:AlternateContent>
      <p:sp>
        <p:nvSpPr>
          <p:cNvPr id="32" name="Content Placeholder 2"/>
          <p:cNvSpPr txBox="1">
            <a:spLocks/>
          </p:cNvSpPr>
          <p:nvPr/>
        </p:nvSpPr>
        <p:spPr>
          <a:xfrm>
            <a:off x="48072" y="5971223"/>
            <a:ext cx="3498543" cy="561054"/>
          </a:xfrm>
          <a:prstGeom prst="rect">
            <a:avLst/>
          </a:prstGeom>
        </p:spPr>
        <p:txBody>
          <a:bodyPr vert="horz" lIns="91440" tIns="45720" rIns="91440" bIns="45720" rtlCol="0">
            <a:normAutofit/>
          </a:bodyPr>
          <a:lst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fontAlgn="auto">
              <a:spcAft>
                <a:spcPts val="0"/>
              </a:spcAft>
              <a:buClr>
                <a:srgbClr val="A2C816"/>
              </a:buClr>
              <a:buFont typeface="Wingdings 2" pitchFamily="18" charset="2"/>
              <a:buNone/>
            </a:pPr>
            <a:r>
              <a:rPr lang="en-GB" b="0" dirty="0" smtClean="0">
                <a:solidFill>
                  <a:prstClr val="black">
                    <a:lumMod val="65000"/>
                    <a:lumOff val="35000"/>
                  </a:prstClr>
                </a:solidFill>
                <a:latin typeface="Lucida Sans"/>
              </a:rPr>
              <a:t>Step 3: </a:t>
            </a:r>
            <a:r>
              <a:rPr lang="en-GB" b="0" dirty="0" smtClean="0">
                <a:solidFill>
                  <a:srgbClr val="FF0000"/>
                </a:solidFill>
                <a:latin typeface="Lucida Sans"/>
              </a:rPr>
              <a:t>Combine!</a:t>
            </a:r>
            <a:endParaRPr lang="en-GB" b="0" dirty="0">
              <a:solidFill>
                <a:srgbClr val="FF0000"/>
              </a:solidFill>
              <a:latin typeface="Lucida Sans"/>
            </a:endParaRPr>
          </a:p>
        </p:txBody>
      </p:sp>
    </p:spTree>
    <p:extLst>
      <p:ext uri="{BB962C8B-B14F-4D97-AF65-F5344CB8AC3E}">
        <p14:creationId xmlns:p14="http://schemas.microsoft.com/office/powerpoint/2010/main" val="1138968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uild="p"/>
      <p:bldP spid="22" grpId="0"/>
      <p:bldP spid="23" grpId="0" animBg="1"/>
      <p:bldP spid="24" grpId="0"/>
      <p:bldP spid="30" grpId="0" animBg="1"/>
      <p:bldP spid="31" grpId="0"/>
      <p:bldP spid="32"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Conditional Expression Grammars</a:t>
            </a:r>
            <a:endParaRPr lang="en-US" sz="2800" dirty="0" smtClean="0">
              <a:solidFill>
                <a:srgbClr val="C00000"/>
              </a:solidFill>
            </a:endParaRPr>
          </a:p>
        </p:txBody>
      </p:sp>
      <p:sp>
        <p:nvSpPr>
          <p:cNvPr id="4" name="Slide Number Placeholder 17"/>
          <p:cNvSpPr>
            <a:spLocks noGrp="1"/>
          </p:cNvSpPr>
          <p:nvPr>
            <p:ph type="sldNum" sz="quarter" idx="12"/>
          </p:nvPr>
        </p:nvSpPr>
        <p:spPr>
          <a:xfrm>
            <a:off x="7010400" y="5972355"/>
            <a:ext cx="1905000" cy="457200"/>
          </a:xfrm>
        </p:spPr>
        <p:txBody>
          <a:bodyPr/>
          <a:lstStyle/>
          <a:p>
            <a:pPr>
              <a:defRPr/>
            </a:pPr>
            <a:fld id="{0529A9EF-C723-4E6D-B148-3F65053D62C2}" type="slidenum">
              <a:rPr lang="en-US" b="1" smtClean="0">
                <a:solidFill>
                  <a:srgbClr val="000000"/>
                </a:solidFill>
              </a:rPr>
              <a:pPr>
                <a:defRPr/>
              </a:pPr>
              <a:t>52</a:t>
            </a:fld>
            <a:endParaRPr lang="en-US" b="1" dirty="0">
              <a:solidFill>
                <a:srgbClr val="000000"/>
              </a:solidFill>
            </a:endParaRPr>
          </a:p>
        </p:txBody>
      </p:sp>
      <p:sp>
        <p:nvSpPr>
          <p:cNvPr id="54" name="TextBox 53"/>
          <p:cNvSpPr txBox="1"/>
          <p:nvPr/>
        </p:nvSpPr>
        <p:spPr>
          <a:xfrm>
            <a:off x="138113" y="5721669"/>
            <a:ext cx="8305800" cy="707886"/>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Separate grammars for predicates and terms</a:t>
            </a:r>
            <a:endParaRPr lang="en-US" sz="2000" b="0" dirty="0" smtClean="0">
              <a:solidFill>
                <a:srgbClr val="C00000"/>
              </a:solidFill>
            </a:endParaRPr>
          </a:p>
          <a:p>
            <a:r>
              <a:rPr lang="en-US" sz="2000" b="0" dirty="0" smtClean="0">
                <a:solidFill>
                  <a:srgbClr val="C00000"/>
                </a:solidFill>
              </a:rPr>
              <a:t>Can be automatically for typical grammars</a:t>
            </a:r>
            <a:endParaRPr lang="en-US" sz="2000" b="0" dirty="0" smtClean="0">
              <a:solidFill>
                <a:srgbClr val="C00000"/>
              </a:solidFill>
            </a:endParaRPr>
          </a:p>
        </p:txBody>
      </p:sp>
      <p:sp>
        <p:nvSpPr>
          <p:cNvPr id="25" name="Rectangle 24"/>
          <p:cNvSpPr/>
          <p:nvPr/>
        </p:nvSpPr>
        <p:spPr>
          <a:xfrm>
            <a:off x="81581" y="2267943"/>
            <a:ext cx="4079325" cy="169614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fontAlgn="auto">
              <a:spcBef>
                <a:spcPts val="0"/>
              </a:spcBef>
              <a:spcAft>
                <a:spcPts val="0"/>
              </a:spcAft>
            </a:pPr>
            <a:r>
              <a:rPr lang="en-IN" sz="1800" b="0" dirty="0" smtClean="0">
                <a:solidFill>
                  <a:prstClr val="black"/>
                </a:solidFill>
              </a:rPr>
              <a:t>Expr ::=  T  | if (C) Expr else Expr</a:t>
            </a:r>
          </a:p>
          <a:p>
            <a:pPr fontAlgn="auto">
              <a:spcBef>
                <a:spcPts val="0"/>
              </a:spcBef>
              <a:spcAft>
                <a:spcPts val="0"/>
              </a:spcAft>
            </a:pPr>
            <a:r>
              <a:rPr lang="en-IN" sz="1800" b="0" dirty="0" smtClean="0">
                <a:solidFill>
                  <a:prstClr val="black"/>
                </a:solidFill>
              </a:rPr>
              <a:t>T      ::= x </a:t>
            </a:r>
            <a:r>
              <a:rPr lang="en-IN" sz="1800" b="0" dirty="0">
                <a:solidFill>
                  <a:prstClr val="black"/>
                </a:solidFill>
              </a:rPr>
              <a:t>| y | 0 | 1 </a:t>
            </a:r>
            <a:r>
              <a:rPr lang="en-IN" sz="1800" b="0" dirty="0" smtClean="0">
                <a:solidFill>
                  <a:prstClr val="black"/>
                </a:solidFill>
              </a:rPr>
              <a:t>| T + T | T – T</a:t>
            </a:r>
            <a:endParaRPr lang="en-IN" sz="1800" b="0" dirty="0">
              <a:solidFill>
                <a:prstClr val="black"/>
              </a:solidFill>
            </a:endParaRPr>
          </a:p>
          <a:p>
            <a:pPr fontAlgn="auto">
              <a:spcBef>
                <a:spcPts val="0"/>
              </a:spcBef>
              <a:spcAft>
                <a:spcPts val="0"/>
              </a:spcAft>
            </a:pPr>
            <a:r>
              <a:rPr lang="en-IN" sz="1800" b="0" dirty="0" smtClean="0">
                <a:solidFill>
                  <a:prstClr val="black"/>
                </a:solidFill>
              </a:rPr>
              <a:t>C      ::= T &gt;= T | T = T | T &lt;= T | …</a:t>
            </a:r>
          </a:p>
          <a:p>
            <a:pPr fontAlgn="auto">
              <a:spcBef>
                <a:spcPts val="0"/>
              </a:spcBef>
              <a:spcAft>
                <a:spcPts val="0"/>
              </a:spcAft>
            </a:pPr>
            <a:endParaRPr lang="en-IN" sz="1800" b="0" dirty="0">
              <a:solidFill>
                <a:prstClr val="black"/>
              </a:solidFill>
            </a:endParaRPr>
          </a:p>
          <a:p>
            <a:pPr algn="ctr" fontAlgn="auto">
              <a:spcBef>
                <a:spcPts val="0"/>
              </a:spcBef>
              <a:spcAft>
                <a:spcPts val="0"/>
              </a:spcAft>
            </a:pPr>
            <a:r>
              <a:rPr lang="en-IN" sz="1800" b="0" dirty="0" smtClean="0">
                <a:solidFill>
                  <a:prstClr val="black"/>
                </a:solidFill>
              </a:rPr>
              <a:t>Conditional Linear Expressions</a:t>
            </a:r>
            <a:endParaRPr lang="en-IN" sz="1800" b="0" dirty="0">
              <a:solidFill>
                <a:prstClr val="black"/>
              </a:solidFill>
            </a:endParaRPr>
          </a:p>
        </p:txBody>
      </p:sp>
      <p:sp>
        <p:nvSpPr>
          <p:cNvPr id="26" name="Rectangle 25"/>
          <p:cNvSpPr/>
          <p:nvPr/>
        </p:nvSpPr>
        <p:spPr>
          <a:xfrm>
            <a:off x="4970737" y="1780145"/>
            <a:ext cx="4079325" cy="10591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fontAlgn="auto">
              <a:spcBef>
                <a:spcPts val="0"/>
              </a:spcBef>
              <a:spcAft>
                <a:spcPts val="0"/>
              </a:spcAft>
            </a:pPr>
            <a:r>
              <a:rPr lang="en-IN" sz="1800" b="0" dirty="0" smtClean="0">
                <a:solidFill>
                  <a:prstClr val="black"/>
                </a:solidFill>
              </a:rPr>
              <a:t>T      ::= x </a:t>
            </a:r>
            <a:r>
              <a:rPr lang="en-IN" sz="1800" b="0" dirty="0">
                <a:solidFill>
                  <a:prstClr val="black"/>
                </a:solidFill>
              </a:rPr>
              <a:t>| y | 0 | 1 </a:t>
            </a:r>
            <a:r>
              <a:rPr lang="en-IN" sz="1800" b="0" dirty="0" smtClean="0">
                <a:solidFill>
                  <a:prstClr val="black"/>
                </a:solidFill>
              </a:rPr>
              <a:t>| T + T | T – T</a:t>
            </a:r>
            <a:endParaRPr lang="en-IN" sz="1800" b="0" dirty="0">
              <a:solidFill>
                <a:prstClr val="black"/>
              </a:solidFill>
            </a:endParaRPr>
          </a:p>
          <a:p>
            <a:pPr fontAlgn="auto">
              <a:spcBef>
                <a:spcPts val="0"/>
              </a:spcBef>
              <a:spcAft>
                <a:spcPts val="0"/>
              </a:spcAft>
            </a:pPr>
            <a:endParaRPr lang="en-IN" sz="1800" b="0" dirty="0">
              <a:solidFill>
                <a:prstClr val="black"/>
              </a:solidFill>
            </a:endParaRPr>
          </a:p>
          <a:p>
            <a:pPr algn="ctr" fontAlgn="auto">
              <a:spcBef>
                <a:spcPts val="0"/>
              </a:spcBef>
              <a:spcAft>
                <a:spcPts val="0"/>
              </a:spcAft>
            </a:pPr>
            <a:r>
              <a:rPr lang="en-IN" sz="1800" b="0" dirty="0" smtClean="0">
                <a:solidFill>
                  <a:prstClr val="black"/>
                </a:solidFill>
              </a:rPr>
              <a:t>Term Grammar</a:t>
            </a:r>
            <a:endParaRPr lang="en-IN" sz="1800" b="0" dirty="0">
              <a:solidFill>
                <a:prstClr val="black"/>
              </a:solidFill>
            </a:endParaRPr>
          </a:p>
        </p:txBody>
      </p:sp>
      <p:sp>
        <p:nvSpPr>
          <p:cNvPr id="27" name="Rectangle 26"/>
          <p:cNvSpPr/>
          <p:nvPr/>
        </p:nvSpPr>
        <p:spPr>
          <a:xfrm>
            <a:off x="4970737" y="3248823"/>
            <a:ext cx="4079325" cy="10591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fontAlgn="auto">
              <a:spcBef>
                <a:spcPts val="0"/>
              </a:spcBef>
              <a:spcAft>
                <a:spcPts val="0"/>
              </a:spcAft>
            </a:pPr>
            <a:r>
              <a:rPr lang="en-IN" sz="1800" b="0" dirty="0">
                <a:solidFill>
                  <a:prstClr val="black"/>
                </a:solidFill>
              </a:rPr>
              <a:t>C      ::= T &gt;= T | T = T | T &lt;= T | …</a:t>
            </a:r>
          </a:p>
          <a:p>
            <a:pPr fontAlgn="auto">
              <a:spcBef>
                <a:spcPts val="0"/>
              </a:spcBef>
              <a:spcAft>
                <a:spcPts val="0"/>
              </a:spcAft>
            </a:pPr>
            <a:endParaRPr lang="en-IN" sz="1800" b="0" dirty="0">
              <a:solidFill>
                <a:prstClr val="black"/>
              </a:solidFill>
            </a:endParaRPr>
          </a:p>
          <a:p>
            <a:pPr algn="ctr" fontAlgn="auto">
              <a:spcBef>
                <a:spcPts val="0"/>
              </a:spcBef>
              <a:spcAft>
                <a:spcPts val="0"/>
              </a:spcAft>
            </a:pPr>
            <a:r>
              <a:rPr lang="en-IN" sz="1800" b="0" dirty="0" smtClean="0">
                <a:solidFill>
                  <a:prstClr val="black"/>
                </a:solidFill>
              </a:rPr>
              <a:t>Predicate Grammar</a:t>
            </a:r>
            <a:endParaRPr lang="en-IN" sz="1800" b="0" dirty="0">
              <a:solidFill>
                <a:prstClr val="black"/>
              </a:solidFill>
            </a:endParaRPr>
          </a:p>
        </p:txBody>
      </p:sp>
      <p:sp>
        <p:nvSpPr>
          <p:cNvPr id="28" name="Right Arrow 27"/>
          <p:cNvSpPr/>
          <p:nvPr/>
        </p:nvSpPr>
        <p:spPr>
          <a:xfrm rot="19917130">
            <a:off x="4308951" y="2493304"/>
            <a:ext cx="584886" cy="214184"/>
          </a:xfrm>
          <a:prstGeom prst="rightArrow">
            <a:avLst/>
          </a:prstGeom>
        </p:spPr>
        <p:style>
          <a:lnRef idx="2">
            <a:schemeClr val="accent4"/>
          </a:lnRef>
          <a:fillRef idx="1">
            <a:schemeClr val="lt1"/>
          </a:fillRef>
          <a:effectRef idx="0">
            <a:schemeClr val="accent4"/>
          </a:effectRef>
          <a:fontRef idx="minor">
            <a:schemeClr val="dk1"/>
          </a:fontRef>
        </p:style>
        <p:txBody>
          <a:bodyPr rtlCol="0" anchor="ctr"/>
          <a:lstStyle/>
          <a:p>
            <a:pPr algn="ctr" fontAlgn="auto">
              <a:spcBef>
                <a:spcPts val="0"/>
              </a:spcBef>
              <a:spcAft>
                <a:spcPts val="0"/>
              </a:spcAft>
            </a:pPr>
            <a:endParaRPr lang="en-IN" sz="1800" b="0">
              <a:solidFill>
                <a:prstClr val="black"/>
              </a:solidFill>
            </a:endParaRPr>
          </a:p>
        </p:txBody>
      </p:sp>
      <p:sp>
        <p:nvSpPr>
          <p:cNvPr id="29" name="Right Arrow 28"/>
          <p:cNvSpPr/>
          <p:nvPr/>
        </p:nvSpPr>
        <p:spPr>
          <a:xfrm rot="2105110">
            <a:off x="4316543" y="3434408"/>
            <a:ext cx="584886" cy="214184"/>
          </a:xfrm>
          <a:prstGeom prst="rightArrow">
            <a:avLst/>
          </a:prstGeom>
        </p:spPr>
        <p:style>
          <a:lnRef idx="2">
            <a:schemeClr val="accent4"/>
          </a:lnRef>
          <a:fillRef idx="1">
            <a:schemeClr val="lt1"/>
          </a:fillRef>
          <a:effectRef idx="0">
            <a:schemeClr val="accent4"/>
          </a:effectRef>
          <a:fontRef idx="minor">
            <a:schemeClr val="dk1"/>
          </a:fontRef>
        </p:style>
        <p:txBody>
          <a:bodyPr rtlCol="0" anchor="ctr"/>
          <a:lstStyle/>
          <a:p>
            <a:pPr algn="ctr" fontAlgn="auto">
              <a:spcBef>
                <a:spcPts val="0"/>
              </a:spcBef>
              <a:spcAft>
                <a:spcPts val="0"/>
              </a:spcAft>
            </a:pPr>
            <a:endParaRPr lang="en-IN" sz="1800" b="0">
              <a:solidFill>
                <a:prstClr val="black"/>
              </a:solidFill>
            </a:endParaRPr>
          </a:p>
        </p:txBody>
      </p:sp>
    </p:spTree>
    <p:extLst>
      <p:ext uri="{BB962C8B-B14F-4D97-AF65-F5344CB8AC3E}">
        <p14:creationId xmlns:p14="http://schemas.microsoft.com/office/powerpoint/2010/main" val="2081117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Algorithm Overview</a:t>
            </a:r>
            <a:endParaRPr lang="en-US" sz="28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solidFill>
                  <a:srgbClr val="000000"/>
                </a:solidFill>
              </a:rPr>
              <a:pPr>
                <a:defRPr/>
              </a:pPr>
              <a:t>53</a:t>
            </a:fld>
            <a:endParaRPr lang="en-US" b="1" dirty="0">
              <a:solidFill>
                <a:srgbClr val="000000"/>
              </a:solidFill>
            </a:endParaRPr>
          </a:p>
        </p:txBody>
      </p:sp>
      <p:sp>
        <p:nvSpPr>
          <p:cNvPr id="21" name="Rounded Rectangle 20"/>
          <p:cNvSpPr/>
          <p:nvPr/>
        </p:nvSpPr>
        <p:spPr>
          <a:xfrm>
            <a:off x="1338648" y="2886101"/>
            <a:ext cx="2125362" cy="996779"/>
          </a:xfrm>
          <a:prstGeom prst="roundRect">
            <a:avLst/>
          </a:prstGeom>
          <a:solidFill>
            <a:sysClr val="window" lastClr="FFFFFF"/>
          </a:solidFill>
          <a:ln w="25400" cap="flat" cmpd="sng" algn="ctr">
            <a:solidFill>
              <a:srgbClr val="7DC1E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N" sz="1800" b="0" i="0" u="none" strike="noStrike" kern="0" cap="none" spc="0" normalizeH="0" baseline="0" noProof="0" dirty="0" smtClean="0">
                <a:ln>
                  <a:noFill/>
                </a:ln>
                <a:solidFill>
                  <a:prstClr val="black"/>
                </a:solidFill>
                <a:effectLst/>
                <a:uLnTx/>
                <a:uFillTx/>
                <a:latin typeface="Lucida Sans"/>
                <a:ea typeface="+mn-ea"/>
                <a:cs typeface="+mn-cs"/>
              </a:rPr>
              <a:t>Term Enumerator</a:t>
            </a:r>
          </a:p>
        </p:txBody>
      </p:sp>
      <p:sp>
        <p:nvSpPr>
          <p:cNvPr id="22" name="Rounded Rectangle 21"/>
          <p:cNvSpPr/>
          <p:nvPr/>
        </p:nvSpPr>
        <p:spPr>
          <a:xfrm>
            <a:off x="5890054" y="3001623"/>
            <a:ext cx="2125362" cy="996779"/>
          </a:xfrm>
          <a:prstGeom prst="roundRect">
            <a:avLst/>
          </a:prstGeom>
          <a:solidFill>
            <a:sysClr val="window" lastClr="FFFFFF"/>
          </a:solidFill>
          <a:ln w="25400" cap="flat" cmpd="sng" algn="ctr">
            <a:solidFill>
              <a:srgbClr val="7DC1E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N" sz="1800" b="0" i="0" u="none" strike="noStrike" kern="0" cap="none" spc="0" normalizeH="0" baseline="0" noProof="0" dirty="0" smtClean="0">
                <a:ln>
                  <a:noFill/>
                </a:ln>
                <a:solidFill>
                  <a:prstClr val="black"/>
                </a:solidFill>
                <a:effectLst/>
                <a:uLnTx/>
                <a:uFillTx/>
                <a:latin typeface="Lucida Sans"/>
                <a:ea typeface="+mn-ea"/>
                <a:cs typeface="+mn-cs"/>
              </a:rPr>
              <a:t>Predicate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IN" sz="1800" b="0" i="0" u="none" strike="noStrike" kern="0" cap="none" spc="0" normalizeH="0" baseline="0" noProof="0" dirty="0" smtClean="0">
                <a:ln>
                  <a:noFill/>
                </a:ln>
                <a:solidFill>
                  <a:prstClr val="black"/>
                </a:solidFill>
                <a:effectLst/>
                <a:uLnTx/>
                <a:uFillTx/>
                <a:latin typeface="Lucida Sans"/>
                <a:ea typeface="+mn-ea"/>
                <a:cs typeface="+mn-cs"/>
              </a:rPr>
              <a:t>Enumerator</a:t>
            </a:r>
          </a:p>
        </p:txBody>
      </p:sp>
      <p:sp>
        <p:nvSpPr>
          <p:cNvPr id="23" name="TextBox 22"/>
          <p:cNvSpPr txBox="1"/>
          <p:nvPr/>
        </p:nvSpPr>
        <p:spPr>
          <a:xfrm>
            <a:off x="1788020" y="1583112"/>
            <a:ext cx="1226618" cy="646331"/>
          </a:xfrm>
          <a:prstGeom prst="rect">
            <a:avLst/>
          </a:prstGeom>
          <a:noFill/>
        </p:spPr>
        <p:txBody>
          <a:bodyPr wrap="none" rtlCol="0">
            <a:spAutoFit/>
          </a:bodyPr>
          <a:lstStyle/>
          <a:p>
            <a:pPr algn="ctr" fontAlgn="auto">
              <a:spcBef>
                <a:spcPts val="0"/>
              </a:spcBef>
              <a:spcAft>
                <a:spcPts val="0"/>
              </a:spcAft>
            </a:pPr>
            <a:r>
              <a:rPr lang="en-IN" sz="1800" b="0" dirty="0" smtClean="0">
                <a:solidFill>
                  <a:prstClr val="black"/>
                </a:solidFill>
                <a:latin typeface="Lucida Sans"/>
              </a:rPr>
              <a:t>Term </a:t>
            </a:r>
          </a:p>
          <a:p>
            <a:pPr algn="ctr" fontAlgn="auto">
              <a:spcBef>
                <a:spcPts val="0"/>
              </a:spcBef>
              <a:spcAft>
                <a:spcPts val="0"/>
              </a:spcAft>
            </a:pPr>
            <a:r>
              <a:rPr lang="en-IN" sz="1800" b="0" dirty="0" smtClean="0">
                <a:solidFill>
                  <a:prstClr val="black"/>
                </a:solidFill>
                <a:latin typeface="Lucida Sans"/>
              </a:rPr>
              <a:t>Grammar</a:t>
            </a:r>
            <a:endParaRPr lang="en-IN" sz="1800" b="0" dirty="0">
              <a:solidFill>
                <a:prstClr val="black"/>
              </a:solidFill>
              <a:latin typeface="Lucida Sans"/>
            </a:endParaRPr>
          </a:p>
        </p:txBody>
      </p:sp>
      <p:sp>
        <p:nvSpPr>
          <p:cNvPr id="24" name="TextBox 23"/>
          <p:cNvSpPr txBox="1"/>
          <p:nvPr/>
        </p:nvSpPr>
        <p:spPr>
          <a:xfrm>
            <a:off x="6339426" y="1698636"/>
            <a:ext cx="1226618" cy="646331"/>
          </a:xfrm>
          <a:prstGeom prst="rect">
            <a:avLst/>
          </a:prstGeom>
          <a:noFill/>
        </p:spPr>
        <p:txBody>
          <a:bodyPr wrap="none" rtlCol="0">
            <a:spAutoFit/>
          </a:bodyPr>
          <a:lstStyle/>
          <a:p>
            <a:pPr fontAlgn="auto">
              <a:spcBef>
                <a:spcPts val="0"/>
              </a:spcBef>
              <a:spcAft>
                <a:spcPts val="0"/>
              </a:spcAft>
            </a:pPr>
            <a:r>
              <a:rPr lang="en-IN" sz="1800" b="0" dirty="0" smtClean="0">
                <a:solidFill>
                  <a:prstClr val="black"/>
                </a:solidFill>
                <a:latin typeface="Lucida Sans"/>
              </a:rPr>
              <a:t>Predicate</a:t>
            </a:r>
          </a:p>
          <a:p>
            <a:pPr fontAlgn="auto">
              <a:spcBef>
                <a:spcPts val="0"/>
              </a:spcBef>
              <a:spcAft>
                <a:spcPts val="0"/>
              </a:spcAft>
            </a:pPr>
            <a:r>
              <a:rPr lang="en-IN" sz="1800" b="0" dirty="0" smtClean="0">
                <a:solidFill>
                  <a:prstClr val="black"/>
                </a:solidFill>
                <a:latin typeface="Lucida Sans"/>
              </a:rPr>
              <a:t>Grammar</a:t>
            </a:r>
            <a:endParaRPr lang="en-IN" sz="1800" b="0" dirty="0">
              <a:solidFill>
                <a:prstClr val="black"/>
              </a:solidFill>
              <a:latin typeface="Lucida Sans"/>
            </a:endParaRPr>
          </a:p>
        </p:txBody>
      </p:sp>
      <p:cxnSp>
        <p:nvCxnSpPr>
          <p:cNvPr id="25" name="Straight Arrow Connector 24"/>
          <p:cNvCxnSpPr>
            <a:stCxn id="23" idx="2"/>
            <a:endCxn id="21" idx="0"/>
          </p:cNvCxnSpPr>
          <p:nvPr/>
        </p:nvCxnSpPr>
        <p:spPr>
          <a:xfrm>
            <a:off x="2401329" y="2229443"/>
            <a:ext cx="0" cy="656658"/>
          </a:xfrm>
          <a:prstGeom prst="straightConnector1">
            <a:avLst/>
          </a:prstGeom>
          <a:noFill/>
          <a:ln w="25400" cap="flat" cmpd="sng" algn="ctr">
            <a:solidFill>
              <a:srgbClr val="A2C816"/>
            </a:solidFill>
            <a:prstDash val="solid"/>
            <a:tailEnd type="triangle"/>
          </a:ln>
          <a:effectLst/>
        </p:spPr>
      </p:cxnSp>
      <p:cxnSp>
        <p:nvCxnSpPr>
          <p:cNvPr id="26" name="Straight Arrow Connector 25"/>
          <p:cNvCxnSpPr>
            <a:stCxn id="24" idx="2"/>
            <a:endCxn id="22" idx="0"/>
          </p:cNvCxnSpPr>
          <p:nvPr/>
        </p:nvCxnSpPr>
        <p:spPr>
          <a:xfrm>
            <a:off x="6952735" y="2344967"/>
            <a:ext cx="0" cy="656656"/>
          </a:xfrm>
          <a:prstGeom prst="straightConnector1">
            <a:avLst/>
          </a:prstGeom>
          <a:noFill/>
          <a:ln w="25400" cap="flat" cmpd="sng" algn="ctr">
            <a:solidFill>
              <a:srgbClr val="A2C816"/>
            </a:solidFill>
            <a:prstDash val="solid"/>
            <a:tailEnd type="triangle"/>
          </a:ln>
          <a:effectLst/>
        </p:spPr>
      </p:cxnSp>
      <p:sp>
        <p:nvSpPr>
          <p:cNvPr id="27" name="TextBox 26"/>
          <p:cNvSpPr txBox="1"/>
          <p:nvPr/>
        </p:nvSpPr>
        <p:spPr>
          <a:xfrm>
            <a:off x="1958739" y="4415117"/>
            <a:ext cx="885179" cy="369332"/>
          </a:xfrm>
          <a:prstGeom prst="rect">
            <a:avLst/>
          </a:prstGeom>
          <a:noFill/>
        </p:spPr>
        <p:txBody>
          <a:bodyPr wrap="none" rtlCol="0">
            <a:spAutoFit/>
          </a:bodyPr>
          <a:lstStyle/>
          <a:p>
            <a:pPr fontAlgn="auto">
              <a:spcBef>
                <a:spcPts val="0"/>
              </a:spcBef>
              <a:spcAft>
                <a:spcPts val="0"/>
              </a:spcAft>
            </a:pPr>
            <a:r>
              <a:rPr lang="en-IN" sz="1800" b="0" dirty="0" smtClean="0">
                <a:solidFill>
                  <a:prstClr val="black"/>
                </a:solidFill>
                <a:latin typeface="Lucida Sans"/>
              </a:rPr>
              <a:t>Terms</a:t>
            </a:r>
            <a:endParaRPr lang="en-IN" sz="1800" b="0" dirty="0">
              <a:solidFill>
                <a:prstClr val="black"/>
              </a:solidFill>
              <a:latin typeface="Lucida Sans"/>
            </a:endParaRPr>
          </a:p>
        </p:txBody>
      </p:sp>
      <p:sp>
        <p:nvSpPr>
          <p:cNvPr id="28" name="TextBox 27"/>
          <p:cNvSpPr txBox="1"/>
          <p:nvPr/>
        </p:nvSpPr>
        <p:spPr>
          <a:xfrm>
            <a:off x="6287062" y="4415117"/>
            <a:ext cx="1327608" cy="369332"/>
          </a:xfrm>
          <a:prstGeom prst="rect">
            <a:avLst/>
          </a:prstGeom>
          <a:noFill/>
        </p:spPr>
        <p:txBody>
          <a:bodyPr wrap="none" rtlCol="0">
            <a:spAutoFit/>
          </a:bodyPr>
          <a:lstStyle/>
          <a:p>
            <a:pPr fontAlgn="auto">
              <a:spcBef>
                <a:spcPts val="0"/>
              </a:spcBef>
              <a:spcAft>
                <a:spcPts val="0"/>
              </a:spcAft>
            </a:pPr>
            <a:r>
              <a:rPr lang="en-IN" sz="1800" b="0" dirty="0" smtClean="0">
                <a:solidFill>
                  <a:prstClr val="black"/>
                </a:solidFill>
                <a:latin typeface="Lucida Sans"/>
              </a:rPr>
              <a:t>Predicates</a:t>
            </a:r>
            <a:endParaRPr lang="en-IN" sz="1800" b="0" dirty="0">
              <a:solidFill>
                <a:prstClr val="black"/>
              </a:solidFill>
              <a:latin typeface="Lucida Sans"/>
            </a:endParaRPr>
          </a:p>
        </p:txBody>
      </p:sp>
      <p:sp>
        <p:nvSpPr>
          <p:cNvPr id="29" name="Rounded Rectangle 28"/>
          <p:cNvSpPr/>
          <p:nvPr/>
        </p:nvSpPr>
        <p:spPr>
          <a:xfrm>
            <a:off x="3891169" y="4546113"/>
            <a:ext cx="1602809" cy="996779"/>
          </a:xfrm>
          <a:prstGeom prst="roundRect">
            <a:avLst/>
          </a:prstGeom>
          <a:solidFill>
            <a:sysClr val="window" lastClr="FFFFFF"/>
          </a:solidFill>
          <a:ln w="25400" cap="flat" cmpd="sng" algn="ctr">
            <a:solidFill>
              <a:srgbClr val="7DC1E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N" sz="1800" b="0" i="0" u="none" strike="noStrike" kern="0" cap="none" spc="0" normalizeH="0" baseline="0" noProof="0" dirty="0" smtClean="0">
                <a:ln>
                  <a:noFill/>
                </a:ln>
                <a:solidFill>
                  <a:prstClr val="black"/>
                </a:solidFill>
                <a:effectLst/>
                <a:uLnTx/>
                <a:uFillTx/>
                <a:latin typeface="Lucida Sans"/>
                <a:ea typeface="+mn-ea"/>
                <a:cs typeface="+mn-cs"/>
              </a:rPr>
              <a:t>Decision Tree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IN" sz="1800" b="0" i="0" u="none" strike="noStrike" kern="0" cap="none" spc="0" normalizeH="0" baseline="0" noProof="0" dirty="0" smtClean="0">
                <a:ln>
                  <a:noFill/>
                </a:ln>
                <a:solidFill>
                  <a:prstClr val="black"/>
                </a:solidFill>
                <a:effectLst/>
                <a:uLnTx/>
                <a:uFillTx/>
                <a:latin typeface="Lucida Sans"/>
                <a:ea typeface="+mn-ea"/>
                <a:cs typeface="+mn-cs"/>
              </a:rPr>
              <a:t>Learning</a:t>
            </a:r>
          </a:p>
        </p:txBody>
      </p:sp>
      <p:cxnSp>
        <p:nvCxnSpPr>
          <p:cNvPr id="30" name="Elbow Connector 29"/>
          <p:cNvCxnSpPr>
            <a:stCxn id="27" idx="2"/>
            <a:endCxn id="29" idx="1"/>
          </p:cNvCxnSpPr>
          <p:nvPr/>
        </p:nvCxnSpPr>
        <p:spPr>
          <a:xfrm rot="16200000" flipH="1">
            <a:off x="3016222" y="4169556"/>
            <a:ext cx="260054" cy="1489840"/>
          </a:xfrm>
          <a:prstGeom prst="bentConnector2">
            <a:avLst/>
          </a:prstGeom>
          <a:noFill/>
          <a:ln w="25400" cap="flat" cmpd="sng" algn="ctr">
            <a:solidFill>
              <a:srgbClr val="A2C816"/>
            </a:solidFill>
            <a:prstDash val="solid"/>
            <a:tailEnd type="triangle"/>
          </a:ln>
          <a:effectLst/>
        </p:spPr>
      </p:cxnSp>
      <p:cxnSp>
        <p:nvCxnSpPr>
          <p:cNvPr id="31" name="Elbow Connector 30"/>
          <p:cNvCxnSpPr>
            <a:stCxn id="28" idx="2"/>
            <a:endCxn id="29" idx="3"/>
          </p:cNvCxnSpPr>
          <p:nvPr/>
        </p:nvCxnSpPr>
        <p:spPr>
          <a:xfrm rot="5400000">
            <a:off x="6092395" y="4186032"/>
            <a:ext cx="260054" cy="1456888"/>
          </a:xfrm>
          <a:prstGeom prst="bentConnector2">
            <a:avLst/>
          </a:prstGeom>
          <a:noFill/>
          <a:ln w="25400" cap="flat" cmpd="sng" algn="ctr">
            <a:solidFill>
              <a:srgbClr val="A2C816"/>
            </a:solidFill>
            <a:prstDash val="solid"/>
            <a:tailEnd type="triangle"/>
          </a:ln>
          <a:effectLst/>
        </p:spPr>
      </p:cxnSp>
      <p:cxnSp>
        <p:nvCxnSpPr>
          <p:cNvPr id="32" name="Straight Arrow Connector 31"/>
          <p:cNvCxnSpPr>
            <a:stCxn id="29" idx="2"/>
            <a:endCxn id="33" idx="0"/>
          </p:cNvCxnSpPr>
          <p:nvPr/>
        </p:nvCxnSpPr>
        <p:spPr>
          <a:xfrm flipH="1">
            <a:off x="4691862" y="5542892"/>
            <a:ext cx="712" cy="468393"/>
          </a:xfrm>
          <a:prstGeom prst="straightConnector1">
            <a:avLst/>
          </a:prstGeom>
          <a:noFill/>
          <a:ln w="25400" cap="flat" cmpd="sng" algn="ctr">
            <a:solidFill>
              <a:srgbClr val="A2C816"/>
            </a:solidFill>
            <a:prstDash val="solid"/>
            <a:tailEnd type="triangle"/>
          </a:ln>
          <a:effectLst/>
        </p:spPr>
      </p:cxnSp>
      <p:sp>
        <p:nvSpPr>
          <p:cNvPr id="33" name="TextBox 32"/>
          <p:cNvSpPr txBox="1"/>
          <p:nvPr/>
        </p:nvSpPr>
        <p:spPr>
          <a:xfrm>
            <a:off x="3989586" y="6011285"/>
            <a:ext cx="1404552" cy="369332"/>
          </a:xfrm>
          <a:prstGeom prst="rect">
            <a:avLst/>
          </a:prstGeom>
          <a:noFill/>
        </p:spPr>
        <p:txBody>
          <a:bodyPr wrap="none" rtlCol="0">
            <a:spAutoFit/>
          </a:bodyPr>
          <a:lstStyle/>
          <a:p>
            <a:pPr algn="ctr" fontAlgn="auto">
              <a:spcBef>
                <a:spcPts val="0"/>
              </a:spcBef>
              <a:spcAft>
                <a:spcPts val="0"/>
              </a:spcAft>
            </a:pPr>
            <a:r>
              <a:rPr lang="en-IN" sz="1800" b="0" dirty="0" smtClean="0">
                <a:solidFill>
                  <a:prstClr val="black"/>
                </a:solidFill>
                <a:latin typeface="Lucida Sans"/>
              </a:rPr>
              <a:t>Expression</a:t>
            </a:r>
            <a:endParaRPr lang="en-IN" sz="1800" b="0" dirty="0">
              <a:solidFill>
                <a:prstClr val="black"/>
              </a:solidFill>
              <a:latin typeface="Lucida Sans"/>
            </a:endParaRPr>
          </a:p>
        </p:txBody>
      </p:sp>
      <p:cxnSp>
        <p:nvCxnSpPr>
          <p:cNvPr id="34" name="Straight Arrow Connector 33"/>
          <p:cNvCxnSpPr>
            <a:stCxn id="21" idx="2"/>
            <a:endCxn id="27" idx="0"/>
          </p:cNvCxnSpPr>
          <p:nvPr/>
        </p:nvCxnSpPr>
        <p:spPr>
          <a:xfrm>
            <a:off x="2401329" y="3882880"/>
            <a:ext cx="0" cy="532237"/>
          </a:xfrm>
          <a:prstGeom prst="straightConnector1">
            <a:avLst/>
          </a:prstGeom>
          <a:noFill/>
          <a:ln w="25400" cap="flat" cmpd="sng" algn="ctr">
            <a:solidFill>
              <a:srgbClr val="A2C816"/>
            </a:solidFill>
            <a:prstDash val="solid"/>
            <a:tailEnd type="triangle"/>
          </a:ln>
          <a:effectLst/>
        </p:spPr>
      </p:cxnSp>
      <p:cxnSp>
        <p:nvCxnSpPr>
          <p:cNvPr id="35" name="Straight Arrow Connector 34"/>
          <p:cNvCxnSpPr>
            <a:stCxn id="22" idx="2"/>
            <a:endCxn id="28" idx="0"/>
          </p:cNvCxnSpPr>
          <p:nvPr/>
        </p:nvCxnSpPr>
        <p:spPr>
          <a:xfrm flipH="1">
            <a:off x="6950866" y="3998402"/>
            <a:ext cx="1869" cy="416715"/>
          </a:xfrm>
          <a:prstGeom prst="straightConnector1">
            <a:avLst/>
          </a:prstGeom>
          <a:noFill/>
          <a:ln w="25400" cap="flat" cmpd="sng" algn="ctr">
            <a:solidFill>
              <a:srgbClr val="A2C816"/>
            </a:solidFill>
            <a:prstDash val="solid"/>
            <a:tailEnd type="triangle"/>
          </a:ln>
          <a:effectLst/>
        </p:spPr>
      </p:cxnSp>
    </p:spTree>
    <p:extLst>
      <p:ext uri="{BB962C8B-B14F-4D97-AF65-F5344CB8AC3E}">
        <p14:creationId xmlns:p14="http://schemas.microsoft.com/office/powerpoint/2010/main" val="76689051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Decision Tree Learning</a:t>
            </a:r>
            <a:endParaRPr lang="en-US" sz="2800" dirty="0" smtClean="0">
              <a:solidFill>
                <a:srgbClr val="C00000"/>
              </a:solidFill>
            </a:endParaRPr>
          </a:p>
        </p:txBody>
      </p:sp>
      <p:sp>
        <p:nvSpPr>
          <p:cNvPr id="4" name="Slide Number Placeholder 17"/>
          <p:cNvSpPr>
            <a:spLocks noGrp="1"/>
          </p:cNvSpPr>
          <p:nvPr>
            <p:ph type="sldNum" sz="quarter" idx="12"/>
          </p:nvPr>
        </p:nvSpPr>
        <p:spPr>
          <a:xfrm>
            <a:off x="7010400" y="5972355"/>
            <a:ext cx="1905000" cy="457200"/>
          </a:xfrm>
        </p:spPr>
        <p:txBody>
          <a:bodyPr/>
          <a:lstStyle/>
          <a:p>
            <a:pPr>
              <a:defRPr/>
            </a:pPr>
            <a:fld id="{0529A9EF-C723-4E6D-B148-3F65053D62C2}" type="slidenum">
              <a:rPr lang="en-US" b="1" smtClean="0">
                <a:solidFill>
                  <a:srgbClr val="000000"/>
                </a:solidFill>
              </a:rPr>
              <a:pPr>
                <a:defRPr/>
              </a:pPr>
              <a:t>54</a:t>
            </a:fld>
            <a:endParaRPr lang="en-US" b="1" dirty="0">
              <a:solidFill>
                <a:srgbClr val="000000"/>
              </a:solidFill>
            </a:endParaRPr>
          </a:p>
        </p:txBody>
      </p:sp>
      <mc:AlternateContent xmlns:mc="http://schemas.openxmlformats.org/markup-compatibility/2006">
        <mc:Choice xmlns:a14="http://schemas.microsoft.com/office/drawing/2010/main" Requires="a14">
          <p:sp>
            <p:nvSpPr>
              <p:cNvPr id="19" name="TextBox 18"/>
              <p:cNvSpPr txBox="1"/>
              <p:nvPr/>
            </p:nvSpPr>
            <p:spPr>
              <a:xfrm>
                <a:off x="1759745" y="2061170"/>
                <a:ext cx="979755" cy="1200329"/>
              </a:xfrm>
              <a:prstGeom prst="rect">
                <a:avLst/>
              </a:prstGeom>
              <a:noFill/>
            </p:spPr>
            <p:txBody>
              <a:bodyPr wrap="none" rtlCol="0">
                <a:spAutoFit/>
              </a:bodyPr>
              <a:lstStyle/>
              <a:p>
                <a:pP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400" b="0" i="1" dirty="0" smtClean="0">
                          <a:solidFill>
                            <a:prstClr val="black"/>
                          </a:solidFill>
                          <a:latin typeface="Cambria Math" panose="02040503050406030204" pitchFamily="18" charset="0"/>
                        </a:rPr>
                        <m:t>(1, 1)</m:t>
                      </m:r>
                    </m:oMath>
                  </m:oMathPara>
                </a14:m>
                <a:endParaRPr lang="en-GB" sz="2400" b="0" dirty="0" smtClean="0">
                  <a:solidFill>
                    <a:prstClr val="black"/>
                  </a:solidFill>
                  <a:latin typeface="Lucida Sans"/>
                </a:endParaRPr>
              </a:p>
              <a:p>
                <a:pP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400" b="0" i="1" dirty="0" smtClean="0">
                          <a:solidFill>
                            <a:prstClr val="black"/>
                          </a:solidFill>
                          <a:latin typeface="Cambria Math" panose="02040503050406030204" pitchFamily="18" charset="0"/>
                        </a:rPr>
                        <m:t>(1, 2)</m:t>
                      </m:r>
                    </m:oMath>
                  </m:oMathPara>
                </a14:m>
                <a:endParaRPr lang="en-GB" sz="2400" b="0" dirty="0" smtClean="0">
                  <a:solidFill>
                    <a:prstClr val="black"/>
                  </a:solidFill>
                  <a:latin typeface="Lucida Sans"/>
                </a:endParaRPr>
              </a:p>
              <a:p>
                <a:pP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400" b="0" i="1" dirty="0" smtClean="0">
                          <a:solidFill>
                            <a:prstClr val="black"/>
                          </a:solidFill>
                          <a:latin typeface="Cambria Math" panose="02040503050406030204" pitchFamily="18" charset="0"/>
                        </a:rPr>
                        <m:t>(2, 1)</m:t>
                      </m:r>
                    </m:oMath>
                  </m:oMathPara>
                </a14:m>
                <a:endParaRPr lang="en-GB" sz="2400" b="0" dirty="0" smtClean="0">
                  <a:solidFill>
                    <a:prstClr val="black"/>
                  </a:solidFill>
                  <a:latin typeface="Lucida Sans"/>
                </a:endParaRPr>
              </a:p>
            </p:txBody>
          </p:sp>
        </mc:Choice>
        <mc:Fallback>
          <p:sp>
            <p:nvSpPr>
              <p:cNvPr id="19" name="TextBox 18"/>
              <p:cNvSpPr txBox="1">
                <a:spLocks noRot="1" noChangeAspect="1" noMove="1" noResize="1" noEditPoints="1" noAdjustHandles="1" noChangeArrowheads="1" noChangeShapeType="1" noTextEdit="1"/>
              </p:cNvSpPr>
              <p:nvPr/>
            </p:nvSpPr>
            <p:spPr>
              <a:xfrm>
                <a:off x="1759745" y="2061170"/>
                <a:ext cx="979755" cy="1200329"/>
              </a:xfrm>
              <a:prstGeom prst="rect">
                <a:avLst/>
              </a:prstGeom>
              <a:blipFill rotWithShape="0">
                <a:blip r:embed="rId3"/>
                <a:stretch>
                  <a:fillRect l="-625" r="-625" b="-7107"/>
                </a:stretch>
              </a:blipFill>
            </p:spPr>
            <p:txBody>
              <a:bodyPr/>
              <a:lstStyle/>
              <a:p>
                <a:r>
                  <a:rPr lang="en-US">
                    <a:noFill/>
                  </a:rPr>
                  <a:t> </a:t>
                </a:r>
              </a:p>
            </p:txBody>
          </p:sp>
        </mc:Fallback>
      </mc:AlternateContent>
      <p:sp>
        <p:nvSpPr>
          <p:cNvPr id="20" name="Rounded Rectangle 19"/>
          <p:cNvSpPr/>
          <p:nvPr/>
        </p:nvSpPr>
        <p:spPr>
          <a:xfrm>
            <a:off x="1774869" y="2113106"/>
            <a:ext cx="964632" cy="1148393"/>
          </a:xfrm>
          <a:prstGeom prst="roundRect">
            <a:avLst/>
          </a:prstGeom>
          <a:noFill/>
          <a:ln w="25400" cap="flat" cmpd="sng" algn="ctr">
            <a:solidFill>
              <a:srgbClr val="E0760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black"/>
              </a:solidFill>
              <a:effectLst/>
              <a:uLnTx/>
              <a:uFillTx/>
              <a:latin typeface="Lucida Sans"/>
              <a:ea typeface="+mn-ea"/>
              <a:cs typeface="+mn-cs"/>
            </a:endParaRPr>
          </a:p>
        </p:txBody>
      </p:sp>
      <mc:AlternateContent xmlns:mc="http://schemas.openxmlformats.org/markup-compatibility/2006">
        <mc:Choice xmlns:a14="http://schemas.microsoft.com/office/drawing/2010/main" Requires="a14">
          <p:sp>
            <p:nvSpPr>
              <p:cNvPr id="36" name="TextBox 35"/>
              <p:cNvSpPr txBox="1"/>
              <p:nvPr/>
            </p:nvSpPr>
            <p:spPr>
              <a:xfrm>
                <a:off x="498416" y="1691839"/>
                <a:ext cx="446404" cy="1938992"/>
              </a:xfrm>
              <a:prstGeom prst="rect">
                <a:avLst/>
              </a:prstGeom>
              <a:noFill/>
            </p:spPr>
            <p:txBody>
              <a:bodyPr wrap="none" rtlCol="0">
                <a:spAutoFit/>
              </a:bodyPr>
              <a:lstStyle/>
              <a:p>
                <a:pP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400" b="0" i="1" dirty="0" smtClean="0">
                          <a:solidFill>
                            <a:prstClr val="black"/>
                          </a:solidFill>
                          <a:latin typeface="Cambria Math" panose="02040503050406030204" pitchFamily="18" charset="0"/>
                        </a:rPr>
                        <m:t>0</m:t>
                      </m:r>
                    </m:oMath>
                  </m:oMathPara>
                </a14:m>
                <a:endParaRPr lang="en-GB" sz="2400" b="0" dirty="0" smtClean="0">
                  <a:solidFill>
                    <a:prstClr val="black"/>
                  </a:solidFill>
                  <a:latin typeface="Lucida Sans"/>
                </a:endParaRPr>
              </a:p>
              <a:p>
                <a:pP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400" b="0" i="1" dirty="0" smtClean="0">
                          <a:solidFill>
                            <a:prstClr val="black"/>
                          </a:solidFill>
                          <a:latin typeface="Cambria Math" panose="02040503050406030204" pitchFamily="18" charset="0"/>
                        </a:rPr>
                        <m:t>1</m:t>
                      </m:r>
                    </m:oMath>
                  </m:oMathPara>
                </a14:m>
                <a:endParaRPr lang="en-GB" sz="2400" b="0" dirty="0" smtClean="0">
                  <a:solidFill>
                    <a:prstClr val="black"/>
                  </a:solidFill>
                  <a:latin typeface="Lucida Sans"/>
                </a:endParaRPr>
              </a:p>
              <a:p>
                <a:pP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400" b="0" i="1" dirty="0" smtClean="0">
                          <a:solidFill>
                            <a:prstClr val="black"/>
                          </a:solidFill>
                          <a:latin typeface="Cambria Math" panose="02040503050406030204" pitchFamily="18" charset="0"/>
                        </a:rPr>
                        <m:t>2</m:t>
                      </m:r>
                    </m:oMath>
                  </m:oMathPara>
                </a14:m>
                <a:endParaRPr lang="en-GB" sz="2400" b="0" dirty="0" smtClean="0">
                  <a:solidFill>
                    <a:prstClr val="black"/>
                  </a:solidFill>
                  <a:latin typeface="Lucida Sans"/>
                </a:endParaRPr>
              </a:p>
              <a:p>
                <a:pP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400" b="0" i="1" dirty="0" smtClean="0">
                          <a:solidFill>
                            <a:prstClr val="black"/>
                          </a:solidFill>
                          <a:latin typeface="Cambria Math" panose="02040503050406030204" pitchFamily="18" charset="0"/>
                        </a:rPr>
                        <m:t>𝑥</m:t>
                      </m:r>
                    </m:oMath>
                  </m:oMathPara>
                </a14:m>
                <a:endParaRPr lang="en-GB" sz="2400" b="0" dirty="0" smtClean="0">
                  <a:solidFill>
                    <a:prstClr val="black"/>
                  </a:solidFill>
                  <a:latin typeface="Lucida Sans"/>
                </a:endParaRPr>
              </a:p>
              <a:p>
                <a:pP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400" b="0" i="1" dirty="0" smtClean="0">
                          <a:solidFill>
                            <a:prstClr val="black"/>
                          </a:solidFill>
                          <a:latin typeface="Cambria Math" panose="02040503050406030204" pitchFamily="18" charset="0"/>
                        </a:rPr>
                        <m:t>𝑦</m:t>
                      </m:r>
                    </m:oMath>
                  </m:oMathPara>
                </a14:m>
                <a:endParaRPr lang="en-GB" sz="2400" b="0" dirty="0" smtClean="0">
                  <a:solidFill>
                    <a:prstClr val="black"/>
                  </a:solidFill>
                  <a:latin typeface="Lucida Sans"/>
                </a:endParaRPr>
              </a:p>
            </p:txBody>
          </p:sp>
        </mc:Choice>
        <mc:Fallback>
          <p:sp>
            <p:nvSpPr>
              <p:cNvPr id="36" name="TextBox 35"/>
              <p:cNvSpPr txBox="1">
                <a:spLocks noRot="1" noChangeAspect="1" noMove="1" noResize="1" noEditPoints="1" noAdjustHandles="1" noChangeArrowheads="1" noChangeShapeType="1" noTextEdit="1"/>
              </p:cNvSpPr>
              <p:nvPr/>
            </p:nvSpPr>
            <p:spPr>
              <a:xfrm>
                <a:off x="498416" y="1691839"/>
                <a:ext cx="446404" cy="1938992"/>
              </a:xfrm>
              <a:prstGeom prst="rect">
                <a:avLst/>
              </a:prstGeom>
              <a:blipFill rotWithShape="0">
                <a:blip r:embed="rId4"/>
                <a:stretch>
                  <a:fillRect b="-220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7" name="TextBox 36"/>
              <p:cNvSpPr txBox="1"/>
              <p:nvPr/>
            </p:nvSpPr>
            <p:spPr>
              <a:xfrm>
                <a:off x="287580" y="3578602"/>
                <a:ext cx="893898" cy="1631216"/>
              </a:xfrm>
              <a:prstGeom prst="rect">
                <a:avLst/>
              </a:prstGeom>
              <a:noFill/>
            </p:spPr>
            <p:txBody>
              <a:bodyPr wrap="none" rtlCol="0">
                <a:spAutoFit/>
              </a:bodyPr>
              <a:lstStyle/>
              <a:p>
                <a:pPr algn="ct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000" b="0" i="1" dirty="0">
                          <a:solidFill>
                            <a:prstClr val="black"/>
                          </a:solidFill>
                          <a:latin typeface="Cambria Math" panose="02040503050406030204" pitchFamily="18" charset="0"/>
                        </a:rPr>
                        <m:t>0</m:t>
                      </m:r>
                      <m:r>
                        <a:rPr lang="en-IN" sz="2000" b="0" i="1" dirty="0">
                          <a:solidFill>
                            <a:prstClr val="black"/>
                          </a:solidFill>
                          <a:latin typeface="Cambria Math" panose="02040503050406030204" pitchFamily="18" charset="0"/>
                        </a:rPr>
                        <m:t>≥</m:t>
                      </m:r>
                      <m:r>
                        <a:rPr lang="en-GB" sz="2000" b="0" i="1" dirty="0">
                          <a:solidFill>
                            <a:prstClr val="black"/>
                          </a:solidFill>
                          <a:latin typeface="Cambria Math" panose="02040503050406030204" pitchFamily="18" charset="0"/>
                        </a:rPr>
                        <m:t>1</m:t>
                      </m:r>
                    </m:oMath>
                  </m:oMathPara>
                </a14:m>
                <a:endParaRPr lang="en-GB" sz="2000" b="0" dirty="0">
                  <a:solidFill>
                    <a:prstClr val="black"/>
                  </a:solidFill>
                  <a:latin typeface="Lucida Sans"/>
                </a:endParaRPr>
              </a:p>
              <a:p>
                <a:pPr algn="ct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000" b="0" i="1" dirty="0">
                          <a:solidFill>
                            <a:prstClr val="black"/>
                          </a:solidFill>
                          <a:latin typeface="Cambria Math" panose="02040503050406030204" pitchFamily="18" charset="0"/>
                        </a:rPr>
                        <m:t>1</m:t>
                      </m:r>
                      <m:r>
                        <a:rPr lang="en-IN" sz="2000" b="0" i="1" dirty="0">
                          <a:solidFill>
                            <a:prstClr val="black"/>
                          </a:solidFill>
                          <a:latin typeface="Cambria Math" panose="02040503050406030204" pitchFamily="18" charset="0"/>
                        </a:rPr>
                        <m:t>≥</m:t>
                      </m:r>
                      <m:r>
                        <a:rPr lang="en-GB" sz="2000" b="0" i="1" dirty="0">
                          <a:solidFill>
                            <a:prstClr val="black"/>
                          </a:solidFill>
                          <a:latin typeface="Cambria Math" panose="02040503050406030204" pitchFamily="18" charset="0"/>
                        </a:rPr>
                        <m:t>1</m:t>
                      </m:r>
                    </m:oMath>
                  </m:oMathPara>
                </a14:m>
                <a:endParaRPr lang="en-GB" sz="2000" b="0" dirty="0">
                  <a:solidFill>
                    <a:prstClr val="black"/>
                  </a:solidFill>
                  <a:latin typeface="Lucida Sans"/>
                </a:endParaRPr>
              </a:p>
              <a:p>
                <a:pPr algn="ct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000" b="0" i="1" dirty="0">
                          <a:solidFill>
                            <a:prstClr val="black"/>
                          </a:solidFill>
                          <a:latin typeface="Cambria Math" panose="02040503050406030204" pitchFamily="18" charset="0"/>
                        </a:rPr>
                        <m:t>𝑥</m:t>
                      </m:r>
                      <m:r>
                        <a:rPr lang="en-IN" sz="2000" b="0" i="1" dirty="0">
                          <a:solidFill>
                            <a:prstClr val="black"/>
                          </a:solidFill>
                          <a:latin typeface="Cambria Math" panose="02040503050406030204" pitchFamily="18" charset="0"/>
                        </a:rPr>
                        <m:t>≥</m:t>
                      </m:r>
                      <m:r>
                        <a:rPr lang="en-GB" sz="2000" b="0" i="1" dirty="0">
                          <a:solidFill>
                            <a:prstClr val="black"/>
                          </a:solidFill>
                          <a:latin typeface="Cambria Math" panose="02040503050406030204" pitchFamily="18" charset="0"/>
                        </a:rPr>
                        <m:t>1</m:t>
                      </m:r>
                    </m:oMath>
                  </m:oMathPara>
                </a14:m>
                <a:endParaRPr lang="en-GB" sz="2000" b="0" dirty="0">
                  <a:solidFill>
                    <a:prstClr val="black"/>
                  </a:solidFill>
                  <a:latin typeface="Lucida Sans"/>
                </a:endParaRPr>
              </a:p>
              <a:p>
                <a:pPr algn="ct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000" b="0" i="1" dirty="0">
                          <a:solidFill>
                            <a:prstClr val="black"/>
                          </a:solidFill>
                          <a:latin typeface="Cambria Math" panose="02040503050406030204" pitchFamily="18" charset="0"/>
                        </a:rPr>
                        <m:t>𝑥</m:t>
                      </m:r>
                      <m:r>
                        <a:rPr lang="en-IN" sz="2000" b="0" i="1" dirty="0">
                          <a:solidFill>
                            <a:prstClr val="black"/>
                          </a:solidFill>
                          <a:latin typeface="Cambria Math" panose="02040503050406030204" pitchFamily="18" charset="0"/>
                        </a:rPr>
                        <m:t>≥</m:t>
                      </m:r>
                      <m:r>
                        <a:rPr lang="en-GB" sz="2000" b="0" i="1" dirty="0">
                          <a:solidFill>
                            <a:prstClr val="black"/>
                          </a:solidFill>
                          <a:latin typeface="Cambria Math" panose="02040503050406030204" pitchFamily="18" charset="0"/>
                        </a:rPr>
                        <m:t>2</m:t>
                      </m:r>
                    </m:oMath>
                  </m:oMathPara>
                </a14:m>
                <a:endParaRPr lang="en-GB" sz="2000" b="0" dirty="0">
                  <a:solidFill>
                    <a:prstClr val="black"/>
                  </a:solidFill>
                  <a:latin typeface="Lucida Sans"/>
                </a:endParaRPr>
              </a:p>
              <a:p>
                <a:pPr algn="ct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000" b="0" i="1" dirty="0">
                          <a:solidFill>
                            <a:prstClr val="black"/>
                          </a:solidFill>
                          <a:latin typeface="Cambria Math" panose="02040503050406030204" pitchFamily="18" charset="0"/>
                        </a:rPr>
                        <m:t>𝑥</m:t>
                      </m:r>
                      <m:r>
                        <a:rPr lang="en-IN" sz="2000" b="0" i="1" dirty="0">
                          <a:solidFill>
                            <a:prstClr val="black"/>
                          </a:solidFill>
                          <a:latin typeface="Cambria Math" panose="02040503050406030204" pitchFamily="18" charset="0"/>
                        </a:rPr>
                        <m:t>≥</m:t>
                      </m:r>
                      <m:r>
                        <a:rPr lang="en-GB" sz="2000" b="0" i="1" dirty="0">
                          <a:solidFill>
                            <a:prstClr val="black"/>
                          </a:solidFill>
                          <a:latin typeface="Cambria Math" panose="02040503050406030204" pitchFamily="18" charset="0"/>
                        </a:rPr>
                        <m:t>𝑦</m:t>
                      </m:r>
                    </m:oMath>
                  </m:oMathPara>
                </a14:m>
                <a:endParaRPr lang="en-GB" sz="2000" b="0" dirty="0">
                  <a:solidFill>
                    <a:prstClr val="black"/>
                  </a:solidFill>
                  <a:latin typeface="Lucida Sans"/>
                </a:endParaRPr>
              </a:p>
            </p:txBody>
          </p:sp>
        </mc:Choice>
        <mc:Fallback>
          <p:sp>
            <p:nvSpPr>
              <p:cNvPr id="37" name="TextBox 36"/>
              <p:cNvSpPr txBox="1">
                <a:spLocks noRot="1" noChangeAspect="1" noMove="1" noResize="1" noEditPoints="1" noAdjustHandles="1" noChangeArrowheads="1" noChangeShapeType="1" noTextEdit="1"/>
              </p:cNvSpPr>
              <p:nvPr/>
            </p:nvSpPr>
            <p:spPr>
              <a:xfrm>
                <a:off x="287580" y="3578602"/>
                <a:ext cx="893898" cy="1631216"/>
              </a:xfrm>
              <a:prstGeom prst="rect">
                <a:avLst/>
              </a:prstGeom>
              <a:blipFill rotWithShape="0">
                <a:blip r:embed="rId5"/>
                <a:stretch>
                  <a:fillRect b="-1866"/>
                </a:stretch>
              </a:blipFill>
            </p:spPr>
            <p:txBody>
              <a:bodyPr/>
              <a:lstStyle/>
              <a:p>
                <a:r>
                  <a:rPr lang="en-US">
                    <a:noFill/>
                  </a:rPr>
                  <a:t> </a:t>
                </a:r>
              </a:p>
            </p:txBody>
          </p:sp>
        </mc:Fallback>
      </mc:AlternateContent>
      <p:sp>
        <p:nvSpPr>
          <p:cNvPr id="38" name="Right Arrow 37"/>
          <p:cNvSpPr/>
          <p:nvPr/>
        </p:nvSpPr>
        <p:spPr>
          <a:xfrm>
            <a:off x="3007767" y="2459865"/>
            <a:ext cx="1133341" cy="502276"/>
          </a:xfrm>
          <a:prstGeom prst="rightArrow">
            <a:avLst/>
          </a:prstGeom>
          <a:solidFill>
            <a:sysClr val="windowText" lastClr="000000"/>
          </a:solidFill>
          <a:ln w="25400" cap="flat" cmpd="sng" algn="ctr">
            <a:solidFill>
              <a:sysClr val="windowText" lastClr="000000">
                <a:shade val="50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Lucida Sans"/>
              <a:ea typeface="+mn-ea"/>
              <a:cs typeface="+mn-cs"/>
            </a:endParaRPr>
          </a:p>
        </p:txBody>
      </p:sp>
      <p:cxnSp>
        <p:nvCxnSpPr>
          <p:cNvPr id="39" name="Straight Connector 38"/>
          <p:cNvCxnSpPr/>
          <p:nvPr/>
        </p:nvCxnSpPr>
        <p:spPr>
          <a:xfrm>
            <a:off x="1352282" y="1691839"/>
            <a:ext cx="0" cy="3446831"/>
          </a:xfrm>
          <a:prstGeom prst="line">
            <a:avLst/>
          </a:prstGeom>
          <a:noFill/>
          <a:ln w="25400" cap="flat" cmpd="sng" algn="ctr">
            <a:solidFill>
              <a:sysClr val="windowText" lastClr="000000"/>
            </a:solidFill>
            <a:prstDash val="solid"/>
          </a:ln>
          <a:effectLst/>
        </p:spPr>
      </p:cxnSp>
      <p:cxnSp>
        <p:nvCxnSpPr>
          <p:cNvPr id="40" name="Straight Connector 39"/>
          <p:cNvCxnSpPr/>
          <p:nvPr/>
        </p:nvCxnSpPr>
        <p:spPr>
          <a:xfrm>
            <a:off x="193183" y="3630831"/>
            <a:ext cx="1159099" cy="0"/>
          </a:xfrm>
          <a:prstGeom prst="line">
            <a:avLst/>
          </a:prstGeom>
          <a:noFill/>
          <a:ln w="25400" cap="flat" cmpd="sng" algn="ctr">
            <a:solidFill>
              <a:sysClr val="windowText" lastClr="000000"/>
            </a:solidFill>
            <a:prstDash val="solid"/>
          </a:ln>
          <a:effectLst/>
        </p:spPr>
      </p:cxnSp>
      <mc:AlternateContent xmlns:mc="http://schemas.openxmlformats.org/markup-compatibility/2006">
        <mc:Choice xmlns:a14="http://schemas.microsoft.com/office/drawing/2010/main" Requires="a14">
          <p:sp>
            <p:nvSpPr>
              <p:cNvPr id="41" name="Rounded Rectangle 40"/>
              <p:cNvSpPr/>
              <p:nvPr/>
            </p:nvSpPr>
            <p:spPr>
              <a:xfrm>
                <a:off x="5164428" y="1957589"/>
                <a:ext cx="888642" cy="502276"/>
              </a:xfrm>
              <a:prstGeom prst="roundRect">
                <a:avLst/>
              </a:prstGeom>
              <a:solidFill>
                <a:sysClr val="window" lastClr="FFFFFF"/>
              </a:solidFill>
              <a:ln w="25400" cap="flat" cmpd="sng" algn="ctr">
                <a:solidFill>
                  <a:srgbClr val="7DC1E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GB" sz="18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𝑥</m:t>
                      </m:r>
                      <m:r>
                        <a:rPr kumimoji="0" lang="en-IN" sz="18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m:t>
                      </m:r>
                      <m:r>
                        <a:rPr kumimoji="0" lang="en-GB" sz="18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𝑦</m:t>
                      </m:r>
                    </m:oMath>
                  </m:oMathPara>
                </a14:m>
                <a:endParaRPr kumimoji="0" lang="en-GB" sz="1800" b="0" i="0" u="none" strike="noStrike" kern="0" cap="none" spc="0" normalizeH="0" baseline="0" noProof="0" dirty="0" smtClean="0">
                  <a:ln>
                    <a:noFill/>
                  </a:ln>
                  <a:solidFill>
                    <a:prstClr val="black"/>
                  </a:solidFill>
                  <a:effectLst/>
                  <a:uLnTx/>
                  <a:uFillTx/>
                  <a:latin typeface="Lucida Sans"/>
                  <a:ea typeface="+mn-ea"/>
                  <a:cs typeface="+mn-cs"/>
                </a:endParaRPr>
              </a:p>
            </p:txBody>
          </p:sp>
        </mc:Choice>
        <mc:Fallback>
          <p:sp>
            <p:nvSpPr>
              <p:cNvPr id="41" name="Rounded Rectangle 40"/>
              <p:cNvSpPr>
                <a:spLocks noRot="1" noChangeAspect="1" noMove="1" noResize="1" noEditPoints="1" noAdjustHandles="1" noChangeArrowheads="1" noChangeShapeType="1" noTextEdit="1"/>
              </p:cNvSpPr>
              <p:nvPr/>
            </p:nvSpPr>
            <p:spPr>
              <a:xfrm>
                <a:off x="5164428" y="1957589"/>
                <a:ext cx="888642" cy="502276"/>
              </a:xfrm>
              <a:prstGeom prst="roundRect">
                <a:avLst/>
              </a:prstGeom>
              <a:blipFill rotWithShape="0">
                <a:blip r:embed="rId6"/>
                <a:stretch>
                  <a:fillRect/>
                </a:stretch>
              </a:blipFill>
              <a:ln w="25400" cap="flat" cmpd="sng" algn="ctr">
                <a:solidFill>
                  <a:srgbClr val="7DC1EF"/>
                </a:solidFill>
                <a:prstDash val="solid"/>
              </a:ln>
              <a:effectLst/>
            </p:spPr>
            <p:txBody>
              <a:bodyPr/>
              <a:lstStyle/>
              <a:p>
                <a:r>
                  <a:rPr lang="en-US">
                    <a:noFill/>
                  </a:rPr>
                  <a:t> </a:t>
                </a:r>
              </a:p>
            </p:txBody>
          </p:sp>
        </mc:Fallback>
      </mc:AlternateContent>
      <p:cxnSp>
        <p:nvCxnSpPr>
          <p:cNvPr id="42" name="Straight Arrow Connector 41"/>
          <p:cNvCxnSpPr>
            <a:stCxn id="41" idx="2"/>
            <a:endCxn id="44" idx="0"/>
          </p:cNvCxnSpPr>
          <p:nvPr/>
        </p:nvCxnSpPr>
        <p:spPr>
          <a:xfrm flipH="1">
            <a:off x="4958285" y="2459865"/>
            <a:ext cx="650464" cy="384552"/>
          </a:xfrm>
          <a:prstGeom prst="straightConnector1">
            <a:avLst/>
          </a:prstGeom>
          <a:noFill/>
          <a:ln w="25400" cap="flat" cmpd="sng" algn="ctr">
            <a:solidFill>
              <a:srgbClr val="A2C816"/>
            </a:solidFill>
            <a:prstDash val="solid"/>
            <a:tailEnd type="triangle"/>
          </a:ln>
          <a:effectLst/>
        </p:spPr>
      </p:cxnSp>
      <p:cxnSp>
        <p:nvCxnSpPr>
          <p:cNvPr id="43" name="Straight Arrow Connector 42"/>
          <p:cNvCxnSpPr>
            <a:stCxn id="41" idx="2"/>
            <a:endCxn id="45" idx="0"/>
          </p:cNvCxnSpPr>
          <p:nvPr/>
        </p:nvCxnSpPr>
        <p:spPr>
          <a:xfrm>
            <a:off x="5608749" y="2459865"/>
            <a:ext cx="785063" cy="389717"/>
          </a:xfrm>
          <a:prstGeom prst="straightConnector1">
            <a:avLst/>
          </a:prstGeom>
          <a:noFill/>
          <a:ln w="25400" cap="flat" cmpd="sng" algn="ctr">
            <a:solidFill>
              <a:srgbClr val="FF0000"/>
            </a:solidFill>
            <a:prstDash val="solid"/>
            <a:tailEnd type="triangle"/>
          </a:ln>
          <a:effectLst/>
        </p:spPr>
      </p:cxnSp>
      <mc:AlternateContent xmlns:mc="http://schemas.openxmlformats.org/markup-compatibility/2006">
        <mc:Choice xmlns:a14="http://schemas.microsoft.com/office/drawing/2010/main" Requires="a14">
          <p:sp>
            <p:nvSpPr>
              <p:cNvPr id="44" name="Rounded Rectangle 43"/>
              <p:cNvSpPr/>
              <p:nvPr/>
            </p:nvSpPr>
            <p:spPr>
              <a:xfrm>
                <a:off x="4501556" y="2844417"/>
                <a:ext cx="913458" cy="647310"/>
              </a:xfrm>
              <a:prstGeom prst="roundRect">
                <a:avLst/>
              </a:prstGeom>
              <a:solidFill>
                <a:sysClr val="window" lastClr="FFFFFF"/>
              </a:solidFill>
              <a:ln w="25400" cap="flat" cmpd="sng" algn="ctr">
                <a:solidFill>
                  <a:srgbClr val="E07602"/>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d>
                        <m:dPr>
                          <m:ctrlPr>
                            <a:rPr kumimoji="0" lang="en-GB" sz="1800" b="0" i="1" u="none" strike="noStrike" kern="0" cap="none" spc="0" normalizeH="0" baseline="0" noProof="0" dirty="0" smtClean="0">
                              <a:ln>
                                <a:noFill/>
                              </a:ln>
                              <a:solidFill>
                                <a:prstClr val="black"/>
                              </a:solidFill>
                              <a:effectLst/>
                              <a:uLnTx/>
                              <a:uFillTx/>
                              <a:latin typeface="Cambria Math" panose="02040503050406030204" pitchFamily="18" charset="0"/>
                              <a:ea typeface="+mn-ea"/>
                              <a:cs typeface="+mn-cs"/>
                            </a:rPr>
                          </m:ctrlPr>
                        </m:dPr>
                        <m:e>
                          <m:r>
                            <a:rPr kumimoji="0" lang="en-GB" sz="1800" b="0" i="1" u="none" strike="noStrike" kern="0" cap="none" spc="0" normalizeH="0" baseline="0" noProof="0" dirty="0" smtClean="0">
                              <a:ln>
                                <a:noFill/>
                              </a:ln>
                              <a:solidFill>
                                <a:prstClr val="black"/>
                              </a:solidFill>
                              <a:effectLst/>
                              <a:uLnTx/>
                              <a:uFillTx/>
                              <a:latin typeface="Cambria Math" panose="02040503050406030204" pitchFamily="18" charset="0"/>
                              <a:ea typeface="+mn-ea"/>
                              <a:cs typeface="+mn-cs"/>
                            </a:rPr>
                            <m:t>2, 1</m:t>
                          </m:r>
                        </m:e>
                      </m:d>
                    </m:oMath>
                  </m:oMathPara>
                </a14:m>
                <a:endParaRPr kumimoji="0" lang="en-IN" sz="1800" b="0" i="0" u="none" strike="noStrike" kern="0" cap="none" spc="0" normalizeH="0" baseline="0" noProof="0" dirty="0" smtClean="0">
                  <a:ln>
                    <a:noFill/>
                  </a:ln>
                  <a:solidFill>
                    <a:prstClr val="black"/>
                  </a:solidFill>
                  <a:effectLst/>
                  <a:uLnTx/>
                  <a:uFillTx/>
                  <a:latin typeface="Lucida Sans"/>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IN" sz="18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(1, 1)</m:t>
                      </m:r>
                    </m:oMath>
                  </m:oMathPara>
                </a14:m>
                <a:endParaRPr kumimoji="0" lang="en-IN" sz="1800" b="0" i="0" u="none" strike="noStrike" kern="0" cap="none" spc="0" normalizeH="0" baseline="0" noProof="0" dirty="0" smtClean="0">
                  <a:ln>
                    <a:noFill/>
                  </a:ln>
                  <a:solidFill>
                    <a:prstClr val="black"/>
                  </a:solidFill>
                  <a:effectLst/>
                  <a:uLnTx/>
                  <a:uFillTx/>
                  <a:latin typeface="Lucida Sans"/>
                  <a:ea typeface="+mn-ea"/>
                  <a:cs typeface="+mn-cs"/>
                </a:endParaRPr>
              </a:p>
            </p:txBody>
          </p:sp>
        </mc:Choice>
        <mc:Fallback>
          <p:sp>
            <p:nvSpPr>
              <p:cNvPr id="44" name="Rounded Rectangle 43"/>
              <p:cNvSpPr>
                <a:spLocks noRot="1" noChangeAspect="1" noMove="1" noResize="1" noEditPoints="1" noAdjustHandles="1" noChangeArrowheads="1" noChangeShapeType="1" noTextEdit="1"/>
              </p:cNvSpPr>
              <p:nvPr/>
            </p:nvSpPr>
            <p:spPr>
              <a:xfrm>
                <a:off x="4501556" y="2844417"/>
                <a:ext cx="913458" cy="647310"/>
              </a:xfrm>
              <a:prstGeom prst="roundRect">
                <a:avLst/>
              </a:prstGeom>
              <a:blipFill rotWithShape="0">
                <a:blip r:embed="rId7"/>
                <a:stretch>
                  <a:fillRect b="-7273"/>
                </a:stretch>
              </a:blipFill>
              <a:ln w="25400" cap="flat" cmpd="sng" algn="ctr">
                <a:solidFill>
                  <a:srgbClr val="E07602"/>
                </a:solidFill>
                <a:prstDash val="solid"/>
              </a:ln>
              <a:effectLst/>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5" name="Rounded Rectangle 44"/>
              <p:cNvSpPr/>
              <p:nvPr/>
            </p:nvSpPr>
            <p:spPr>
              <a:xfrm>
                <a:off x="5984806" y="2849582"/>
                <a:ext cx="818011" cy="492684"/>
              </a:xfrm>
              <a:prstGeom prst="roundRect">
                <a:avLst/>
              </a:prstGeom>
              <a:noFill/>
              <a:ln w="25400" cap="flat" cmpd="sng" algn="ctr">
                <a:solidFill>
                  <a:srgbClr val="E0760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
                    </m:oMathParaPr>
                    <m:oMath xmlns:m="http://schemas.openxmlformats.org/officeDocument/2006/math">
                      <m:r>
                        <a:rPr kumimoji="0" lang="en-GB" sz="1800" b="0" i="1" u="none" strike="noStrike" kern="0" cap="none" spc="0" normalizeH="0" baseline="0" noProof="0" dirty="0" smtClean="0">
                          <a:ln>
                            <a:noFill/>
                          </a:ln>
                          <a:solidFill>
                            <a:prstClr val="black"/>
                          </a:solidFill>
                          <a:effectLst/>
                          <a:uLnTx/>
                          <a:uFillTx/>
                          <a:latin typeface="Cambria Math" panose="02040503050406030204" pitchFamily="18" charset="0"/>
                          <a:ea typeface="+mn-ea"/>
                          <a:cs typeface="+mn-cs"/>
                        </a:rPr>
                        <m:t>(1,</m:t>
                      </m:r>
                      <m:r>
                        <a:rPr kumimoji="0" lang="en-IN" sz="1800" b="0" i="1" u="none" strike="noStrike" kern="0" cap="none" spc="0" normalizeH="0" baseline="0" noProof="0" dirty="0" smtClean="0">
                          <a:ln>
                            <a:noFill/>
                          </a:ln>
                          <a:solidFill>
                            <a:prstClr val="black"/>
                          </a:solidFill>
                          <a:effectLst/>
                          <a:uLnTx/>
                          <a:uFillTx/>
                          <a:latin typeface="Cambria Math" panose="02040503050406030204" pitchFamily="18" charset="0"/>
                          <a:ea typeface="+mn-ea"/>
                          <a:cs typeface="+mn-cs"/>
                        </a:rPr>
                        <m:t> </m:t>
                      </m:r>
                      <m:r>
                        <a:rPr kumimoji="0" lang="en-GB" sz="1800" b="0" i="1" u="none" strike="noStrike" kern="0" cap="none" spc="0" normalizeH="0" baseline="0" noProof="0" dirty="0" smtClean="0">
                          <a:ln>
                            <a:noFill/>
                          </a:ln>
                          <a:solidFill>
                            <a:prstClr val="black"/>
                          </a:solidFill>
                          <a:effectLst/>
                          <a:uLnTx/>
                          <a:uFillTx/>
                          <a:latin typeface="Cambria Math" panose="02040503050406030204" pitchFamily="18" charset="0"/>
                          <a:ea typeface="+mn-ea"/>
                          <a:cs typeface="+mn-cs"/>
                        </a:rPr>
                        <m:t>2)</m:t>
                      </m:r>
                    </m:oMath>
                  </m:oMathPara>
                </a14:m>
                <a:endParaRPr kumimoji="0" lang="en-GB" sz="1800" b="0" i="0" u="none" strike="noStrike" kern="0" cap="none" spc="0" normalizeH="0" baseline="0" noProof="0" dirty="0" smtClean="0">
                  <a:ln>
                    <a:noFill/>
                  </a:ln>
                  <a:solidFill>
                    <a:prstClr val="black"/>
                  </a:solidFill>
                  <a:effectLst/>
                  <a:uLnTx/>
                  <a:uFillTx/>
                  <a:latin typeface="Lucida Sans"/>
                  <a:ea typeface="+mn-ea"/>
                  <a:cs typeface="+mn-cs"/>
                </a:endParaRPr>
              </a:p>
            </p:txBody>
          </p:sp>
        </mc:Choice>
        <mc:Fallback>
          <p:sp>
            <p:nvSpPr>
              <p:cNvPr id="45" name="Rounded Rectangle 44"/>
              <p:cNvSpPr>
                <a:spLocks noRot="1" noChangeAspect="1" noMove="1" noResize="1" noEditPoints="1" noAdjustHandles="1" noChangeArrowheads="1" noChangeShapeType="1" noTextEdit="1"/>
              </p:cNvSpPr>
              <p:nvPr/>
            </p:nvSpPr>
            <p:spPr>
              <a:xfrm>
                <a:off x="5984806" y="2849582"/>
                <a:ext cx="818011" cy="492684"/>
              </a:xfrm>
              <a:prstGeom prst="roundRect">
                <a:avLst/>
              </a:prstGeom>
              <a:blipFill rotWithShape="0">
                <a:blip r:embed="rId8"/>
                <a:stretch>
                  <a:fillRect/>
                </a:stretch>
              </a:blipFill>
              <a:ln w="25400" cap="flat" cmpd="sng" algn="ctr">
                <a:solidFill>
                  <a:srgbClr val="E07602"/>
                </a:solidFill>
                <a:prstDash val="solid"/>
              </a:ln>
              <a:effectLst/>
            </p:spPr>
            <p:txBody>
              <a:bodyPr/>
              <a:lstStyle/>
              <a:p>
                <a:r>
                  <a:rPr lang="en-US">
                    <a:noFill/>
                  </a:rPr>
                  <a:t> </a:t>
                </a:r>
              </a:p>
            </p:txBody>
          </p:sp>
        </mc:Fallback>
      </mc:AlternateContent>
      <p:sp>
        <p:nvSpPr>
          <p:cNvPr id="46" name="Circular Arrow 45"/>
          <p:cNvSpPr/>
          <p:nvPr/>
        </p:nvSpPr>
        <p:spPr>
          <a:xfrm rot="5400000">
            <a:off x="6046816" y="2775587"/>
            <a:ext cx="2300352" cy="2090970"/>
          </a:xfrm>
          <a:prstGeom prst="circularArrow">
            <a:avLst>
              <a:gd name="adj1" fmla="val 12500"/>
              <a:gd name="adj2" fmla="val 1142319"/>
              <a:gd name="adj3" fmla="val 20457681"/>
              <a:gd name="adj4" fmla="val 10960628"/>
              <a:gd name="adj5" fmla="val 9486"/>
            </a:avLst>
          </a:prstGeom>
          <a:solidFill>
            <a:sysClr val="windowText" lastClr="000000"/>
          </a:solidFill>
          <a:ln w="25400" cap="flat" cmpd="sng" algn="ctr">
            <a:solidFill>
              <a:sysClr val="windowText" lastClr="000000">
                <a:shade val="50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black"/>
              </a:solidFill>
              <a:effectLst/>
              <a:uLnTx/>
              <a:uFillTx/>
              <a:latin typeface="Lucida Sans"/>
              <a:ea typeface="+mn-ea"/>
              <a:cs typeface="+mn-cs"/>
            </a:endParaRPr>
          </a:p>
        </p:txBody>
      </p:sp>
      <mc:AlternateContent xmlns:mc="http://schemas.openxmlformats.org/markup-compatibility/2006">
        <mc:Choice xmlns:a14="http://schemas.microsoft.com/office/drawing/2010/main" Requires="a14">
          <p:sp>
            <p:nvSpPr>
              <p:cNvPr id="47" name="Rounded Rectangle 46"/>
              <p:cNvSpPr/>
              <p:nvPr/>
            </p:nvSpPr>
            <p:spPr>
              <a:xfrm>
                <a:off x="5656597" y="4021314"/>
                <a:ext cx="888642" cy="504422"/>
              </a:xfrm>
              <a:prstGeom prst="roundRect">
                <a:avLst/>
              </a:prstGeom>
              <a:solidFill>
                <a:sysClr val="window" lastClr="FFFFFF"/>
              </a:solidFill>
              <a:ln w="25400" cap="flat" cmpd="sng" algn="ctr">
                <a:solidFill>
                  <a:srgbClr val="7DC1E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GB" sz="18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𝑥</m:t>
                      </m:r>
                      <m:r>
                        <a:rPr kumimoji="0" lang="en-IN" sz="18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m:t>
                      </m:r>
                      <m:r>
                        <a:rPr kumimoji="0" lang="en-GB" sz="18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𝑦</m:t>
                      </m:r>
                    </m:oMath>
                  </m:oMathPara>
                </a14:m>
                <a:endParaRPr kumimoji="0" lang="en-GB" sz="1800" b="0" i="0" u="none" strike="noStrike" kern="0" cap="none" spc="0" normalizeH="0" baseline="0" noProof="0" dirty="0" smtClean="0">
                  <a:ln>
                    <a:noFill/>
                  </a:ln>
                  <a:solidFill>
                    <a:prstClr val="black"/>
                  </a:solidFill>
                  <a:effectLst/>
                  <a:uLnTx/>
                  <a:uFillTx/>
                  <a:latin typeface="Lucida Sans"/>
                  <a:ea typeface="+mn-ea"/>
                  <a:cs typeface="+mn-cs"/>
                </a:endParaRPr>
              </a:p>
            </p:txBody>
          </p:sp>
        </mc:Choice>
        <mc:Fallback>
          <p:sp>
            <p:nvSpPr>
              <p:cNvPr id="47" name="Rounded Rectangle 46"/>
              <p:cNvSpPr>
                <a:spLocks noRot="1" noChangeAspect="1" noMove="1" noResize="1" noEditPoints="1" noAdjustHandles="1" noChangeArrowheads="1" noChangeShapeType="1" noTextEdit="1"/>
              </p:cNvSpPr>
              <p:nvPr/>
            </p:nvSpPr>
            <p:spPr>
              <a:xfrm>
                <a:off x="5656597" y="4021314"/>
                <a:ext cx="888642" cy="504422"/>
              </a:xfrm>
              <a:prstGeom prst="roundRect">
                <a:avLst/>
              </a:prstGeom>
              <a:blipFill rotWithShape="0">
                <a:blip r:embed="rId9"/>
                <a:stretch>
                  <a:fillRect/>
                </a:stretch>
              </a:blipFill>
              <a:ln w="25400" cap="flat" cmpd="sng" algn="ctr">
                <a:solidFill>
                  <a:srgbClr val="7DC1EF"/>
                </a:solidFill>
                <a:prstDash val="solid"/>
              </a:ln>
              <a:effectLst/>
            </p:spPr>
            <p:txBody>
              <a:bodyPr/>
              <a:lstStyle/>
              <a:p>
                <a:r>
                  <a:rPr lang="en-US">
                    <a:noFill/>
                  </a:rPr>
                  <a:t> </a:t>
                </a:r>
              </a:p>
            </p:txBody>
          </p:sp>
        </mc:Fallback>
      </mc:AlternateContent>
      <p:cxnSp>
        <p:nvCxnSpPr>
          <p:cNvPr id="48" name="Straight Arrow Connector 47"/>
          <p:cNvCxnSpPr/>
          <p:nvPr/>
        </p:nvCxnSpPr>
        <p:spPr>
          <a:xfrm flipH="1">
            <a:off x="5347505" y="4523590"/>
            <a:ext cx="489397" cy="502276"/>
          </a:xfrm>
          <a:prstGeom prst="straightConnector1">
            <a:avLst/>
          </a:prstGeom>
          <a:noFill/>
          <a:ln w="25400" cap="flat" cmpd="sng" algn="ctr">
            <a:solidFill>
              <a:srgbClr val="A2C816"/>
            </a:solidFill>
            <a:prstDash val="solid"/>
            <a:tailEnd type="triangle"/>
          </a:ln>
          <a:effectLst/>
        </p:spPr>
      </p:cxnSp>
      <p:cxnSp>
        <p:nvCxnSpPr>
          <p:cNvPr id="49" name="Straight Arrow Connector 48"/>
          <p:cNvCxnSpPr/>
          <p:nvPr/>
        </p:nvCxnSpPr>
        <p:spPr>
          <a:xfrm>
            <a:off x="6313421" y="4523590"/>
            <a:ext cx="489396" cy="502276"/>
          </a:xfrm>
          <a:prstGeom prst="straightConnector1">
            <a:avLst/>
          </a:prstGeom>
          <a:noFill/>
          <a:ln w="25400" cap="flat" cmpd="sng" algn="ctr">
            <a:solidFill>
              <a:srgbClr val="FF0000"/>
            </a:solidFill>
            <a:prstDash val="solid"/>
            <a:tailEnd type="triangle"/>
          </a:ln>
          <a:effectLst/>
        </p:spPr>
      </p:cxnSp>
      <mc:AlternateContent xmlns:mc="http://schemas.openxmlformats.org/markup-compatibility/2006">
        <mc:Choice xmlns:a14="http://schemas.microsoft.com/office/drawing/2010/main" Requires="a14">
          <p:sp>
            <p:nvSpPr>
              <p:cNvPr id="50" name="Oval 49"/>
              <p:cNvSpPr/>
              <p:nvPr/>
            </p:nvSpPr>
            <p:spPr>
              <a:xfrm>
                <a:off x="5071056" y="5009699"/>
                <a:ext cx="480220" cy="531694"/>
              </a:xfrm>
              <a:prstGeom prst="ellipse">
                <a:avLst/>
              </a:prstGeom>
              <a:solidFill>
                <a:sysClr val="window" lastClr="FFFFFF"/>
              </a:solidFill>
              <a:ln w="25400" cap="flat" cmpd="sng" algn="ctr">
                <a:solidFill>
                  <a:srgbClr val="7DC1E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
                    </m:oMathParaPr>
                    <m:oMath xmlns:m="http://schemas.openxmlformats.org/officeDocument/2006/math">
                      <m:r>
                        <a:rPr kumimoji="0" lang="en-IN" sz="18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𝑥</m:t>
                      </m:r>
                    </m:oMath>
                  </m:oMathPara>
                </a14:m>
                <a:endParaRPr kumimoji="0" lang="en-GB" sz="1800" b="0" i="0" u="none" strike="noStrike" kern="0" cap="none" spc="0" normalizeH="0" baseline="0" noProof="0" dirty="0" smtClean="0">
                  <a:ln>
                    <a:noFill/>
                  </a:ln>
                  <a:solidFill>
                    <a:prstClr val="black"/>
                  </a:solidFill>
                  <a:effectLst/>
                  <a:uLnTx/>
                  <a:uFillTx/>
                  <a:latin typeface="Lucida Sans"/>
                  <a:ea typeface="+mn-ea"/>
                  <a:cs typeface="+mn-cs"/>
                </a:endParaRPr>
              </a:p>
            </p:txBody>
          </p:sp>
        </mc:Choice>
        <mc:Fallback>
          <p:sp>
            <p:nvSpPr>
              <p:cNvPr id="50" name="Oval 49"/>
              <p:cNvSpPr>
                <a:spLocks noRot="1" noChangeAspect="1" noMove="1" noResize="1" noEditPoints="1" noAdjustHandles="1" noChangeArrowheads="1" noChangeShapeType="1" noTextEdit="1"/>
              </p:cNvSpPr>
              <p:nvPr/>
            </p:nvSpPr>
            <p:spPr>
              <a:xfrm>
                <a:off x="5071056" y="5009699"/>
                <a:ext cx="480220" cy="531694"/>
              </a:xfrm>
              <a:prstGeom prst="ellipse">
                <a:avLst/>
              </a:prstGeom>
              <a:blipFill rotWithShape="0">
                <a:blip r:embed="rId10"/>
                <a:stretch>
                  <a:fillRect/>
                </a:stretch>
              </a:blipFill>
              <a:ln w="25400" cap="flat" cmpd="sng" algn="ctr">
                <a:solidFill>
                  <a:srgbClr val="7DC1EF"/>
                </a:solidFill>
                <a:prstDash val="solid"/>
              </a:ln>
              <a:effectLst/>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51" name="Oval 50"/>
              <p:cNvSpPr/>
              <p:nvPr/>
            </p:nvSpPr>
            <p:spPr>
              <a:xfrm>
                <a:off x="6601967" y="5006040"/>
                <a:ext cx="480220" cy="531694"/>
              </a:xfrm>
              <a:prstGeom prst="ellipse">
                <a:avLst/>
              </a:prstGeom>
              <a:solidFill>
                <a:sysClr val="window" lastClr="FFFFFF"/>
              </a:solidFill>
              <a:ln w="25400" cap="flat" cmpd="sng" algn="ctr">
                <a:solidFill>
                  <a:srgbClr val="7DC1E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
                    </m:oMathParaPr>
                    <m:oMath xmlns:m="http://schemas.openxmlformats.org/officeDocument/2006/math">
                      <m:r>
                        <a:rPr kumimoji="0" lang="en-GB" sz="18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𝑦</m:t>
                      </m:r>
                    </m:oMath>
                  </m:oMathPara>
                </a14:m>
                <a:endParaRPr kumimoji="0" lang="en-GB" sz="1800" b="0" i="0" u="none" strike="noStrike" kern="0" cap="none" spc="0" normalizeH="0" baseline="0" noProof="0" dirty="0" smtClean="0">
                  <a:ln>
                    <a:noFill/>
                  </a:ln>
                  <a:solidFill>
                    <a:prstClr val="black"/>
                  </a:solidFill>
                  <a:effectLst/>
                  <a:uLnTx/>
                  <a:uFillTx/>
                  <a:latin typeface="Lucida Sans"/>
                  <a:ea typeface="+mn-ea"/>
                  <a:cs typeface="+mn-cs"/>
                </a:endParaRPr>
              </a:p>
            </p:txBody>
          </p:sp>
        </mc:Choice>
        <mc:Fallback>
          <p:sp>
            <p:nvSpPr>
              <p:cNvPr id="51" name="Oval 50"/>
              <p:cNvSpPr>
                <a:spLocks noRot="1" noChangeAspect="1" noMove="1" noResize="1" noEditPoints="1" noAdjustHandles="1" noChangeArrowheads="1" noChangeShapeType="1" noTextEdit="1"/>
              </p:cNvSpPr>
              <p:nvPr/>
            </p:nvSpPr>
            <p:spPr>
              <a:xfrm>
                <a:off x="6601967" y="5006040"/>
                <a:ext cx="480220" cy="531694"/>
              </a:xfrm>
              <a:prstGeom prst="ellipse">
                <a:avLst/>
              </a:prstGeom>
              <a:blipFill rotWithShape="0">
                <a:blip r:embed="rId11"/>
                <a:stretch>
                  <a:fillRect/>
                </a:stretch>
              </a:blipFill>
              <a:ln w="25400" cap="flat" cmpd="sng" algn="ctr">
                <a:solidFill>
                  <a:srgbClr val="7DC1EF"/>
                </a:solidFill>
                <a:prstDash val="solid"/>
              </a:ln>
              <a:effectLst/>
            </p:spPr>
            <p:txBody>
              <a:bodyPr/>
              <a:lstStyle/>
              <a:p>
                <a:r>
                  <a:rPr lang="en-US">
                    <a:noFill/>
                  </a:rPr>
                  <a:t> </a:t>
                </a:r>
              </a:p>
            </p:txBody>
          </p:sp>
        </mc:Fallback>
      </mc:AlternateContent>
      <p:sp>
        <p:nvSpPr>
          <p:cNvPr id="52" name="Right Arrow 51"/>
          <p:cNvSpPr/>
          <p:nvPr/>
        </p:nvSpPr>
        <p:spPr>
          <a:xfrm rot="10800000">
            <a:off x="4619039" y="4388898"/>
            <a:ext cx="839706" cy="478597"/>
          </a:xfrm>
          <a:prstGeom prst="rightArrow">
            <a:avLst/>
          </a:prstGeom>
          <a:solidFill>
            <a:sysClr val="windowText" lastClr="000000"/>
          </a:solidFill>
          <a:ln w="25400" cap="flat" cmpd="sng" algn="ctr">
            <a:solidFill>
              <a:sysClr val="windowText" lastClr="000000">
                <a:shade val="50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Lucida Sans"/>
              <a:ea typeface="+mn-ea"/>
              <a:cs typeface="+mn-cs"/>
            </a:endParaRPr>
          </a:p>
        </p:txBody>
      </p:sp>
      <mc:AlternateContent xmlns:mc="http://schemas.openxmlformats.org/markup-compatibility/2006">
        <mc:Choice xmlns:a14="http://schemas.microsoft.com/office/drawing/2010/main" Requires="a14">
          <p:sp>
            <p:nvSpPr>
              <p:cNvPr id="53" name="Rectangle 52"/>
              <p:cNvSpPr/>
              <p:nvPr/>
            </p:nvSpPr>
            <p:spPr>
              <a:xfrm>
                <a:off x="1520930" y="4425225"/>
                <a:ext cx="2891689" cy="400110"/>
              </a:xfrm>
              <a:prstGeom prst="rect">
                <a:avLst/>
              </a:prstGeom>
            </p:spPr>
            <p:txBody>
              <a:bodyPr wrap="none">
                <a:spAutoFit/>
              </a:bodyPr>
              <a:lstStyle/>
              <a:p>
                <a:pPr fontAlgn="auto">
                  <a:spcBef>
                    <a:spcPts val="0"/>
                  </a:spcBef>
                  <a:spcAft>
                    <a:spcPts val="0"/>
                  </a:spcAft>
                </a:pPr>
                <a14:m>
                  <m:oMathPara xmlns:m="http://schemas.openxmlformats.org/officeDocument/2006/math">
                    <m:oMathParaPr>
                      <m:jc m:val="centerGroup"/>
                    </m:oMathParaPr>
                    <m:oMath xmlns:m="http://schemas.openxmlformats.org/officeDocument/2006/math">
                      <m:r>
                        <a:rPr lang="en-GB" sz="2000" b="0" i="1" dirty="0" smtClean="0">
                          <a:solidFill>
                            <a:prstClr val="black"/>
                          </a:solidFill>
                          <a:latin typeface="Cambria Math" panose="02040503050406030204" pitchFamily="18" charset="0"/>
                        </a:rPr>
                        <m:t>𝑖𝑓</m:t>
                      </m:r>
                      <m:r>
                        <a:rPr lang="en-GB" sz="2000" b="0" i="1" dirty="0" smtClean="0">
                          <a:solidFill>
                            <a:prstClr val="black"/>
                          </a:solidFill>
                          <a:latin typeface="Cambria Math" panose="02040503050406030204" pitchFamily="18" charset="0"/>
                        </a:rPr>
                        <m:t> </m:t>
                      </m:r>
                      <m:d>
                        <m:dPr>
                          <m:ctrlPr>
                            <a:rPr lang="en-GB" sz="2000" b="0" i="1" dirty="0" smtClean="0">
                              <a:solidFill>
                                <a:prstClr val="black"/>
                              </a:solidFill>
                              <a:latin typeface="Cambria Math" panose="02040503050406030204" pitchFamily="18" charset="0"/>
                            </a:rPr>
                          </m:ctrlPr>
                        </m:dPr>
                        <m:e>
                          <m:r>
                            <a:rPr lang="en-GB" sz="2000" b="0" i="1" dirty="0" smtClean="0">
                              <a:solidFill>
                                <a:prstClr val="black"/>
                              </a:solidFill>
                              <a:latin typeface="Cambria Math" panose="02040503050406030204" pitchFamily="18" charset="0"/>
                            </a:rPr>
                            <m:t>𝑥</m:t>
                          </m:r>
                          <m:r>
                            <a:rPr lang="en-IN" sz="2000" b="0" i="1" dirty="0" smtClean="0">
                              <a:solidFill>
                                <a:prstClr val="black"/>
                              </a:solidFill>
                              <a:latin typeface="Cambria Math" panose="02040503050406030204" pitchFamily="18" charset="0"/>
                            </a:rPr>
                            <m:t>≥</m:t>
                          </m:r>
                          <m:r>
                            <a:rPr lang="en-GB" sz="2000" b="0" i="1" dirty="0" smtClean="0">
                              <a:solidFill>
                                <a:prstClr val="black"/>
                              </a:solidFill>
                              <a:latin typeface="Cambria Math" panose="02040503050406030204" pitchFamily="18" charset="0"/>
                            </a:rPr>
                            <m:t>𝑦</m:t>
                          </m:r>
                        </m:e>
                      </m:d>
                      <m:r>
                        <a:rPr lang="en-GB" sz="2000" b="0" i="1" dirty="0" smtClean="0">
                          <a:solidFill>
                            <a:prstClr val="black"/>
                          </a:solidFill>
                          <a:latin typeface="Cambria Math" panose="02040503050406030204" pitchFamily="18" charset="0"/>
                        </a:rPr>
                        <m:t> </m:t>
                      </m:r>
                      <m:r>
                        <a:rPr lang="en-GB" sz="2000" b="0" i="1" dirty="0" smtClean="0">
                          <a:solidFill>
                            <a:prstClr val="black"/>
                          </a:solidFill>
                          <a:latin typeface="Cambria Math" panose="02040503050406030204" pitchFamily="18" charset="0"/>
                        </a:rPr>
                        <m:t>𝑡h𝑒𝑛</m:t>
                      </m:r>
                      <m:r>
                        <a:rPr lang="en-GB" sz="2000" b="0" i="1" dirty="0" smtClean="0">
                          <a:solidFill>
                            <a:prstClr val="black"/>
                          </a:solidFill>
                          <a:latin typeface="Cambria Math" panose="02040503050406030204" pitchFamily="18" charset="0"/>
                        </a:rPr>
                        <m:t> </m:t>
                      </m:r>
                      <m:r>
                        <a:rPr lang="en-IN" sz="2000" b="0" i="1" dirty="0" smtClean="0">
                          <a:solidFill>
                            <a:prstClr val="black"/>
                          </a:solidFill>
                          <a:latin typeface="Cambria Math" panose="02040503050406030204" pitchFamily="18" charset="0"/>
                        </a:rPr>
                        <m:t>𝑥</m:t>
                      </m:r>
                      <m:r>
                        <a:rPr lang="en-GB" sz="2000" b="0" i="1" dirty="0" smtClean="0">
                          <a:solidFill>
                            <a:prstClr val="black"/>
                          </a:solidFill>
                          <a:latin typeface="Cambria Math" panose="02040503050406030204" pitchFamily="18" charset="0"/>
                        </a:rPr>
                        <m:t> </m:t>
                      </m:r>
                      <m:r>
                        <a:rPr lang="en-GB" sz="2000" b="0" i="1" dirty="0" smtClean="0">
                          <a:solidFill>
                            <a:prstClr val="black"/>
                          </a:solidFill>
                          <a:latin typeface="Cambria Math" panose="02040503050406030204" pitchFamily="18" charset="0"/>
                        </a:rPr>
                        <m:t>𝑒𝑙𝑠𝑒</m:t>
                      </m:r>
                      <m:r>
                        <a:rPr lang="en-GB" sz="2000" b="0" i="1" dirty="0" smtClean="0">
                          <a:solidFill>
                            <a:prstClr val="black"/>
                          </a:solidFill>
                          <a:latin typeface="Cambria Math" panose="02040503050406030204" pitchFamily="18" charset="0"/>
                        </a:rPr>
                        <m:t> </m:t>
                      </m:r>
                      <m:r>
                        <a:rPr lang="en-IN" sz="2000" b="0" i="1" dirty="0" smtClean="0">
                          <a:solidFill>
                            <a:prstClr val="black"/>
                          </a:solidFill>
                          <a:latin typeface="Cambria Math" panose="02040503050406030204" pitchFamily="18" charset="0"/>
                        </a:rPr>
                        <m:t>𝑦</m:t>
                      </m:r>
                    </m:oMath>
                  </m:oMathPara>
                </a14:m>
                <a:endParaRPr lang="en-US" sz="2000" b="0" dirty="0" smtClean="0">
                  <a:solidFill>
                    <a:prstClr val="black"/>
                  </a:solidFill>
                  <a:latin typeface="Lucida Sans"/>
                </a:endParaRPr>
              </a:p>
            </p:txBody>
          </p:sp>
        </mc:Choice>
        <mc:Fallback>
          <p:sp>
            <p:nvSpPr>
              <p:cNvPr id="53" name="Rectangle 52"/>
              <p:cNvSpPr>
                <a:spLocks noRot="1" noChangeAspect="1" noMove="1" noResize="1" noEditPoints="1" noAdjustHandles="1" noChangeArrowheads="1" noChangeShapeType="1" noTextEdit="1"/>
              </p:cNvSpPr>
              <p:nvPr/>
            </p:nvSpPr>
            <p:spPr>
              <a:xfrm>
                <a:off x="1520930" y="4425225"/>
                <a:ext cx="2891689" cy="400110"/>
              </a:xfrm>
              <a:prstGeom prst="rect">
                <a:avLst/>
              </a:prstGeom>
              <a:blipFill rotWithShape="0">
                <a:blip r:embed="rId12"/>
                <a:stretch>
                  <a:fillRect b="-16667"/>
                </a:stretch>
              </a:blipFill>
            </p:spPr>
            <p:txBody>
              <a:bodyPr/>
              <a:lstStyle/>
              <a:p>
                <a:r>
                  <a:rPr lang="en-US">
                    <a:noFill/>
                  </a:rPr>
                  <a:t> </a:t>
                </a:r>
              </a:p>
            </p:txBody>
          </p:sp>
        </mc:Fallback>
      </mc:AlternateContent>
      <p:sp>
        <p:nvSpPr>
          <p:cNvPr id="54" name="TextBox 53"/>
          <p:cNvSpPr txBox="1"/>
          <p:nvPr/>
        </p:nvSpPr>
        <p:spPr>
          <a:xfrm>
            <a:off x="138113" y="5721669"/>
            <a:ext cx="8305800" cy="707886"/>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Check if each set of examples can be covered by one term</a:t>
            </a:r>
          </a:p>
          <a:p>
            <a:r>
              <a:rPr lang="en-US" sz="2000" b="0" dirty="0" smtClean="0">
                <a:solidFill>
                  <a:srgbClr val="C00000"/>
                </a:solidFill>
              </a:rPr>
              <a:t>If not, pick a predicate and split the set</a:t>
            </a:r>
            <a:endParaRPr lang="en-US" sz="2000" b="0" dirty="0" smtClean="0">
              <a:solidFill>
                <a:srgbClr val="C00000"/>
              </a:solidFill>
            </a:endParaRPr>
          </a:p>
        </p:txBody>
      </p:sp>
    </p:spTree>
    <p:extLst>
      <p:ext uri="{BB962C8B-B14F-4D97-AF65-F5344CB8AC3E}">
        <p14:creationId xmlns:p14="http://schemas.microsoft.com/office/powerpoint/2010/main" val="326662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41" grpId="0" animBg="1"/>
      <p:bldP spid="44" grpId="0" animBg="1"/>
      <p:bldP spid="45" grpId="0" animBg="1"/>
      <p:bldP spid="46" grpId="0" animBg="1"/>
      <p:bldP spid="47" grpId="0" animBg="1"/>
      <p:bldP spid="50" grpId="0" animBg="1"/>
      <p:bldP spid="51" grpId="0" animBg="1"/>
      <p:bldP spid="52" grpId="0" animBg="1"/>
      <p:bldP spid="53"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How to choose a splitting predicate ?</a:t>
            </a:r>
            <a:endParaRPr lang="en-US" sz="2800" dirty="0" smtClean="0">
              <a:solidFill>
                <a:srgbClr val="C00000"/>
              </a:solidFill>
            </a:endParaRP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Given: </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a set P of predicates/attributes (e.g. x &lt;=y, …)</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a set T of terms/labels (e.g. x, y, …)</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a set X of examples/points (e.g. (x=0,y=1), …)</a:t>
            </a:r>
            <a:endParaRPr lang="en-US" altLang="ko-KR" sz="2000" dirty="0">
              <a:solidFill>
                <a:srgbClr val="006600"/>
              </a:solidFill>
              <a:ea typeface="Gulim" pitchFamily="34" charset="-127"/>
            </a:endParaRPr>
          </a:p>
          <a:p>
            <a:pPr marL="0" indent="0">
              <a:lnSpc>
                <a:spcPct val="80000"/>
              </a:lnSpc>
              <a:spcBef>
                <a:spcPct val="35000"/>
              </a:spcBef>
              <a:buClr>
                <a:srgbClr val="006600"/>
              </a:buClr>
              <a:buNone/>
            </a:pPr>
            <a:r>
              <a:rPr lang="en-US" altLang="ko-KR" sz="2000" dirty="0" smtClean="0">
                <a:solidFill>
                  <a:srgbClr val="006600"/>
                </a:solidFill>
                <a:ea typeface="Gulim" pitchFamily="34" charset="-127"/>
              </a:rPr>
              <a:t>	a specification  (e.g. f(</a:t>
            </a:r>
            <a:r>
              <a:rPr lang="en-US" altLang="ko-KR" sz="2000" dirty="0" err="1" smtClean="0">
                <a:solidFill>
                  <a:srgbClr val="006600"/>
                </a:solidFill>
                <a:ea typeface="Gulim" pitchFamily="34" charset="-127"/>
              </a:rPr>
              <a:t>x,y</a:t>
            </a:r>
            <a:r>
              <a:rPr lang="en-US" altLang="ko-KR" sz="2000" dirty="0" smtClean="0">
                <a:solidFill>
                  <a:srgbClr val="006600"/>
                </a:solidFill>
                <a:ea typeface="Gulim" pitchFamily="34" charset="-127"/>
              </a:rPr>
              <a:t>)&gt;= x &amp; f(</a:t>
            </a:r>
            <a:r>
              <a:rPr lang="en-US" altLang="ko-KR" sz="2000" dirty="0" err="1" smtClean="0">
                <a:solidFill>
                  <a:srgbClr val="006600"/>
                </a:solidFill>
                <a:ea typeface="Gulim" pitchFamily="34" charset="-127"/>
              </a:rPr>
              <a:t>x,y</a:t>
            </a:r>
            <a:r>
              <a:rPr lang="en-US" altLang="ko-KR" sz="2000" dirty="0" smtClean="0">
                <a:solidFill>
                  <a:srgbClr val="006600"/>
                </a:solidFill>
                <a:ea typeface="Gulim" pitchFamily="34" charset="-127"/>
              </a:rPr>
              <a:t>)&gt;=y )</a:t>
            </a:r>
          </a:p>
          <a:p>
            <a:pPr marL="0" indent="0">
              <a:lnSpc>
                <a:spcPct val="80000"/>
              </a:lnSpc>
              <a:spcBef>
                <a:spcPct val="35000"/>
              </a:spcBef>
              <a:buClr>
                <a:srgbClr val="006600"/>
              </a:buClr>
              <a:buNone/>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A point x has label t, if setting f=t satisfies specification for x </a:t>
            </a: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For each predicate p, let X</a:t>
            </a:r>
            <a:r>
              <a:rPr lang="en-US" altLang="ko-KR" sz="2000" baseline="-25000" dirty="0" smtClean="0">
                <a:solidFill>
                  <a:srgbClr val="006600"/>
                </a:solidFill>
                <a:ea typeface="Gulim" pitchFamily="34" charset="-127"/>
              </a:rPr>
              <a:t>p</a:t>
            </a:r>
            <a:r>
              <a:rPr lang="en-US" altLang="ko-KR" sz="2000" dirty="0" smtClean="0">
                <a:solidFill>
                  <a:srgbClr val="006600"/>
                </a:solidFill>
                <a:ea typeface="Gulim" pitchFamily="34" charset="-127"/>
              </a:rPr>
              <a:t> be points in X that satisfy p</a:t>
            </a: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For a subset Y of points, H(Y) is the “entropy” of Y and depends on how points in Y are labeled with terms in T</a:t>
            </a: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For a predicate p,</a:t>
            </a:r>
          </a:p>
          <a:p>
            <a:pPr marL="0" indent="0">
              <a:lnSpc>
                <a:spcPct val="80000"/>
              </a:lnSpc>
              <a:spcBef>
                <a:spcPct val="35000"/>
              </a:spcBef>
              <a:buClr>
                <a:srgbClr val="006600"/>
              </a:buClr>
              <a:buNone/>
            </a:pPr>
            <a:r>
              <a:rPr lang="en-US" altLang="ko-KR" sz="2000" dirty="0" smtClean="0">
                <a:solidFill>
                  <a:srgbClr val="006600"/>
                </a:solidFill>
                <a:ea typeface="Gulim" pitchFamily="34" charset="-127"/>
              </a:rPr>
              <a:t> 	Gain(p) =  |</a:t>
            </a:r>
            <a:r>
              <a:rPr lang="en-US" altLang="ko-KR" sz="2000" dirty="0">
                <a:solidFill>
                  <a:srgbClr val="006600"/>
                </a:solidFill>
                <a:ea typeface="Gulim" pitchFamily="34" charset="-127"/>
              </a:rPr>
              <a:t> X</a:t>
            </a:r>
            <a:r>
              <a:rPr lang="en-US" altLang="ko-KR" sz="2000" baseline="-25000" dirty="0">
                <a:solidFill>
                  <a:srgbClr val="006600"/>
                </a:solidFill>
                <a:ea typeface="Gulim" pitchFamily="34" charset="-127"/>
              </a:rPr>
              <a:t>p </a:t>
            </a:r>
            <a:r>
              <a:rPr lang="en-US" altLang="ko-KR" sz="2000" dirty="0" smtClean="0">
                <a:solidFill>
                  <a:srgbClr val="006600"/>
                </a:solidFill>
                <a:ea typeface="Gulim" pitchFamily="34" charset="-127"/>
              </a:rPr>
              <a:t>|/|X|  * H(</a:t>
            </a:r>
            <a:r>
              <a:rPr lang="en-US" altLang="ko-KR" sz="2000" dirty="0">
                <a:solidFill>
                  <a:srgbClr val="006600"/>
                </a:solidFill>
                <a:ea typeface="Gulim" pitchFamily="34" charset="-127"/>
              </a:rPr>
              <a:t>X</a:t>
            </a:r>
            <a:r>
              <a:rPr lang="en-US" altLang="ko-KR" sz="2000" baseline="-25000" dirty="0">
                <a:solidFill>
                  <a:srgbClr val="006600"/>
                </a:solidFill>
                <a:ea typeface="Gulim" pitchFamily="34" charset="-127"/>
              </a:rPr>
              <a:t>p</a:t>
            </a:r>
            <a:r>
              <a:rPr lang="en-US" altLang="ko-KR" sz="2000" dirty="0" smtClean="0">
                <a:solidFill>
                  <a:srgbClr val="006600"/>
                </a:solidFill>
                <a:ea typeface="Gulim" pitchFamily="34" charset="-127"/>
              </a:rPr>
              <a:t>)   +  |</a:t>
            </a:r>
            <a:r>
              <a:rPr lang="en-US" altLang="ko-KR" sz="2000" dirty="0">
                <a:solidFill>
                  <a:srgbClr val="006600"/>
                </a:solidFill>
                <a:ea typeface="Gulim" pitchFamily="34" charset="-127"/>
              </a:rPr>
              <a:t> </a:t>
            </a:r>
            <a:r>
              <a:rPr lang="en-US" altLang="ko-KR" sz="2000" dirty="0" err="1" smtClean="0">
                <a:solidFill>
                  <a:srgbClr val="006600"/>
                </a:solidFill>
                <a:ea typeface="Gulim" pitchFamily="34" charset="-127"/>
              </a:rPr>
              <a:t>X</a:t>
            </a:r>
            <a:r>
              <a:rPr lang="en-US" altLang="ko-KR" sz="2000" baseline="-25000" dirty="0" err="1" smtClean="0">
                <a:solidFill>
                  <a:srgbClr val="006600"/>
                </a:solidFill>
                <a:ea typeface="Gulim" pitchFamily="34" charset="-127"/>
              </a:rPr>
              <a:t>~p</a:t>
            </a:r>
            <a:r>
              <a:rPr lang="en-US" altLang="ko-KR" sz="2000" baseline="-25000" dirty="0" smtClean="0">
                <a:solidFill>
                  <a:srgbClr val="006600"/>
                </a:solidFill>
                <a:ea typeface="Gulim" pitchFamily="34" charset="-127"/>
              </a:rPr>
              <a:t> </a:t>
            </a:r>
            <a:r>
              <a:rPr lang="en-US" altLang="ko-KR" sz="2000" dirty="0" smtClean="0">
                <a:solidFill>
                  <a:srgbClr val="006600"/>
                </a:solidFill>
                <a:ea typeface="Gulim" pitchFamily="34" charset="-127"/>
              </a:rPr>
              <a:t>|/|X| * H(</a:t>
            </a:r>
            <a:r>
              <a:rPr lang="en-US" altLang="ko-KR" sz="2000" dirty="0" err="1" smtClean="0">
                <a:solidFill>
                  <a:srgbClr val="006600"/>
                </a:solidFill>
                <a:ea typeface="Gulim" pitchFamily="34" charset="-127"/>
              </a:rPr>
              <a:t>X</a:t>
            </a:r>
            <a:r>
              <a:rPr lang="en-US" altLang="ko-KR" sz="2000" baseline="-25000" dirty="0" err="1" smtClean="0">
                <a:solidFill>
                  <a:srgbClr val="006600"/>
                </a:solidFill>
                <a:ea typeface="Gulim" pitchFamily="34" charset="-127"/>
              </a:rPr>
              <a:t>~p</a:t>
            </a:r>
            <a:r>
              <a:rPr lang="en-US" altLang="ko-KR" sz="2000" dirty="0" smtClean="0">
                <a:solidFill>
                  <a:srgbClr val="006600"/>
                </a:solidFill>
                <a:ea typeface="Gulim" pitchFamily="34" charset="-127"/>
              </a:rPr>
              <a:t>)</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Split X using the predicate p in P for which Gain(p) is maximum</a:t>
            </a: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55</a:t>
            </a:fld>
            <a:endParaRPr lang="en-US" b="1" dirty="0"/>
          </a:p>
        </p:txBody>
      </p:sp>
    </p:spTree>
    <p:extLst>
      <p:ext uri="{BB962C8B-B14F-4D97-AF65-F5344CB8AC3E}">
        <p14:creationId xmlns:p14="http://schemas.microsoft.com/office/powerpoint/2010/main" val="1304487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2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723">
                                            <p:txEl>
                                              <p:pRg st="10" end="1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072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a:xfrm>
            <a:off x="-129862" y="152400"/>
            <a:ext cx="9296400" cy="762000"/>
          </a:xfrm>
        </p:spPr>
        <p:txBody>
          <a:bodyPr/>
          <a:lstStyle/>
          <a:p>
            <a:r>
              <a:rPr lang="en-US" altLang="ko-KR" sz="2800" dirty="0" smtClean="0">
                <a:solidFill>
                  <a:srgbClr val="C00000"/>
                </a:solidFill>
                <a:ea typeface="Gulim" pitchFamily="34" charset="-127"/>
              </a:rPr>
              <a:t>Back to Synthesis of Attack Countermeasures</a:t>
            </a:r>
          </a:p>
        </p:txBody>
      </p:sp>
      <p:sp>
        <p:nvSpPr>
          <p:cNvPr id="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56</a:t>
            </a:fld>
            <a:endParaRPr lang="en-US" b="1" dirty="0"/>
          </a:p>
        </p:txBody>
      </p:sp>
      <p:pic>
        <p:nvPicPr>
          <p:cNvPr id="10" name="Picture 9"/>
          <p:cNvPicPr>
            <a:picLocks noChangeAspect="1"/>
          </p:cNvPicPr>
          <p:nvPr/>
        </p:nvPicPr>
        <p:blipFill>
          <a:blip r:embed="rId2"/>
          <a:stretch>
            <a:fillRect/>
          </a:stretch>
        </p:blipFill>
        <p:spPr>
          <a:xfrm>
            <a:off x="643610" y="1022520"/>
            <a:ext cx="6275458" cy="4206710"/>
          </a:xfrm>
          <a:prstGeom prst="rect">
            <a:avLst/>
          </a:prstGeom>
        </p:spPr>
      </p:pic>
      <p:sp>
        <p:nvSpPr>
          <p:cNvPr id="13" name="TextBox 12"/>
          <p:cNvSpPr txBox="1"/>
          <p:nvPr/>
        </p:nvSpPr>
        <p:spPr>
          <a:xfrm>
            <a:off x="152400" y="4800600"/>
            <a:ext cx="8991600" cy="1631216"/>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Given a </a:t>
            </a:r>
            <a:r>
              <a:rPr lang="en-US" sz="2000" b="0" dirty="0" err="1" smtClean="0">
                <a:solidFill>
                  <a:srgbClr val="C00000"/>
                </a:solidFill>
              </a:rPr>
              <a:t>ckt</a:t>
            </a:r>
            <a:r>
              <a:rPr lang="en-US" sz="2000" b="0" dirty="0" smtClean="0">
                <a:solidFill>
                  <a:srgbClr val="C00000"/>
                </a:solidFill>
              </a:rPr>
              <a:t> C, automatically synthesize a </a:t>
            </a:r>
            <a:r>
              <a:rPr lang="en-US" sz="2000" b="0" dirty="0" err="1" smtClean="0">
                <a:solidFill>
                  <a:srgbClr val="C00000"/>
                </a:solidFill>
              </a:rPr>
              <a:t>ckt</a:t>
            </a:r>
            <a:r>
              <a:rPr lang="en-US" sz="2000" b="0" dirty="0" smtClean="0">
                <a:solidFill>
                  <a:srgbClr val="C00000"/>
                </a:solidFill>
              </a:rPr>
              <a:t> C’ such that</a:t>
            </a:r>
          </a:p>
          <a:p>
            <a:r>
              <a:rPr lang="en-US" sz="2000" b="0" dirty="0">
                <a:solidFill>
                  <a:srgbClr val="C00000"/>
                </a:solidFill>
              </a:rPr>
              <a:t> </a:t>
            </a:r>
            <a:r>
              <a:rPr lang="en-US" sz="2000" b="0" dirty="0" smtClean="0">
                <a:solidFill>
                  <a:srgbClr val="C00000"/>
                </a:solidFill>
              </a:rPr>
              <a:t>  1. C’ is functionally equivalent to C [sematic constraint]</a:t>
            </a:r>
          </a:p>
          <a:p>
            <a:r>
              <a:rPr lang="en-US" sz="2000" b="0" dirty="0">
                <a:solidFill>
                  <a:srgbClr val="C00000"/>
                </a:solidFill>
              </a:rPr>
              <a:t> </a:t>
            </a:r>
            <a:r>
              <a:rPr lang="en-US" sz="2000" b="0" dirty="0" smtClean="0">
                <a:solidFill>
                  <a:srgbClr val="C00000"/>
                </a:solidFill>
              </a:rPr>
              <a:t>  2. All input-to-output paths in C’ have same length [syntactic constraint]</a:t>
            </a:r>
          </a:p>
          <a:p>
            <a:endParaRPr lang="en-US" sz="2000" b="0" dirty="0">
              <a:solidFill>
                <a:srgbClr val="C00000"/>
              </a:solidFill>
            </a:endParaRPr>
          </a:p>
          <a:p>
            <a:r>
              <a:rPr lang="en-US" sz="2000" b="0" dirty="0" smtClean="0">
                <a:solidFill>
                  <a:srgbClr val="C00000"/>
                </a:solidFill>
              </a:rPr>
              <a:t>Can be encoded directly as a </a:t>
            </a:r>
            <a:r>
              <a:rPr lang="en-US" sz="2000" b="0" dirty="0" err="1" smtClean="0">
                <a:solidFill>
                  <a:srgbClr val="C00000"/>
                </a:solidFill>
              </a:rPr>
              <a:t>SyGuS</a:t>
            </a:r>
            <a:r>
              <a:rPr lang="en-US" sz="2000" b="0" dirty="0" smtClean="0">
                <a:solidFill>
                  <a:srgbClr val="C00000"/>
                </a:solidFill>
              </a:rPr>
              <a:t> problem (Wang et al, CAV’16)</a:t>
            </a:r>
          </a:p>
        </p:txBody>
      </p:sp>
    </p:spTree>
    <p:extLst>
      <p:ext uri="{BB962C8B-B14F-4D97-AF65-F5344CB8AC3E}">
        <p14:creationId xmlns:p14="http://schemas.microsoft.com/office/powerpoint/2010/main" val="238786293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a:xfrm>
            <a:off x="-137886" y="-7257"/>
            <a:ext cx="9296400" cy="762000"/>
          </a:xfrm>
        </p:spPr>
        <p:txBody>
          <a:bodyPr/>
          <a:lstStyle/>
          <a:p>
            <a:r>
              <a:rPr lang="en-US" altLang="ko-KR" sz="2800" dirty="0" err="1" smtClean="0">
                <a:solidFill>
                  <a:srgbClr val="C00000"/>
                </a:solidFill>
                <a:ea typeface="Gulim" pitchFamily="34" charset="-127"/>
              </a:rPr>
              <a:t>SyGuS</a:t>
            </a:r>
            <a:r>
              <a:rPr lang="en-US" altLang="ko-KR" sz="2800" dirty="0" smtClean="0">
                <a:solidFill>
                  <a:srgbClr val="C00000"/>
                </a:solidFill>
                <a:ea typeface="Gulim" pitchFamily="34" charset="-127"/>
              </a:rPr>
              <a:t> Result</a:t>
            </a:r>
          </a:p>
        </p:txBody>
      </p:sp>
      <p:sp>
        <p:nvSpPr>
          <p:cNvPr id="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57</a:t>
            </a:fld>
            <a:endParaRPr lang="en-US" b="1" dirty="0"/>
          </a:p>
        </p:txBody>
      </p:sp>
      <p:pic>
        <p:nvPicPr>
          <p:cNvPr id="10" name="Picture 9"/>
          <p:cNvPicPr>
            <a:picLocks noChangeAspect="1"/>
          </p:cNvPicPr>
          <p:nvPr/>
        </p:nvPicPr>
        <p:blipFill>
          <a:blip r:embed="rId2"/>
          <a:stretch>
            <a:fillRect/>
          </a:stretch>
        </p:blipFill>
        <p:spPr>
          <a:xfrm>
            <a:off x="533400" y="914400"/>
            <a:ext cx="3708593" cy="2486030"/>
          </a:xfrm>
          <a:prstGeom prst="rect">
            <a:avLst/>
          </a:prstGeom>
        </p:spPr>
      </p:pic>
      <p:pic>
        <p:nvPicPr>
          <p:cNvPr id="6" name="Picture 5"/>
          <p:cNvPicPr>
            <a:picLocks noChangeAspect="1"/>
          </p:cNvPicPr>
          <p:nvPr/>
        </p:nvPicPr>
        <p:blipFill>
          <a:blip r:embed="rId3"/>
          <a:stretch>
            <a:fillRect/>
          </a:stretch>
        </p:blipFill>
        <p:spPr>
          <a:xfrm>
            <a:off x="609600" y="3929284"/>
            <a:ext cx="3810000" cy="2874516"/>
          </a:xfrm>
          <a:prstGeom prst="rect">
            <a:avLst/>
          </a:prstGeom>
        </p:spPr>
      </p:pic>
      <p:pic>
        <p:nvPicPr>
          <p:cNvPr id="7" name="Picture 6"/>
          <p:cNvPicPr>
            <a:picLocks noChangeAspect="1"/>
          </p:cNvPicPr>
          <p:nvPr/>
        </p:nvPicPr>
        <p:blipFill>
          <a:blip r:embed="rId4"/>
          <a:stretch>
            <a:fillRect/>
          </a:stretch>
        </p:blipFill>
        <p:spPr>
          <a:xfrm>
            <a:off x="5486400" y="990600"/>
            <a:ext cx="3323196" cy="2371407"/>
          </a:xfrm>
          <a:prstGeom prst="rect">
            <a:avLst/>
          </a:prstGeom>
        </p:spPr>
      </p:pic>
      <p:sp>
        <p:nvSpPr>
          <p:cNvPr id="9" name="TextBox 8"/>
          <p:cNvSpPr txBox="1"/>
          <p:nvPr/>
        </p:nvSpPr>
        <p:spPr>
          <a:xfrm>
            <a:off x="457200" y="3082965"/>
            <a:ext cx="3740274" cy="369332"/>
          </a:xfrm>
          <a:prstGeom prst="rect">
            <a:avLst/>
          </a:prstGeom>
          <a:solidFill>
            <a:srgbClr val="FFFFCC"/>
          </a:solidFill>
          <a:ln w="28575" cmpd="sng">
            <a:solidFill>
              <a:srgbClr val="008000"/>
            </a:solidFill>
          </a:ln>
        </p:spPr>
        <p:txBody>
          <a:bodyPr wrap="square" rtlCol="0">
            <a:spAutoFit/>
          </a:bodyPr>
          <a:lstStyle/>
          <a:p>
            <a:r>
              <a:rPr lang="en-US" sz="1800" b="0" dirty="0" smtClean="0">
                <a:solidFill>
                  <a:srgbClr val="C00000"/>
                </a:solidFill>
              </a:rPr>
              <a:t>Original </a:t>
            </a:r>
            <a:r>
              <a:rPr lang="en-US" sz="1800" b="0" dirty="0" err="1" smtClean="0">
                <a:solidFill>
                  <a:srgbClr val="C00000"/>
                </a:solidFill>
              </a:rPr>
              <a:t>ckt</a:t>
            </a:r>
            <a:r>
              <a:rPr lang="en-US" sz="1800" b="0" dirty="0" smtClean="0">
                <a:solidFill>
                  <a:srgbClr val="C00000"/>
                </a:solidFill>
              </a:rPr>
              <a:t> prone to attack</a:t>
            </a:r>
          </a:p>
        </p:txBody>
      </p:sp>
      <p:sp>
        <p:nvSpPr>
          <p:cNvPr id="11" name="TextBox 10"/>
          <p:cNvSpPr txBox="1"/>
          <p:nvPr/>
        </p:nvSpPr>
        <p:spPr>
          <a:xfrm>
            <a:off x="537029" y="6459639"/>
            <a:ext cx="3886200" cy="369332"/>
          </a:xfrm>
          <a:prstGeom prst="rect">
            <a:avLst/>
          </a:prstGeom>
          <a:solidFill>
            <a:srgbClr val="FFFFCC"/>
          </a:solidFill>
          <a:ln w="28575" cmpd="sng">
            <a:solidFill>
              <a:srgbClr val="008000"/>
            </a:solidFill>
          </a:ln>
        </p:spPr>
        <p:txBody>
          <a:bodyPr wrap="square" rtlCol="0">
            <a:spAutoFit/>
          </a:bodyPr>
          <a:lstStyle/>
          <a:p>
            <a:r>
              <a:rPr lang="en-US" sz="1800" b="0" dirty="0" smtClean="0">
                <a:solidFill>
                  <a:srgbClr val="C00000"/>
                </a:solidFill>
              </a:rPr>
              <a:t>Hand-crafted attack resilient </a:t>
            </a:r>
            <a:r>
              <a:rPr lang="en-US" sz="1800" b="0" dirty="0" err="1" smtClean="0">
                <a:solidFill>
                  <a:srgbClr val="C00000"/>
                </a:solidFill>
              </a:rPr>
              <a:t>ckt</a:t>
            </a:r>
            <a:endParaRPr lang="en-US" sz="1800" b="0" dirty="0" smtClean="0">
              <a:solidFill>
                <a:srgbClr val="C00000"/>
              </a:solidFill>
            </a:endParaRPr>
          </a:p>
        </p:txBody>
      </p:sp>
      <p:sp>
        <p:nvSpPr>
          <p:cNvPr id="12" name="TextBox 11"/>
          <p:cNvSpPr txBox="1"/>
          <p:nvPr/>
        </p:nvSpPr>
        <p:spPr>
          <a:xfrm>
            <a:off x="4876800" y="3082222"/>
            <a:ext cx="4267200" cy="369332"/>
          </a:xfrm>
          <a:prstGeom prst="rect">
            <a:avLst/>
          </a:prstGeom>
          <a:solidFill>
            <a:srgbClr val="FFFFCC"/>
          </a:solidFill>
          <a:ln w="28575" cmpd="sng">
            <a:solidFill>
              <a:srgbClr val="008000"/>
            </a:solidFill>
          </a:ln>
        </p:spPr>
        <p:txBody>
          <a:bodyPr wrap="square" rtlCol="0">
            <a:spAutoFit/>
          </a:bodyPr>
          <a:lstStyle/>
          <a:p>
            <a:r>
              <a:rPr lang="en-US" sz="1800" b="0" dirty="0" err="1" smtClean="0">
                <a:solidFill>
                  <a:srgbClr val="C00000"/>
                </a:solidFill>
              </a:rPr>
              <a:t>SyGuS</a:t>
            </a:r>
            <a:r>
              <a:rPr lang="en-US" sz="1800" b="0" dirty="0">
                <a:solidFill>
                  <a:srgbClr val="C00000"/>
                </a:solidFill>
              </a:rPr>
              <a:t>-</a:t>
            </a:r>
            <a:r>
              <a:rPr lang="en-US" sz="1800" b="0" dirty="0" smtClean="0">
                <a:solidFill>
                  <a:srgbClr val="C00000"/>
                </a:solidFill>
              </a:rPr>
              <a:t>generated Attack resilient </a:t>
            </a:r>
            <a:r>
              <a:rPr lang="en-US" sz="1800" b="0" dirty="0" err="1" smtClean="0">
                <a:solidFill>
                  <a:srgbClr val="C00000"/>
                </a:solidFill>
              </a:rPr>
              <a:t>ckt</a:t>
            </a:r>
            <a:r>
              <a:rPr lang="en-US" sz="1800" b="0" dirty="0" smtClean="0">
                <a:solidFill>
                  <a:srgbClr val="C00000"/>
                </a:solidFill>
              </a:rPr>
              <a:t> </a:t>
            </a:r>
          </a:p>
        </p:txBody>
      </p:sp>
      <p:sp>
        <p:nvSpPr>
          <p:cNvPr id="14" name="TextBox 13"/>
          <p:cNvSpPr txBox="1"/>
          <p:nvPr/>
        </p:nvSpPr>
        <p:spPr>
          <a:xfrm>
            <a:off x="5963557" y="4530299"/>
            <a:ext cx="2093686" cy="923330"/>
          </a:xfrm>
          <a:prstGeom prst="rect">
            <a:avLst/>
          </a:prstGeom>
          <a:solidFill>
            <a:srgbClr val="FFFFCC"/>
          </a:solidFill>
          <a:ln w="28575" cmpd="sng">
            <a:solidFill>
              <a:srgbClr val="008000"/>
            </a:solidFill>
          </a:ln>
        </p:spPr>
        <p:txBody>
          <a:bodyPr wrap="square" rtlCol="0">
            <a:spAutoFit/>
          </a:bodyPr>
          <a:lstStyle/>
          <a:p>
            <a:r>
              <a:rPr lang="en-US" sz="1800" b="0" dirty="0" smtClean="0">
                <a:solidFill>
                  <a:srgbClr val="C00000"/>
                </a:solidFill>
              </a:rPr>
              <a:t>Fully automatic</a:t>
            </a:r>
          </a:p>
          <a:p>
            <a:r>
              <a:rPr lang="en-US" sz="1800" b="0" dirty="0" smtClean="0">
                <a:solidFill>
                  <a:srgbClr val="C00000"/>
                </a:solidFill>
              </a:rPr>
              <a:t>Smaller size</a:t>
            </a:r>
          </a:p>
          <a:p>
            <a:r>
              <a:rPr lang="en-US" sz="1800" b="0" dirty="0" smtClean="0">
                <a:solidFill>
                  <a:srgbClr val="C00000"/>
                </a:solidFill>
              </a:rPr>
              <a:t>Shorter delays </a:t>
            </a:r>
          </a:p>
        </p:txBody>
      </p:sp>
    </p:spTree>
    <p:extLst>
      <p:ext uri="{BB962C8B-B14F-4D97-AF65-F5344CB8AC3E}">
        <p14:creationId xmlns:p14="http://schemas.microsoft.com/office/powerpoint/2010/main" val="2995436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3"/>
          <p:cNvSpPr>
            <a:spLocks noGrp="1" noChangeArrowheads="1"/>
          </p:cNvSpPr>
          <p:nvPr>
            <p:ph type="body" idx="4294967295"/>
          </p:nvPr>
        </p:nvSpPr>
        <p:spPr>
          <a:xfrm>
            <a:off x="76200" y="990600"/>
            <a:ext cx="9144000" cy="5818571"/>
          </a:xfrm>
        </p:spPr>
        <p:txBody>
          <a:bodyPr/>
          <a:lstStyle/>
          <a:p>
            <a:pPr>
              <a:buNone/>
            </a:pPr>
            <a:endParaRPr lang="en-US" altLang="ko-KR" sz="2000" dirty="0" smtClean="0">
              <a:solidFill>
                <a:srgbClr val="003300"/>
              </a:solidFill>
              <a:ea typeface="Gulim" pitchFamily="34" charset="-127"/>
            </a:endParaRPr>
          </a:p>
          <a:p>
            <a:pPr>
              <a:buFont typeface="Wingdings" pitchFamily="2" charset="2"/>
              <a:buChar char="q"/>
            </a:pPr>
            <a:r>
              <a:rPr lang="en-US" altLang="ko-KR" sz="2000" dirty="0" smtClean="0">
                <a:solidFill>
                  <a:srgbClr val="003300"/>
                </a:solidFill>
                <a:ea typeface="Gulim" pitchFamily="34" charset="-127"/>
              </a:rPr>
              <a:t>Problem definition</a:t>
            </a:r>
          </a:p>
          <a:p>
            <a:pPr>
              <a:buNone/>
            </a:pPr>
            <a:r>
              <a:rPr lang="en-US" altLang="ko-KR" sz="2000" dirty="0" smtClean="0">
                <a:solidFill>
                  <a:srgbClr val="003300"/>
                </a:solidFill>
                <a:ea typeface="Gulim" pitchFamily="34" charset="-127"/>
              </a:rPr>
              <a:t>		Syntactic constraint on space of allowed programs</a:t>
            </a:r>
          </a:p>
          <a:p>
            <a:pPr>
              <a:buNone/>
            </a:pPr>
            <a:r>
              <a:rPr lang="en-US" altLang="ko-KR" sz="2000" dirty="0" smtClean="0">
                <a:solidFill>
                  <a:srgbClr val="003300"/>
                </a:solidFill>
                <a:ea typeface="Gulim" pitchFamily="34" charset="-127"/>
              </a:rPr>
              <a:t>		Semantic constraint given by logical formula</a:t>
            </a:r>
          </a:p>
          <a:p>
            <a:pPr>
              <a:buFont typeface="Wingdings" pitchFamily="2" charset="2"/>
              <a:buChar char="q"/>
            </a:pPr>
            <a:endParaRPr lang="en-US" altLang="ko-KR" sz="2000" dirty="0" smtClean="0">
              <a:solidFill>
                <a:srgbClr val="003300"/>
              </a:solidFill>
              <a:ea typeface="Gulim" pitchFamily="34" charset="-127"/>
            </a:endParaRPr>
          </a:p>
          <a:p>
            <a:pPr>
              <a:buFont typeface="Wingdings" pitchFamily="2" charset="2"/>
              <a:buChar char="q"/>
            </a:pPr>
            <a:r>
              <a:rPr lang="en-US" altLang="ko-KR" sz="2000" dirty="0" smtClean="0">
                <a:solidFill>
                  <a:srgbClr val="003300"/>
                </a:solidFill>
                <a:ea typeface="Gulim" pitchFamily="34" charset="-127"/>
              </a:rPr>
              <a:t>Solution strategies</a:t>
            </a:r>
          </a:p>
          <a:p>
            <a:pPr>
              <a:buNone/>
            </a:pPr>
            <a:r>
              <a:rPr lang="en-US" altLang="ko-KR" sz="2000" dirty="0" smtClean="0">
                <a:solidFill>
                  <a:srgbClr val="003300"/>
                </a:solidFill>
                <a:ea typeface="Gulim" pitchFamily="34" charset="-127"/>
              </a:rPr>
              <a:t>		Counterexample-guided inductive synthesis</a:t>
            </a:r>
          </a:p>
          <a:p>
            <a:pPr>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	Search in program space + Verification of candidate solutions</a:t>
            </a:r>
          </a:p>
          <a:p>
            <a:pPr>
              <a:buNone/>
            </a:pPr>
            <a:endParaRPr lang="en-US" altLang="ko-KR" sz="2000" dirty="0" smtClean="0">
              <a:solidFill>
                <a:srgbClr val="003300"/>
              </a:solidFill>
              <a:ea typeface="Gulim" pitchFamily="34" charset="-127"/>
            </a:endParaRPr>
          </a:p>
          <a:p>
            <a:pPr>
              <a:buFont typeface="Wingdings" pitchFamily="2" charset="2"/>
              <a:buChar char="q"/>
            </a:pPr>
            <a:r>
              <a:rPr lang="en-US" altLang="ko-KR" sz="2000" dirty="0" smtClean="0">
                <a:solidFill>
                  <a:srgbClr val="003300"/>
                </a:solidFill>
                <a:ea typeface="Gulim" pitchFamily="34" charset="-127"/>
              </a:rPr>
              <a:t>Applications</a:t>
            </a:r>
            <a:endParaRPr lang="en-US" altLang="ko-KR" sz="1200" dirty="0">
              <a:solidFill>
                <a:srgbClr val="003300"/>
              </a:solidFill>
              <a:ea typeface="Gulim" pitchFamily="34" charset="-127"/>
            </a:endParaRPr>
          </a:p>
          <a:p>
            <a:pPr marL="0" indent="0">
              <a:buNone/>
            </a:pPr>
            <a:r>
              <a:rPr lang="en-US" altLang="ko-KR" sz="2000" dirty="0" smtClean="0">
                <a:solidFill>
                  <a:srgbClr val="003300"/>
                </a:solidFill>
                <a:ea typeface="Gulim" pitchFamily="34" charset="-127"/>
              </a:rPr>
              <a:t>  	Programming by examples</a:t>
            </a:r>
          </a:p>
          <a:p>
            <a:pPr marL="0" indent="0">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Program optimization with respect to syntactic constraints</a:t>
            </a:r>
          </a:p>
          <a:p>
            <a:pPr marL="0" indent="0">
              <a:buNone/>
            </a:pPr>
            <a:endParaRPr lang="en-US" altLang="ko-KR" sz="2000" dirty="0">
              <a:solidFill>
                <a:srgbClr val="003300"/>
              </a:solidFill>
              <a:ea typeface="Gulim" pitchFamily="34" charset="-127"/>
            </a:endParaRPr>
          </a:p>
          <a:p>
            <a:pPr>
              <a:buFont typeface="Wingdings" panose="05000000000000000000" pitchFamily="2" charset="2"/>
              <a:buChar char="q"/>
            </a:pPr>
            <a:r>
              <a:rPr lang="en-US" altLang="ko-KR" sz="2000" dirty="0" smtClean="0">
                <a:solidFill>
                  <a:srgbClr val="003300"/>
                </a:solidFill>
                <a:ea typeface="Gulim" pitchFamily="34" charset="-127"/>
              </a:rPr>
              <a:t>Annual competition (</a:t>
            </a:r>
            <a:r>
              <a:rPr lang="en-US" altLang="ko-KR" sz="2000" dirty="0" err="1" smtClean="0">
                <a:solidFill>
                  <a:srgbClr val="003300"/>
                </a:solidFill>
                <a:ea typeface="Gulim" pitchFamily="34" charset="-127"/>
              </a:rPr>
              <a:t>SyGuS</a:t>
            </a:r>
            <a:r>
              <a:rPr lang="en-US" altLang="ko-KR" sz="2000" dirty="0" smtClean="0">
                <a:solidFill>
                  <a:srgbClr val="003300"/>
                </a:solidFill>
                <a:ea typeface="Gulim" pitchFamily="34" charset="-127"/>
              </a:rPr>
              <a:t>-comp)</a:t>
            </a:r>
          </a:p>
          <a:p>
            <a:pPr marL="0" indent="0">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Standardized interchange format + benchmarks repository</a:t>
            </a:r>
          </a:p>
        </p:txBody>
      </p:sp>
      <p:sp>
        <p:nvSpPr>
          <p:cNvPr id="6"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58</a:t>
            </a:fld>
            <a:endParaRPr lang="en-US" b="1" dirty="0"/>
          </a:p>
        </p:txBody>
      </p:sp>
      <p:sp>
        <p:nvSpPr>
          <p:cNvPr id="8" name="Rectangle 2"/>
          <p:cNvSpPr txBox="1">
            <a:spLocks noChangeArrowheads="1"/>
          </p:cNvSpPr>
          <p:nvPr/>
        </p:nvSpPr>
        <p:spPr>
          <a:xfrm>
            <a:off x="152400" y="214914"/>
            <a:ext cx="2743200" cy="6096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mic Sans MS" pitchFamily="66" charset="0"/>
              </a:defRPr>
            </a:lvl2pPr>
            <a:lvl3pPr algn="ctr" rtl="0" eaLnBrk="0" fontAlgn="base" hangingPunct="0">
              <a:spcBef>
                <a:spcPct val="0"/>
              </a:spcBef>
              <a:spcAft>
                <a:spcPct val="0"/>
              </a:spcAft>
              <a:defRPr sz="4400">
                <a:solidFill>
                  <a:schemeClr val="tx2"/>
                </a:solidFill>
                <a:latin typeface="Comic Sans MS" pitchFamily="66" charset="0"/>
              </a:defRPr>
            </a:lvl3pPr>
            <a:lvl4pPr algn="ctr" rtl="0" eaLnBrk="0" fontAlgn="base" hangingPunct="0">
              <a:spcBef>
                <a:spcPct val="0"/>
              </a:spcBef>
              <a:spcAft>
                <a:spcPct val="0"/>
              </a:spcAft>
              <a:defRPr sz="4400">
                <a:solidFill>
                  <a:schemeClr val="tx2"/>
                </a:solidFill>
                <a:latin typeface="Comic Sans MS" pitchFamily="66" charset="0"/>
              </a:defRPr>
            </a:lvl4pPr>
            <a:lvl5pPr algn="ctr" rtl="0" eaLnBrk="0" fontAlgn="base" hangingPunct="0">
              <a:spcBef>
                <a:spcPct val="0"/>
              </a:spcBef>
              <a:spcAft>
                <a:spcPct val="0"/>
              </a:spcAft>
              <a:defRPr sz="4400">
                <a:solidFill>
                  <a:schemeClr val="tx2"/>
                </a:solidFill>
                <a:latin typeface="Comic Sans MS" pitchFamily="66" charset="0"/>
              </a:defRPr>
            </a:lvl5pPr>
            <a:lvl6pPr marL="457200" algn="ctr" rtl="0" eaLnBrk="0" fontAlgn="base" hangingPunct="0">
              <a:spcBef>
                <a:spcPct val="0"/>
              </a:spcBef>
              <a:spcAft>
                <a:spcPct val="0"/>
              </a:spcAft>
              <a:defRPr sz="4400">
                <a:solidFill>
                  <a:schemeClr val="tx2"/>
                </a:solidFill>
                <a:latin typeface="Comic Sans MS" pitchFamily="66" charset="0"/>
              </a:defRPr>
            </a:lvl6pPr>
            <a:lvl7pPr marL="914400" algn="ctr" rtl="0" eaLnBrk="0" fontAlgn="base" hangingPunct="0">
              <a:spcBef>
                <a:spcPct val="0"/>
              </a:spcBef>
              <a:spcAft>
                <a:spcPct val="0"/>
              </a:spcAft>
              <a:defRPr sz="4400">
                <a:solidFill>
                  <a:schemeClr val="tx2"/>
                </a:solidFill>
                <a:latin typeface="Comic Sans MS" pitchFamily="66" charset="0"/>
              </a:defRPr>
            </a:lvl7pPr>
            <a:lvl8pPr marL="1371600" algn="ctr" rtl="0" eaLnBrk="0" fontAlgn="base" hangingPunct="0">
              <a:spcBef>
                <a:spcPct val="0"/>
              </a:spcBef>
              <a:spcAft>
                <a:spcPct val="0"/>
              </a:spcAft>
              <a:defRPr sz="4400">
                <a:solidFill>
                  <a:schemeClr val="tx2"/>
                </a:solidFill>
                <a:latin typeface="Comic Sans MS" pitchFamily="66" charset="0"/>
              </a:defRPr>
            </a:lvl8pPr>
            <a:lvl9pPr marL="1828800" algn="ctr" rtl="0" eaLnBrk="0" fontAlgn="base" hangingPunct="0">
              <a:spcBef>
                <a:spcPct val="0"/>
              </a:spcBef>
              <a:spcAft>
                <a:spcPct val="0"/>
              </a:spcAft>
              <a:defRPr sz="4400">
                <a:solidFill>
                  <a:schemeClr val="tx2"/>
                </a:solidFill>
                <a:latin typeface="Comic Sans MS" pitchFamily="66" charset="0"/>
              </a:defRPr>
            </a:lvl9pPr>
          </a:lstStyle>
          <a:p>
            <a:pPr algn="l"/>
            <a:r>
              <a:rPr lang="en-US" sz="2800" b="0" kern="0" dirty="0" smtClean="0">
                <a:solidFill>
                  <a:srgbClr val="C00000"/>
                </a:solidFill>
              </a:rPr>
              <a:t>Conclusions</a:t>
            </a:r>
          </a:p>
        </p:txBody>
      </p:sp>
      <p:pic>
        <p:nvPicPr>
          <p:cNvPr id="9" name="Picture 2" descr="SyGuS"/>
          <p:cNvPicPr>
            <a:picLocks noChangeAspect="1" noChangeArrowheads="1"/>
          </p:cNvPicPr>
          <p:nvPr/>
        </p:nvPicPr>
        <p:blipFill>
          <a:blip r:embed="rId2" cstate="print"/>
          <a:srcRect/>
          <a:stretch>
            <a:fillRect/>
          </a:stretch>
        </p:blipFill>
        <p:spPr bwMode="auto">
          <a:xfrm>
            <a:off x="6697211" y="0"/>
            <a:ext cx="2438400" cy="1219200"/>
          </a:xfrm>
          <a:prstGeom prst="rect">
            <a:avLst/>
          </a:prstGeom>
          <a:noFill/>
        </p:spPr>
      </p:pic>
      <p:sp>
        <p:nvSpPr>
          <p:cNvPr id="10" name="Text Box 4"/>
          <p:cNvSpPr txBox="1">
            <a:spLocks noChangeArrowheads="1"/>
          </p:cNvSpPr>
          <p:nvPr/>
        </p:nvSpPr>
        <p:spPr bwMode="auto">
          <a:xfrm>
            <a:off x="6697211" y="1066800"/>
            <a:ext cx="2345514" cy="461665"/>
          </a:xfrm>
          <a:prstGeom prst="rect">
            <a:avLst/>
          </a:prstGeom>
          <a:noFill/>
          <a:ln w="9525">
            <a:noFill/>
            <a:miter lim="800000"/>
            <a:headEnd/>
            <a:tailEnd/>
          </a:ln>
        </p:spPr>
        <p:txBody>
          <a:bodyPr wrap="none">
            <a:spAutoFit/>
          </a:bodyPr>
          <a:lstStyle/>
          <a:p>
            <a:pPr algn="ctr" eaLnBrk="0" hangingPunct="0"/>
            <a:r>
              <a:rPr lang="en-US" sz="2400" dirty="0" smtClean="0">
                <a:solidFill>
                  <a:srgbClr val="002060"/>
                </a:solidFill>
              </a:rPr>
              <a:t>www.sygus.org</a:t>
            </a:r>
            <a:endParaRPr lang="en-US" sz="2400" dirty="0">
              <a:solidFill>
                <a:srgbClr val="002060"/>
              </a:solidFill>
            </a:endParaRPr>
          </a:p>
        </p:txBody>
      </p:sp>
    </p:spTree>
    <p:extLst>
      <p:ext uri="{BB962C8B-B14F-4D97-AF65-F5344CB8AC3E}">
        <p14:creationId xmlns:p14="http://schemas.microsoft.com/office/powerpoint/2010/main" val="375006641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848600" cy="715962"/>
          </a:xfrm>
        </p:spPr>
        <p:txBody>
          <a:bodyPr>
            <a:normAutofit/>
          </a:bodyPr>
          <a:lstStyle/>
          <a:p>
            <a:pPr algn="l"/>
            <a:r>
              <a:rPr lang="en-US" sz="2800" dirty="0" smtClean="0">
                <a:solidFill>
                  <a:srgbClr val="C00000"/>
                </a:solidFill>
                <a:latin typeface="Comic Sans MS" pitchFamily="66" charset="0"/>
                <a:cs typeface="Times New Roman" pitchFamily="18" charset="0"/>
              </a:rPr>
              <a:t>CAV: A Story of </a:t>
            </a:r>
            <a:r>
              <a:rPr lang="en-US" sz="2800" dirty="0">
                <a:solidFill>
                  <a:srgbClr val="C00000"/>
                </a:solidFill>
                <a:latin typeface="Comic Sans MS" pitchFamily="66" charset="0"/>
                <a:cs typeface="Times New Roman" pitchFamily="18" charset="0"/>
              </a:rPr>
              <a:t>B</a:t>
            </a:r>
            <a:r>
              <a:rPr lang="en-US" sz="2800" dirty="0" smtClean="0">
                <a:solidFill>
                  <a:srgbClr val="C00000"/>
                </a:solidFill>
                <a:latin typeface="Comic Sans MS" pitchFamily="66" charset="0"/>
                <a:cs typeface="Times New Roman" pitchFamily="18" charset="0"/>
              </a:rPr>
              <a:t>attling </a:t>
            </a:r>
            <a:r>
              <a:rPr lang="en-US" sz="2800" dirty="0">
                <a:solidFill>
                  <a:srgbClr val="C00000"/>
                </a:solidFill>
                <a:latin typeface="Comic Sans MS" pitchFamily="66" charset="0"/>
                <a:cs typeface="Times New Roman" pitchFamily="18" charset="0"/>
              </a:rPr>
              <a:t>E</a:t>
            </a:r>
            <a:r>
              <a:rPr lang="en-US" sz="2800" dirty="0" smtClean="0">
                <a:solidFill>
                  <a:srgbClr val="C00000"/>
                </a:solidFill>
                <a:latin typeface="Comic Sans MS" pitchFamily="66" charset="0"/>
                <a:cs typeface="Times New Roman" pitchFamily="18" charset="0"/>
              </a:rPr>
              <a:t>xponentials</a:t>
            </a:r>
            <a:endParaRPr lang="en-US" sz="2800" dirty="0">
              <a:solidFill>
                <a:srgbClr val="C00000"/>
              </a:solidFill>
              <a:latin typeface="Comic Sans MS" pitchFamily="66" charset="0"/>
              <a:cs typeface="Times New Roman" pitchFamily="18" charset="0"/>
            </a:endParaRPr>
          </a:p>
        </p:txBody>
      </p:sp>
      <p:grpSp>
        <p:nvGrpSpPr>
          <p:cNvPr id="12" name="Group 11"/>
          <p:cNvGrpSpPr/>
          <p:nvPr/>
        </p:nvGrpSpPr>
        <p:grpSpPr>
          <a:xfrm>
            <a:off x="457200" y="1143000"/>
            <a:ext cx="3048000" cy="2133600"/>
            <a:chOff x="2971800" y="3657600"/>
            <a:chExt cx="3048000" cy="2133600"/>
          </a:xfrm>
        </p:grpSpPr>
        <p:sp>
          <p:nvSpPr>
            <p:cNvPr id="13" name="Oval 12"/>
            <p:cNvSpPr/>
            <p:nvPr/>
          </p:nvSpPr>
          <p:spPr bwMode="auto">
            <a:xfrm>
              <a:off x="2971800" y="3657600"/>
              <a:ext cx="3048000" cy="21336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14" name="TextBox 13"/>
            <p:cNvSpPr txBox="1"/>
            <p:nvPr/>
          </p:nvSpPr>
          <p:spPr>
            <a:xfrm>
              <a:off x="3221251" y="4216569"/>
              <a:ext cx="2549095" cy="1323439"/>
            </a:xfrm>
            <a:prstGeom prst="rect">
              <a:avLst/>
            </a:prstGeom>
            <a:noFill/>
          </p:spPr>
          <p:txBody>
            <a:bodyPr wrap="none" rtlCol="0">
              <a:spAutoFit/>
            </a:bodyPr>
            <a:lstStyle/>
            <a:p>
              <a:pPr algn="ctr"/>
              <a:r>
                <a:rPr lang="en-US" sz="2000" dirty="0" smtClean="0">
                  <a:solidFill>
                    <a:srgbClr val="C00000"/>
                  </a:solidFill>
                </a:rPr>
                <a:t>Model Checking</a:t>
              </a:r>
            </a:p>
            <a:p>
              <a:pPr algn="ctr"/>
              <a:endParaRPr lang="en-US" sz="2000" dirty="0" smtClean="0">
                <a:solidFill>
                  <a:srgbClr val="C00000"/>
                </a:solidFill>
              </a:endParaRPr>
            </a:p>
            <a:p>
              <a:pPr algn="ctr"/>
              <a:r>
                <a:rPr lang="en-US" sz="2000" b="0" dirty="0" smtClean="0"/>
                <a:t>Searching for bugs</a:t>
              </a:r>
            </a:p>
            <a:p>
              <a:pPr algn="ctr"/>
              <a:r>
                <a:rPr lang="en-US" sz="2000" b="0" dirty="0" smtClean="0"/>
                <a:t>in state-space</a:t>
              </a:r>
            </a:p>
          </p:txBody>
        </p:sp>
      </p:grpSp>
      <p:grpSp>
        <p:nvGrpSpPr>
          <p:cNvPr id="15" name="Group 14"/>
          <p:cNvGrpSpPr/>
          <p:nvPr/>
        </p:nvGrpSpPr>
        <p:grpSpPr>
          <a:xfrm>
            <a:off x="5410200" y="1143000"/>
            <a:ext cx="3048000" cy="2133600"/>
            <a:chOff x="2971800" y="3657600"/>
            <a:chExt cx="3048000" cy="2133600"/>
          </a:xfrm>
        </p:grpSpPr>
        <p:sp>
          <p:nvSpPr>
            <p:cNvPr id="16" name="Oval 15"/>
            <p:cNvSpPr/>
            <p:nvPr/>
          </p:nvSpPr>
          <p:spPr bwMode="auto">
            <a:xfrm>
              <a:off x="2971800" y="3657600"/>
              <a:ext cx="3048000" cy="21336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17" name="TextBox 16"/>
            <p:cNvSpPr txBox="1"/>
            <p:nvPr/>
          </p:nvSpPr>
          <p:spPr>
            <a:xfrm>
              <a:off x="3124201" y="4062680"/>
              <a:ext cx="2826416" cy="1323439"/>
            </a:xfrm>
            <a:prstGeom prst="rect">
              <a:avLst/>
            </a:prstGeom>
            <a:noFill/>
          </p:spPr>
          <p:txBody>
            <a:bodyPr wrap="none" rtlCol="0">
              <a:spAutoFit/>
            </a:bodyPr>
            <a:lstStyle/>
            <a:p>
              <a:pPr algn="ctr"/>
              <a:r>
                <a:rPr lang="en-US" sz="2000" dirty="0" smtClean="0">
                  <a:solidFill>
                    <a:srgbClr val="C00000"/>
                  </a:solidFill>
                </a:rPr>
                <a:t>Constraint Solving</a:t>
              </a:r>
            </a:p>
            <a:p>
              <a:pPr algn="ctr"/>
              <a:endParaRPr lang="en-US" sz="2000" dirty="0" smtClean="0">
                <a:solidFill>
                  <a:srgbClr val="C00000"/>
                </a:solidFill>
              </a:endParaRPr>
            </a:p>
            <a:p>
              <a:pPr algn="ctr"/>
              <a:r>
                <a:rPr lang="en-US" sz="2000" b="0" dirty="0" smtClean="0"/>
                <a:t>Searching for a</a:t>
              </a:r>
            </a:p>
            <a:p>
              <a:pPr algn="ctr"/>
              <a:r>
                <a:rPr lang="en-US" sz="2000" b="0" dirty="0"/>
                <a:t>s</a:t>
              </a:r>
              <a:r>
                <a:rPr lang="en-US" sz="2000" b="0" dirty="0" smtClean="0"/>
                <a:t>atisfying assignment</a:t>
              </a:r>
            </a:p>
          </p:txBody>
        </p:sp>
      </p:grpSp>
      <p:grpSp>
        <p:nvGrpSpPr>
          <p:cNvPr id="18" name="Group 17"/>
          <p:cNvGrpSpPr/>
          <p:nvPr/>
        </p:nvGrpSpPr>
        <p:grpSpPr>
          <a:xfrm>
            <a:off x="2994841" y="3938319"/>
            <a:ext cx="3329759" cy="2133600"/>
            <a:chOff x="2830922" y="3657600"/>
            <a:chExt cx="3329759" cy="2133600"/>
          </a:xfrm>
        </p:grpSpPr>
        <p:sp>
          <p:nvSpPr>
            <p:cNvPr id="19" name="Oval 18"/>
            <p:cNvSpPr/>
            <p:nvPr/>
          </p:nvSpPr>
          <p:spPr bwMode="auto">
            <a:xfrm>
              <a:off x="2830922" y="3657600"/>
              <a:ext cx="3329759" cy="21336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20" name="TextBox 19"/>
            <p:cNvSpPr txBox="1"/>
            <p:nvPr/>
          </p:nvSpPr>
          <p:spPr>
            <a:xfrm>
              <a:off x="2830922" y="4216569"/>
              <a:ext cx="3329759" cy="1323439"/>
            </a:xfrm>
            <a:prstGeom prst="rect">
              <a:avLst/>
            </a:prstGeom>
            <a:noFill/>
          </p:spPr>
          <p:txBody>
            <a:bodyPr wrap="none" rtlCol="0">
              <a:spAutoFit/>
            </a:bodyPr>
            <a:lstStyle/>
            <a:p>
              <a:pPr algn="ctr"/>
              <a:r>
                <a:rPr lang="en-US" sz="2000" dirty="0" smtClean="0">
                  <a:solidFill>
                    <a:srgbClr val="C00000"/>
                  </a:solidFill>
                </a:rPr>
                <a:t>Syntax-Guided Synthesis</a:t>
              </a:r>
            </a:p>
            <a:p>
              <a:pPr algn="ctr"/>
              <a:endParaRPr lang="en-US" sz="2000" dirty="0" smtClean="0">
                <a:solidFill>
                  <a:srgbClr val="C00000"/>
                </a:solidFill>
              </a:endParaRPr>
            </a:p>
            <a:p>
              <a:pPr algn="ctr"/>
              <a:r>
                <a:rPr lang="en-US" sz="2000" b="0" dirty="0" smtClean="0"/>
                <a:t>Searching for a </a:t>
              </a:r>
            </a:p>
            <a:p>
              <a:pPr algn="ctr"/>
              <a:r>
                <a:rPr lang="en-US" sz="2000" b="0" dirty="0" smtClean="0"/>
                <a:t>correct expression</a:t>
              </a:r>
              <a:endParaRPr lang="en-US" sz="2000" b="0" dirty="0"/>
            </a:p>
          </p:txBody>
        </p:sp>
      </p:grpSp>
      <p:sp>
        <p:nvSpPr>
          <p:cNvPr id="21" name="Left-Right Arrow 20"/>
          <p:cNvSpPr/>
          <p:nvPr/>
        </p:nvSpPr>
        <p:spPr bwMode="auto">
          <a:xfrm>
            <a:off x="3505200" y="2209800"/>
            <a:ext cx="1905000" cy="228600"/>
          </a:xfrm>
          <a:prstGeom prst="leftRightArrow">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22" name="Left-Right Arrow 21"/>
          <p:cNvSpPr/>
          <p:nvPr/>
        </p:nvSpPr>
        <p:spPr bwMode="auto">
          <a:xfrm rot="2700000">
            <a:off x="2725973" y="3428102"/>
            <a:ext cx="1405922" cy="221129"/>
          </a:xfrm>
          <a:prstGeom prst="leftRightArrow">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23" name="Left-Right Arrow 22"/>
          <p:cNvSpPr/>
          <p:nvPr/>
        </p:nvSpPr>
        <p:spPr bwMode="auto">
          <a:xfrm rot="18900000" flipV="1">
            <a:off x="5143996" y="3475146"/>
            <a:ext cx="1294407" cy="214276"/>
          </a:xfrm>
          <a:prstGeom prst="leftRightArrow">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2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59</a:t>
            </a:fld>
            <a:endParaRPr lang="en-US" b="1" dirty="0"/>
          </a:p>
        </p:txBody>
      </p:sp>
      <p:pic>
        <p:nvPicPr>
          <p:cNvPr id="25" name="Picture 2" descr="SyGuS"/>
          <p:cNvPicPr>
            <a:picLocks noChangeAspect="1" noChangeArrowheads="1"/>
          </p:cNvPicPr>
          <p:nvPr/>
        </p:nvPicPr>
        <p:blipFill>
          <a:blip r:embed="rId2" cstate="print"/>
          <a:srcRect/>
          <a:stretch>
            <a:fillRect/>
          </a:stretch>
        </p:blipFill>
        <p:spPr bwMode="auto">
          <a:xfrm>
            <a:off x="6917514" y="4118143"/>
            <a:ext cx="2133600" cy="1066800"/>
          </a:xfrm>
          <a:prstGeom prst="rect">
            <a:avLst/>
          </a:prstGeom>
          <a:noFill/>
        </p:spPr>
      </p:pic>
      <p:sp>
        <p:nvSpPr>
          <p:cNvPr id="26" name="Text Box 4"/>
          <p:cNvSpPr txBox="1">
            <a:spLocks noChangeArrowheads="1"/>
          </p:cNvSpPr>
          <p:nvPr/>
        </p:nvSpPr>
        <p:spPr bwMode="auto">
          <a:xfrm>
            <a:off x="6705600" y="5108743"/>
            <a:ext cx="2345514" cy="461665"/>
          </a:xfrm>
          <a:prstGeom prst="rect">
            <a:avLst/>
          </a:prstGeom>
          <a:noFill/>
          <a:ln w="9525">
            <a:noFill/>
            <a:miter lim="800000"/>
            <a:headEnd/>
            <a:tailEnd/>
          </a:ln>
        </p:spPr>
        <p:txBody>
          <a:bodyPr wrap="none">
            <a:spAutoFit/>
          </a:bodyPr>
          <a:lstStyle/>
          <a:p>
            <a:pPr algn="ctr" eaLnBrk="0" hangingPunct="0"/>
            <a:r>
              <a:rPr lang="en-US" sz="2400" dirty="0" smtClean="0">
                <a:solidFill>
                  <a:srgbClr val="002060"/>
                </a:solidFill>
              </a:rPr>
              <a:t>www.sygus.org</a:t>
            </a:r>
            <a:endParaRPr lang="en-US" sz="2400" dirty="0">
              <a:solidFill>
                <a:srgbClr val="002060"/>
              </a:solidFill>
            </a:endParaRPr>
          </a:p>
        </p:txBody>
      </p:sp>
    </p:spTree>
    <p:extLst>
      <p:ext uri="{BB962C8B-B14F-4D97-AF65-F5344CB8AC3E}">
        <p14:creationId xmlns:p14="http://schemas.microsoft.com/office/powerpoint/2010/main" val="3615862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pPr algn="l"/>
            <a:r>
              <a:rPr lang="en-US" sz="2800" dirty="0" smtClean="0">
                <a:solidFill>
                  <a:srgbClr val="C00000"/>
                </a:solidFill>
              </a:rPr>
              <a:t>Syntax-Guided Program Synthesis</a:t>
            </a:r>
            <a:endParaRPr lang="en-US" sz="3200" dirty="0" smtClean="0">
              <a:solidFill>
                <a:srgbClr val="C00000"/>
              </a:solidFill>
            </a:endParaRPr>
          </a:p>
        </p:txBody>
      </p:sp>
      <p:sp>
        <p:nvSpPr>
          <p:cNvPr id="5123" name="Rectangle 3"/>
          <p:cNvSpPr>
            <a:spLocks noGrp="1" noChangeArrowheads="1"/>
          </p:cNvSpPr>
          <p:nvPr>
            <p:ph type="body" idx="1"/>
          </p:nvPr>
        </p:nvSpPr>
        <p:spPr>
          <a:xfrm>
            <a:off x="3717" y="1642199"/>
            <a:ext cx="9064083" cy="4566424"/>
          </a:xfrm>
        </p:spPr>
        <p:txBody>
          <a:bodyPr/>
          <a:lstStyle/>
          <a:p>
            <a:pPr>
              <a:lnSpc>
                <a:spcPct val="90000"/>
              </a:lnSpc>
              <a:buFont typeface="Wingdings" pitchFamily="2" charset="2"/>
              <a:buChar char="q"/>
            </a:pPr>
            <a:r>
              <a:rPr lang="en-US" sz="2000" dirty="0" smtClean="0">
                <a:solidFill>
                  <a:srgbClr val="003300"/>
                </a:solidFill>
              </a:rPr>
              <a:t>Find a program snippet P such that</a:t>
            </a:r>
          </a:p>
          <a:p>
            <a:pPr marL="0" indent="0">
              <a:lnSpc>
                <a:spcPct val="90000"/>
              </a:lnSpc>
              <a:buNone/>
            </a:pPr>
            <a:r>
              <a:rPr lang="en-US" sz="2000" dirty="0">
                <a:solidFill>
                  <a:srgbClr val="003300"/>
                </a:solidFill>
              </a:rPr>
              <a:t>	</a:t>
            </a:r>
            <a:r>
              <a:rPr lang="en-US" sz="2000" dirty="0" smtClean="0">
                <a:solidFill>
                  <a:srgbClr val="003300"/>
                </a:solidFill>
              </a:rPr>
              <a:t>1. P is in a set E of programs (syntactic constraint)</a:t>
            </a:r>
          </a:p>
          <a:p>
            <a:pPr marL="0" indent="0">
              <a:lnSpc>
                <a:spcPct val="90000"/>
              </a:lnSpc>
              <a:buNone/>
            </a:pPr>
            <a:r>
              <a:rPr lang="en-US" sz="2000" dirty="0">
                <a:solidFill>
                  <a:srgbClr val="003300"/>
                </a:solidFill>
              </a:rPr>
              <a:t>	</a:t>
            </a:r>
            <a:r>
              <a:rPr lang="en-US" sz="2000" dirty="0" smtClean="0">
                <a:solidFill>
                  <a:srgbClr val="003300"/>
                </a:solidFill>
              </a:rPr>
              <a:t>2. P satisfies logical specification </a:t>
            </a:r>
            <a:r>
              <a:rPr lang="en-US" sz="2000" dirty="0" smtClean="0">
                <a:solidFill>
                  <a:srgbClr val="003300"/>
                </a:solidFill>
                <a:latin typeface="Symbol" pitchFamily="18" charset="2"/>
              </a:rPr>
              <a:t>j</a:t>
            </a:r>
            <a:r>
              <a:rPr lang="en-US" sz="2000" dirty="0" smtClean="0">
                <a:solidFill>
                  <a:srgbClr val="003300"/>
                </a:solidFill>
              </a:rPr>
              <a:t> (semantic constraint)</a:t>
            </a:r>
          </a:p>
          <a:p>
            <a:pPr>
              <a:lnSpc>
                <a:spcPct val="90000"/>
              </a:lnSpc>
              <a:buFont typeface="Wingdings" pitchFamily="2" charset="2"/>
              <a:buChar char="q"/>
            </a:pPr>
            <a:endParaRPr lang="en-US" sz="2000" dirty="0">
              <a:solidFill>
                <a:srgbClr val="003300"/>
              </a:solidFill>
            </a:endParaRPr>
          </a:p>
          <a:p>
            <a:pPr>
              <a:lnSpc>
                <a:spcPct val="90000"/>
              </a:lnSpc>
              <a:buFont typeface="Wingdings" pitchFamily="2" charset="2"/>
              <a:buChar char="q"/>
            </a:pPr>
            <a:r>
              <a:rPr lang="en-US" sz="2000" dirty="0" smtClean="0">
                <a:solidFill>
                  <a:srgbClr val="003300"/>
                </a:solidFill>
              </a:rPr>
              <a:t>Core computational problem with many applications</a:t>
            </a:r>
            <a:endParaRPr lang="en-US" sz="2000" dirty="0" smtClean="0">
              <a:solidFill>
                <a:srgbClr val="002060"/>
              </a:solidFill>
            </a:endParaRPr>
          </a:p>
          <a:p>
            <a:pPr lvl="1">
              <a:lnSpc>
                <a:spcPct val="90000"/>
              </a:lnSpc>
              <a:buBlip>
                <a:blip r:embed="rId2"/>
              </a:buBlip>
            </a:pPr>
            <a:r>
              <a:rPr lang="en-US" sz="2000" dirty="0" smtClean="0">
                <a:solidFill>
                  <a:srgbClr val="002060"/>
                </a:solidFill>
              </a:rPr>
              <a:t>Programming by examples</a:t>
            </a:r>
          </a:p>
          <a:p>
            <a:pPr lvl="1">
              <a:lnSpc>
                <a:spcPct val="90000"/>
              </a:lnSpc>
              <a:buBlip>
                <a:blip r:embed="rId2"/>
              </a:buBlip>
            </a:pPr>
            <a:r>
              <a:rPr lang="en-US" sz="2000" dirty="0" smtClean="0">
                <a:solidFill>
                  <a:srgbClr val="002060"/>
                </a:solidFill>
              </a:rPr>
              <a:t>Automatic program repair</a:t>
            </a:r>
          </a:p>
          <a:p>
            <a:pPr lvl="1">
              <a:lnSpc>
                <a:spcPct val="90000"/>
              </a:lnSpc>
              <a:buBlip>
                <a:blip r:embed="rId2"/>
              </a:buBlip>
            </a:pPr>
            <a:r>
              <a:rPr lang="en-US" sz="2000" dirty="0" smtClean="0">
                <a:solidFill>
                  <a:srgbClr val="002060"/>
                </a:solidFill>
              </a:rPr>
              <a:t>Program </a:t>
            </a:r>
            <a:r>
              <a:rPr lang="en-US" sz="2000" dirty="0" err="1" smtClean="0">
                <a:solidFill>
                  <a:srgbClr val="002060"/>
                </a:solidFill>
              </a:rPr>
              <a:t>superoptimization</a:t>
            </a:r>
            <a:endParaRPr lang="en-US" sz="2000" dirty="0" smtClean="0">
              <a:solidFill>
                <a:srgbClr val="002060"/>
              </a:solidFill>
            </a:endParaRPr>
          </a:p>
          <a:p>
            <a:pPr lvl="1">
              <a:lnSpc>
                <a:spcPct val="90000"/>
              </a:lnSpc>
              <a:buBlip>
                <a:blip r:embed="rId2"/>
              </a:buBlip>
            </a:pPr>
            <a:r>
              <a:rPr lang="en-US" sz="2000" dirty="0" smtClean="0">
                <a:solidFill>
                  <a:srgbClr val="002060"/>
                </a:solidFill>
              </a:rPr>
              <a:t>Template-guided </a:t>
            </a:r>
            <a:r>
              <a:rPr lang="en-US" sz="2000" dirty="0">
                <a:solidFill>
                  <a:srgbClr val="002060"/>
                </a:solidFill>
              </a:rPr>
              <a:t>i</a:t>
            </a:r>
            <a:r>
              <a:rPr lang="en-US" sz="2000" dirty="0" smtClean="0">
                <a:solidFill>
                  <a:srgbClr val="002060"/>
                </a:solidFill>
              </a:rPr>
              <a:t>nvariant generation</a:t>
            </a:r>
          </a:p>
          <a:p>
            <a:pPr lvl="1">
              <a:lnSpc>
                <a:spcPct val="90000"/>
              </a:lnSpc>
              <a:buBlip>
                <a:blip r:embed="rId2"/>
              </a:buBlip>
            </a:pPr>
            <a:r>
              <a:rPr lang="en-US" sz="2000" dirty="0" err="1" smtClean="0">
                <a:solidFill>
                  <a:srgbClr val="002060"/>
                </a:solidFill>
              </a:rPr>
              <a:t>Autograding</a:t>
            </a:r>
            <a:r>
              <a:rPr lang="en-US" sz="2000" dirty="0" smtClean="0">
                <a:solidFill>
                  <a:srgbClr val="002060"/>
                </a:solidFill>
              </a:rPr>
              <a:t> for programming assignments</a:t>
            </a:r>
          </a:p>
          <a:p>
            <a:pPr lvl="1">
              <a:lnSpc>
                <a:spcPct val="90000"/>
              </a:lnSpc>
              <a:buBlip>
                <a:blip r:embed="rId2"/>
              </a:buBlip>
            </a:pPr>
            <a:r>
              <a:rPr lang="en-US" sz="2000" dirty="0" smtClean="0">
                <a:solidFill>
                  <a:srgbClr val="002060"/>
                </a:solidFill>
              </a:rPr>
              <a:t>Synthesis of FSA-attack-resilient cryptographic circuits</a:t>
            </a:r>
          </a:p>
          <a:p>
            <a:pPr marL="57150" indent="0">
              <a:lnSpc>
                <a:spcPct val="90000"/>
              </a:lnSpc>
              <a:buNone/>
            </a:pPr>
            <a:endParaRPr lang="en-US" sz="2000" dirty="0">
              <a:solidFill>
                <a:srgbClr val="00206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6</a:t>
            </a:fld>
            <a:endParaRPr lang="en-US" b="1" dirty="0"/>
          </a:p>
        </p:txBody>
      </p:sp>
      <p:pic>
        <p:nvPicPr>
          <p:cNvPr id="6" name="Picture 2" descr="SyGuS"/>
          <p:cNvPicPr>
            <a:picLocks noChangeAspect="1" noChangeArrowheads="1"/>
          </p:cNvPicPr>
          <p:nvPr/>
        </p:nvPicPr>
        <p:blipFill>
          <a:blip r:embed="rId3" cstate="print"/>
          <a:srcRect/>
          <a:stretch>
            <a:fillRect/>
          </a:stretch>
        </p:blipFill>
        <p:spPr bwMode="auto">
          <a:xfrm>
            <a:off x="7010400" y="0"/>
            <a:ext cx="2133600" cy="1066800"/>
          </a:xfrm>
          <a:prstGeom prst="rect">
            <a:avLst/>
          </a:prstGeom>
          <a:noFill/>
        </p:spPr>
      </p:pic>
      <p:sp>
        <p:nvSpPr>
          <p:cNvPr id="7" name="Text Box 4"/>
          <p:cNvSpPr txBox="1">
            <a:spLocks noChangeArrowheads="1"/>
          </p:cNvSpPr>
          <p:nvPr/>
        </p:nvSpPr>
        <p:spPr bwMode="auto">
          <a:xfrm>
            <a:off x="6798486" y="990600"/>
            <a:ext cx="2345514" cy="461665"/>
          </a:xfrm>
          <a:prstGeom prst="rect">
            <a:avLst/>
          </a:prstGeom>
          <a:noFill/>
          <a:ln w="9525">
            <a:noFill/>
            <a:miter lim="800000"/>
            <a:headEnd/>
            <a:tailEnd/>
          </a:ln>
        </p:spPr>
        <p:txBody>
          <a:bodyPr wrap="none">
            <a:spAutoFit/>
          </a:bodyPr>
          <a:lstStyle/>
          <a:p>
            <a:pPr algn="ctr" eaLnBrk="0" hangingPunct="0"/>
            <a:r>
              <a:rPr lang="en-US" sz="2400" dirty="0" smtClean="0">
                <a:solidFill>
                  <a:srgbClr val="002060"/>
                </a:solidFill>
              </a:rPr>
              <a:t>www.sygus.org</a:t>
            </a:r>
            <a:endParaRPr lang="en-US" sz="2400" dirty="0">
              <a:solidFill>
                <a:srgbClr val="002060"/>
              </a:solidFill>
            </a:endParaRPr>
          </a:p>
        </p:txBody>
      </p:sp>
    </p:spTree>
    <p:extLst>
      <p:ext uri="{BB962C8B-B14F-4D97-AF65-F5344CB8AC3E}">
        <p14:creationId xmlns:p14="http://schemas.microsoft.com/office/powerpoint/2010/main" val="1252640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12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2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123">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12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smtClean="0">
                <a:solidFill>
                  <a:srgbClr val="C00000"/>
                </a:solidFill>
              </a:rPr>
              <a:t>Programming By Examples</a:t>
            </a:r>
            <a:endParaRPr lang="en-US" sz="3200" dirty="0" smtClean="0">
              <a:solidFill>
                <a:srgbClr val="C00000"/>
              </a:solidFill>
            </a:endParaRPr>
          </a:p>
        </p:txBody>
      </p:sp>
      <p:sp>
        <p:nvSpPr>
          <p:cNvPr id="5123" name="Rectangle 3"/>
          <p:cNvSpPr>
            <a:spLocks noGrp="1" noChangeArrowheads="1"/>
          </p:cNvSpPr>
          <p:nvPr>
            <p:ph type="body" idx="1"/>
          </p:nvPr>
        </p:nvSpPr>
        <p:spPr>
          <a:xfrm>
            <a:off x="79917" y="1447800"/>
            <a:ext cx="9064083" cy="4800600"/>
          </a:xfrm>
        </p:spPr>
        <p:txBody>
          <a:bodyPr/>
          <a:lstStyle/>
          <a:p>
            <a:pPr>
              <a:lnSpc>
                <a:spcPct val="90000"/>
              </a:lnSpc>
              <a:buFont typeface="Wingdings" pitchFamily="2" charset="2"/>
              <a:buChar char="q"/>
            </a:pPr>
            <a:r>
              <a:rPr lang="en-US" sz="2000" dirty="0">
                <a:solidFill>
                  <a:srgbClr val="003300"/>
                </a:solidFill>
              </a:rPr>
              <a:t> </a:t>
            </a:r>
            <a:r>
              <a:rPr lang="en-US" sz="2000" dirty="0" smtClean="0">
                <a:solidFill>
                  <a:srgbClr val="003300"/>
                </a:solidFill>
              </a:rPr>
              <a:t>Find a program P for bit-vector transformation such that</a:t>
            </a:r>
          </a:p>
          <a:p>
            <a:pPr marL="0" indent="0">
              <a:lnSpc>
                <a:spcPct val="90000"/>
              </a:lnSpc>
              <a:buNone/>
            </a:pPr>
            <a:r>
              <a:rPr lang="en-US" sz="2000" dirty="0">
                <a:solidFill>
                  <a:srgbClr val="003300"/>
                </a:solidFill>
              </a:rPr>
              <a:t>	</a:t>
            </a:r>
            <a:r>
              <a:rPr lang="en-US" sz="2000" dirty="0" smtClean="0">
                <a:solidFill>
                  <a:srgbClr val="003300"/>
                </a:solidFill>
              </a:rPr>
              <a:t>1. P is constructed from standard bit-vector operations </a:t>
            </a:r>
          </a:p>
          <a:p>
            <a:pPr marL="0" indent="0">
              <a:lnSpc>
                <a:spcPct val="90000"/>
              </a:lnSpc>
              <a:buNone/>
            </a:pPr>
            <a:r>
              <a:rPr lang="en-US" sz="2000" dirty="0">
                <a:solidFill>
                  <a:srgbClr val="003300"/>
                </a:solidFill>
              </a:rPr>
              <a:t>	</a:t>
            </a:r>
            <a:r>
              <a:rPr lang="en-US" sz="2000" dirty="0" smtClean="0">
                <a:solidFill>
                  <a:srgbClr val="003300"/>
                </a:solidFill>
              </a:rPr>
              <a:t>	  |, &amp;, ~, +, -, &lt;&lt;, &gt;&gt;, 0, 1, …</a:t>
            </a:r>
          </a:p>
          <a:p>
            <a:pPr marL="0" indent="0">
              <a:lnSpc>
                <a:spcPct val="90000"/>
              </a:lnSpc>
              <a:buNone/>
            </a:pPr>
            <a:r>
              <a:rPr lang="en-US" sz="2000" dirty="0">
                <a:solidFill>
                  <a:srgbClr val="003300"/>
                </a:solidFill>
              </a:rPr>
              <a:t>	</a:t>
            </a:r>
            <a:r>
              <a:rPr lang="en-US" sz="2000" dirty="0" smtClean="0">
                <a:solidFill>
                  <a:srgbClr val="003300"/>
                </a:solidFill>
              </a:rPr>
              <a:t>2. P is consistent with the following input-output examples</a:t>
            </a:r>
          </a:p>
          <a:p>
            <a:pPr marL="0" indent="0">
              <a:lnSpc>
                <a:spcPct val="90000"/>
              </a:lnSpc>
              <a:buNone/>
            </a:pPr>
            <a:r>
              <a:rPr lang="en-US" sz="2000" dirty="0">
                <a:solidFill>
                  <a:srgbClr val="003300"/>
                </a:solidFill>
              </a:rPr>
              <a:t>	</a:t>
            </a:r>
            <a:r>
              <a:rPr lang="en-US" sz="2000" dirty="0" smtClean="0">
                <a:solidFill>
                  <a:srgbClr val="003300"/>
                </a:solidFill>
              </a:rPr>
              <a:t>	00101 </a:t>
            </a:r>
            <a:r>
              <a:rPr lang="en-US" sz="2000" dirty="0" smtClean="0">
                <a:solidFill>
                  <a:srgbClr val="003300"/>
                </a:solidFill>
                <a:sym typeface="Wingdings" panose="05000000000000000000" pitchFamily="2" charset="2"/>
              </a:rPr>
              <a:t> 00100</a:t>
            </a:r>
          </a:p>
          <a:p>
            <a:pPr marL="0" indent="0">
              <a:lnSpc>
                <a:spcPct val="90000"/>
              </a:lnSpc>
              <a:buNone/>
            </a:pPr>
            <a:r>
              <a:rPr lang="en-US" sz="2000" dirty="0">
                <a:solidFill>
                  <a:srgbClr val="003300"/>
                </a:solidFill>
                <a:sym typeface="Wingdings" panose="05000000000000000000" pitchFamily="2" charset="2"/>
              </a:rPr>
              <a:t>	</a:t>
            </a:r>
            <a:r>
              <a:rPr lang="en-US" sz="2000" dirty="0" smtClean="0">
                <a:solidFill>
                  <a:srgbClr val="003300"/>
                </a:solidFill>
                <a:sym typeface="Wingdings" panose="05000000000000000000" pitchFamily="2" charset="2"/>
              </a:rPr>
              <a:t>	01010  01000</a:t>
            </a:r>
          </a:p>
          <a:p>
            <a:pPr marL="0" indent="0">
              <a:lnSpc>
                <a:spcPct val="90000"/>
              </a:lnSpc>
              <a:buNone/>
            </a:pPr>
            <a:r>
              <a:rPr lang="en-US" sz="2000" dirty="0">
                <a:solidFill>
                  <a:srgbClr val="003300"/>
                </a:solidFill>
                <a:sym typeface="Wingdings" panose="05000000000000000000" pitchFamily="2" charset="2"/>
              </a:rPr>
              <a:t>	</a:t>
            </a:r>
            <a:r>
              <a:rPr lang="en-US" sz="2000" dirty="0" smtClean="0">
                <a:solidFill>
                  <a:srgbClr val="003300"/>
                </a:solidFill>
                <a:sym typeface="Wingdings" panose="05000000000000000000" pitchFamily="2" charset="2"/>
              </a:rPr>
              <a:t>	10110   </a:t>
            </a:r>
            <a:r>
              <a:rPr lang="en-US" sz="2000" dirty="0" smtClean="0">
                <a:solidFill>
                  <a:srgbClr val="003300"/>
                </a:solidFill>
                <a:sym typeface="Wingdings" panose="05000000000000000000" pitchFamily="2" charset="2"/>
              </a:rPr>
              <a:t>10000</a:t>
            </a:r>
          </a:p>
          <a:p>
            <a:pPr marL="0" indent="0">
              <a:lnSpc>
                <a:spcPct val="90000"/>
              </a:lnSpc>
              <a:buNone/>
            </a:pPr>
            <a:endParaRPr lang="en-US" sz="2000" dirty="0" smtClean="0">
              <a:solidFill>
                <a:srgbClr val="003300"/>
              </a:solidFill>
              <a:sym typeface="Wingdings" panose="05000000000000000000" pitchFamily="2" charset="2"/>
            </a:endParaRPr>
          </a:p>
          <a:p>
            <a:pPr marL="0" indent="0">
              <a:lnSpc>
                <a:spcPct val="90000"/>
              </a:lnSpc>
              <a:buNone/>
            </a:pPr>
            <a:endParaRPr lang="en-US" sz="2000" dirty="0" smtClean="0">
              <a:solidFill>
                <a:srgbClr val="003300"/>
              </a:solidFill>
            </a:endParaRPr>
          </a:p>
          <a:p>
            <a:pPr>
              <a:lnSpc>
                <a:spcPct val="90000"/>
              </a:lnSpc>
              <a:buFont typeface="Wingdings" pitchFamily="2" charset="2"/>
              <a:buChar char="q"/>
            </a:pPr>
            <a:r>
              <a:rPr lang="en-US" sz="2000" dirty="0" smtClean="0">
                <a:solidFill>
                  <a:srgbClr val="003300"/>
                </a:solidFill>
              </a:rPr>
              <a:t>Resets rightmost substring of contiguous 1’s to 0’s</a:t>
            </a:r>
          </a:p>
          <a:p>
            <a:pPr>
              <a:lnSpc>
                <a:spcPct val="90000"/>
              </a:lnSpc>
              <a:buFont typeface="Wingdings" pitchFamily="2" charset="2"/>
              <a:buChar char="q"/>
            </a:pPr>
            <a:endParaRPr lang="en-US" sz="2000" dirty="0">
              <a:solidFill>
                <a:srgbClr val="003300"/>
              </a:solidFill>
            </a:endParaRPr>
          </a:p>
          <a:p>
            <a:pPr>
              <a:lnSpc>
                <a:spcPct val="90000"/>
              </a:lnSpc>
              <a:buFont typeface="Wingdings" pitchFamily="2" charset="2"/>
              <a:buChar char="q"/>
            </a:pPr>
            <a:r>
              <a:rPr lang="en-US" sz="2000" dirty="0" smtClean="0">
                <a:solidFill>
                  <a:srgbClr val="003300"/>
                </a:solidFill>
              </a:rPr>
              <a:t>Desired solution: </a:t>
            </a:r>
          </a:p>
          <a:p>
            <a:pPr marL="0" indent="0">
              <a:lnSpc>
                <a:spcPct val="90000"/>
              </a:lnSpc>
              <a:buNone/>
            </a:pPr>
            <a:r>
              <a:rPr lang="en-US" sz="2000" dirty="0">
                <a:solidFill>
                  <a:srgbClr val="003300"/>
                </a:solidFill>
              </a:rPr>
              <a:t>	</a:t>
            </a:r>
            <a:r>
              <a:rPr lang="en-US" sz="2000" dirty="0" smtClean="0">
                <a:solidFill>
                  <a:srgbClr val="003300"/>
                </a:solidFill>
              </a:rPr>
              <a:t> x &amp; ( 1 + (x | (x-1) )</a:t>
            </a:r>
          </a:p>
          <a:p>
            <a:pPr marL="0" indent="0">
              <a:lnSpc>
                <a:spcPct val="90000"/>
              </a:lnSpc>
              <a:buNone/>
            </a:pPr>
            <a:endParaRPr lang="en-US" sz="2000" dirty="0" smtClean="0">
              <a:solidFill>
                <a:srgbClr val="003300"/>
              </a:solidFill>
            </a:endParaRPr>
          </a:p>
          <a:p>
            <a:pPr marL="0" indent="0">
              <a:lnSpc>
                <a:spcPct val="90000"/>
              </a:lnSpc>
              <a:buNone/>
            </a:pPr>
            <a:endParaRPr lang="en-US" sz="2000" dirty="0" smtClean="0">
              <a:solidFill>
                <a:srgbClr val="002060"/>
              </a:solidFill>
            </a:endParaRPr>
          </a:p>
          <a:p>
            <a:pPr marL="457200" lvl="1" indent="0">
              <a:lnSpc>
                <a:spcPct val="90000"/>
              </a:lnSpc>
              <a:buNone/>
            </a:pPr>
            <a:endParaRPr lang="en-US" sz="2000" dirty="0" smtClean="0">
              <a:solidFill>
                <a:srgbClr val="003300"/>
              </a:solidFill>
            </a:endParaRPr>
          </a:p>
          <a:p>
            <a:pPr marL="0" indent="0">
              <a:lnSpc>
                <a:spcPct val="90000"/>
              </a:lnSpc>
              <a:buNone/>
            </a:pPr>
            <a:endParaRPr lang="en-US" sz="2000" dirty="0" smtClean="0">
              <a:solidFill>
                <a:srgbClr val="0033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7</a:t>
            </a:fld>
            <a:endParaRPr lang="en-US" b="1"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5654" y="2971800"/>
            <a:ext cx="1731692" cy="2805566"/>
          </a:xfrm>
          <a:prstGeom prst="rect">
            <a:avLst/>
          </a:prstGeom>
        </p:spPr>
      </p:pic>
    </p:spTree>
    <p:extLst>
      <p:ext uri="{BB962C8B-B14F-4D97-AF65-F5344CB8AC3E}">
        <p14:creationId xmlns:p14="http://schemas.microsoft.com/office/powerpoint/2010/main" val="2384236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9" end="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11" end="1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685800" y="1524000"/>
          <a:ext cx="7060223" cy="1879600"/>
        </p:xfrm>
        <a:graphic>
          <a:graphicData uri="http://schemas.openxmlformats.org/drawingml/2006/table">
            <a:tbl>
              <a:tblPr firstRow="1" bandRow="1">
                <a:tableStyleId>{5C22544A-7EE6-4342-B048-85BDC9FD1C3A}</a:tableStyleId>
              </a:tblPr>
              <a:tblGrid>
                <a:gridCol w="3349869"/>
                <a:gridCol w="3710354"/>
              </a:tblGrid>
              <a:tr h="370840">
                <a:tc>
                  <a:txBody>
                    <a:bodyPr/>
                    <a:lstStyle/>
                    <a:p>
                      <a:r>
                        <a:rPr lang="en-US" sz="2000" baseline="0" dirty="0" smtClean="0">
                          <a:solidFill>
                            <a:srgbClr val="002060"/>
                          </a:solidFill>
                        </a:rPr>
                        <a:t>Input</a:t>
                      </a:r>
                      <a:r>
                        <a:rPr lang="en-US" sz="2000" baseline="0" dirty="0" smtClean="0"/>
                        <a:t> </a:t>
                      </a:r>
                      <a:endParaRPr lang="en-US" sz="2000" baseline="0" dirty="0"/>
                    </a:p>
                  </a:txBody>
                  <a:tcPr/>
                </a:tc>
                <a:tc>
                  <a:txBody>
                    <a:bodyPr/>
                    <a:lstStyle/>
                    <a:p>
                      <a:r>
                        <a:rPr lang="en-US" sz="2000" baseline="0" dirty="0" smtClean="0">
                          <a:solidFill>
                            <a:srgbClr val="002060"/>
                          </a:solidFill>
                        </a:rPr>
                        <a:t>Output</a:t>
                      </a:r>
                      <a:endParaRPr lang="en-US" sz="2000" baseline="0" dirty="0">
                        <a:solidFill>
                          <a:srgbClr val="002060"/>
                        </a:solidFill>
                      </a:endParaRPr>
                    </a:p>
                  </a:txBody>
                  <a:tcPr/>
                </a:tc>
              </a:tr>
              <a:tr h="370840">
                <a:tc>
                  <a:txBody>
                    <a:bodyPr/>
                    <a:lstStyle/>
                    <a:p>
                      <a:r>
                        <a:rPr lang="en-US" sz="1800" b="0" i="0" u="none" strike="noStrike" kern="1200" baseline="0" dirty="0" smtClean="0">
                          <a:solidFill>
                            <a:schemeClr val="dk1"/>
                          </a:solidFill>
                          <a:latin typeface="+mn-lt"/>
                          <a:ea typeface="+mn-ea"/>
                          <a:cs typeface="+mn-cs"/>
                        </a:rPr>
                        <a:t>(425)-706-7709</a:t>
                      </a:r>
                      <a:endParaRPr lang="en-US" sz="1800" baseline="0" dirty="0"/>
                    </a:p>
                  </a:txBody>
                  <a:tcPr/>
                </a:tc>
                <a:tc>
                  <a:txBody>
                    <a:bodyPr/>
                    <a:lstStyle/>
                    <a:p>
                      <a:r>
                        <a:rPr lang="en-US" sz="1800" baseline="0" dirty="0" smtClean="0"/>
                        <a:t>425-706-7709</a:t>
                      </a:r>
                      <a:endParaRPr lang="en-US" sz="1800" baseline="0" dirty="0"/>
                    </a:p>
                  </a:txBody>
                  <a:tcPr/>
                </a:tc>
              </a:tr>
              <a:tr h="370840">
                <a:tc>
                  <a:txBody>
                    <a:bodyPr/>
                    <a:lstStyle/>
                    <a:p>
                      <a:r>
                        <a:rPr lang="en-US" sz="1800" b="0" i="0" u="none" strike="noStrike" kern="1200" baseline="0" dirty="0" smtClean="0">
                          <a:solidFill>
                            <a:schemeClr val="dk1"/>
                          </a:solidFill>
                          <a:latin typeface="+mn-lt"/>
                          <a:ea typeface="+mn-ea"/>
                          <a:cs typeface="+mn-cs"/>
                        </a:rPr>
                        <a:t>510.220.5586</a:t>
                      </a:r>
                      <a:endParaRPr lang="en-US" sz="1800" baseline="0" dirty="0"/>
                    </a:p>
                  </a:txBody>
                  <a:tcPr/>
                </a:tc>
                <a:tc>
                  <a:txBody>
                    <a:bodyPr/>
                    <a:lstStyle/>
                    <a:p>
                      <a:r>
                        <a:rPr lang="en-US" sz="1800" baseline="0" dirty="0" smtClean="0"/>
                        <a:t>510-220-5586</a:t>
                      </a:r>
                      <a:endParaRPr lang="en-US" sz="1800" baseline="0" dirty="0"/>
                    </a:p>
                  </a:txBody>
                  <a:tcPr/>
                </a:tc>
              </a:tr>
              <a:tr h="370840">
                <a:tc>
                  <a:txBody>
                    <a:bodyPr/>
                    <a:lstStyle/>
                    <a:p>
                      <a:r>
                        <a:rPr lang="en-US" sz="1800" b="0" i="0" u="none" strike="noStrike" kern="1200" baseline="0" dirty="0" smtClean="0">
                          <a:solidFill>
                            <a:schemeClr val="dk1"/>
                          </a:solidFill>
                          <a:latin typeface="+mn-lt"/>
                          <a:ea typeface="+mn-ea"/>
                          <a:cs typeface="+mn-cs"/>
                        </a:rPr>
                        <a:t>1 425 235 7654</a:t>
                      </a:r>
                      <a:endParaRPr lang="en-US" sz="1800" baseline="0" dirty="0"/>
                    </a:p>
                  </a:txBody>
                  <a:tcPr/>
                </a:tc>
                <a:tc>
                  <a:txBody>
                    <a:bodyPr/>
                    <a:lstStyle/>
                    <a:p>
                      <a:r>
                        <a:rPr lang="en-US" sz="1800" baseline="0" dirty="0" smtClean="0"/>
                        <a:t>425-235-7654</a:t>
                      </a:r>
                      <a:endParaRPr lang="en-US" sz="1800" baseline="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425 745-8139</a:t>
                      </a:r>
                      <a:endParaRPr lang="en-US" sz="1800" baseline="0" dirty="0" smtClean="0"/>
                    </a:p>
                  </a:txBody>
                  <a:tcPr/>
                </a:tc>
                <a:tc>
                  <a:txBody>
                    <a:bodyPr/>
                    <a:lstStyle/>
                    <a:p>
                      <a:r>
                        <a:rPr lang="en-US" sz="1800" baseline="0" dirty="0" smtClean="0"/>
                        <a:t>425-745-8139</a:t>
                      </a:r>
                      <a:endParaRPr lang="en-US" sz="1800" baseline="0" dirty="0"/>
                    </a:p>
                  </a:txBody>
                  <a:tcPr/>
                </a:tc>
              </a:tr>
            </a:tbl>
          </a:graphicData>
        </a:graphic>
      </p:graphicFrame>
      <p:sp>
        <p:nvSpPr>
          <p:cNvPr id="27650" name="Rectangle 2"/>
          <p:cNvSpPr>
            <a:spLocks noGrp="1" noChangeArrowheads="1"/>
          </p:cNvSpPr>
          <p:nvPr>
            <p:ph type="title" idx="4294967295"/>
          </p:nvPr>
        </p:nvSpPr>
        <p:spPr>
          <a:xfrm>
            <a:off x="-38100" y="152400"/>
            <a:ext cx="8763000" cy="838200"/>
          </a:xfrm>
        </p:spPr>
        <p:txBody>
          <a:bodyPr/>
          <a:lstStyle/>
          <a:p>
            <a:r>
              <a:rPr lang="en-US" sz="2800" dirty="0" err="1" smtClean="0">
                <a:solidFill>
                  <a:srgbClr val="C00000"/>
                </a:solidFill>
              </a:rPr>
              <a:t>FlashFill</a:t>
            </a:r>
            <a:r>
              <a:rPr lang="en-US" sz="2800" dirty="0" smtClean="0">
                <a:solidFill>
                  <a:srgbClr val="C00000"/>
                </a:solidFill>
              </a:rPr>
              <a:t>: Programming by Examples</a:t>
            </a:r>
            <a:br>
              <a:rPr lang="en-US" sz="2800" dirty="0" smtClean="0">
                <a:solidFill>
                  <a:srgbClr val="C00000"/>
                </a:solidFill>
              </a:rPr>
            </a:br>
            <a:r>
              <a:rPr lang="en-US" sz="2800" dirty="0" smtClean="0">
                <a:solidFill>
                  <a:srgbClr val="C00000"/>
                </a:solidFill>
              </a:rPr>
              <a:t>					</a:t>
            </a:r>
            <a:r>
              <a:rPr lang="en-US" sz="1600" dirty="0" smtClean="0">
                <a:solidFill>
                  <a:srgbClr val="C00000"/>
                </a:solidFill>
              </a:rPr>
              <a:t>Ref: </a:t>
            </a:r>
            <a:r>
              <a:rPr lang="en-US" sz="1600" dirty="0" err="1" smtClean="0">
                <a:solidFill>
                  <a:srgbClr val="C00000"/>
                </a:solidFill>
              </a:rPr>
              <a:t>Gulwani</a:t>
            </a:r>
            <a:r>
              <a:rPr lang="en-US" sz="1600" dirty="0" smtClean="0">
                <a:solidFill>
                  <a:srgbClr val="C00000"/>
                </a:solidFill>
              </a:rPr>
              <a:t> (POPL 2011)</a:t>
            </a:r>
          </a:p>
        </p:txBody>
      </p:sp>
      <p:sp>
        <p:nvSpPr>
          <p:cNvPr id="27662" name="Text Box 36"/>
          <p:cNvSpPr txBox="1">
            <a:spLocks noChangeArrowheads="1"/>
          </p:cNvSpPr>
          <p:nvPr/>
        </p:nvSpPr>
        <p:spPr bwMode="auto">
          <a:xfrm>
            <a:off x="0" y="3962400"/>
            <a:ext cx="9144000" cy="2862322"/>
          </a:xfrm>
          <a:prstGeom prst="rect">
            <a:avLst/>
          </a:prstGeom>
          <a:noFill/>
          <a:ln w="9525">
            <a:noFill/>
            <a:miter lim="800000"/>
            <a:headEnd/>
            <a:tailEnd/>
          </a:ln>
        </p:spPr>
        <p:txBody>
          <a:bodyPr wrap="square">
            <a:spAutoFit/>
          </a:bodyPr>
          <a:lstStyle/>
          <a:p>
            <a:pPr marL="914400" lvl="1" indent="-457200" eaLnBrk="0" hangingPunct="0"/>
            <a:r>
              <a:rPr lang="en-US" sz="2000" dirty="0">
                <a:hlinkClick r:id="rId3"/>
              </a:rPr>
              <a:t>Wired</a:t>
            </a:r>
            <a:r>
              <a:rPr lang="en-US" sz="2000" dirty="0"/>
              <a:t>: Excel is now a lot easier for people who aren’t spreadsheet- and chart-making pros. The application’s new Flash Fill feature recognizes patterns, and will offer auto-complete options for your data. For example, if you have a column of first names and a column of last names, and want to create a new column of initials, you’ll only need to type in the first few boxes before Excel recognizes what you’re doing and lets you press Enter to complete the rest of the column.</a:t>
            </a:r>
            <a:r>
              <a:rPr lang="en-US" sz="2000" b="0" dirty="0" smtClean="0"/>
              <a:t>					</a:t>
            </a:r>
            <a:endParaRPr lang="en-US" sz="2000" b="0" dirty="0" smtClean="0">
              <a:solidFill>
                <a:srgbClr val="C00000"/>
              </a:solidFill>
            </a:endParaRPr>
          </a:p>
        </p:txBody>
      </p:sp>
      <p:sp>
        <p:nvSpPr>
          <p:cNvPr id="6"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8</a:t>
            </a:fld>
            <a:endParaRPr lang="en-US" b="1" dirty="0"/>
          </a:p>
        </p:txBody>
      </p:sp>
    </p:spTree>
    <p:extLst>
      <p:ext uri="{BB962C8B-B14F-4D97-AF65-F5344CB8AC3E}">
        <p14:creationId xmlns:p14="http://schemas.microsoft.com/office/powerpoint/2010/main" val="1634264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6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609600" y="3886200"/>
            <a:ext cx="3733800" cy="16002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
        <p:nvSpPr>
          <p:cNvPr id="5122" name="Rectangle 2"/>
          <p:cNvSpPr>
            <a:spLocks noGrp="1" noChangeArrowheads="1"/>
          </p:cNvSpPr>
          <p:nvPr>
            <p:ph type="title"/>
          </p:nvPr>
        </p:nvSpPr>
        <p:spPr>
          <a:xfrm>
            <a:off x="533400" y="152400"/>
            <a:ext cx="7772400" cy="1143000"/>
          </a:xfrm>
        </p:spPr>
        <p:txBody>
          <a:bodyPr/>
          <a:lstStyle/>
          <a:p>
            <a:r>
              <a:rPr lang="en-US" sz="2800" dirty="0" err="1" smtClean="0">
                <a:solidFill>
                  <a:srgbClr val="C00000"/>
                </a:solidFill>
              </a:rPr>
              <a:t>Superoptimizing</a:t>
            </a:r>
            <a:r>
              <a:rPr lang="en-US" sz="2800" dirty="0" smtClean="0">
                <a:solidFill>
                  <a:srgbClr val="C00000"/>
                </a:solidFill>
              </a:rPr>
              <a:t> Compiler</a:t>
            </a:r>
            <a:endParaRPr lang="en-US" sz="3200" dirty="0" smtClean="0">
              <a:solidFill>
                <a:srgbClr val="C00000"/>
              </a:solidFill>
            </a:endParaRPr>
          </a:p>
        </p:txBody>
      </p:sp>
      <p:sp>
        <p:nvSpPr>
          <p:cNvPr id="5123" name="Rectangle 3"/>
          <p:cNvSpPr>
            <a:spLocks noGrp="1" noChangeArrowheads="1"/>
          </p:cNvSpPr>
          <p:nvPr>
            <p:ph type="body" idx="1"/>
          </p:nvPr>
        </p:nvSpPr>
        <p:spPr>
          <a:xfrm>
            <a:off x="152400" y="1600200"/>
            <a:ext cx="8763000" cy="533400"/>
          </a:xfrm>
        </p:spPr>
        <p:txBody>
          <a:bodyPr/>
          <a:lstStyle/>
          <a:p>
            <a:pPr marL="0" indent="0">
              <a:lnSpc>
                <a:spcPct val="90000"/>
              </a:lnSpc>
              <a:buNone/>
            </a:pPr>
            <a:r>
              <a:rPr lang="en-US" sz="2000" dirty="0" smtClean="0">
                <a:solidFill>
                  <a:srgbClr val="003300"/>
                </a:solidFill>
              </a:rPr>
              <a:t>Given a program P, find a “shorter” equivalent program P’ </a:t>
            </a:r>
          </a:p>
          <a:p>
            <a:pPr marL="0" indent="0">
              <a:lnSpc>
                <a:spcPct val="90000"/>
              </a:lnSpc>
              <a:buNone/>
            </a:pPr>
            <a:endParaRPr lang="en-US" sz="2000" dirty="0" smtClean="0">
              <a:solidFill>
                <a:srgbClr val="003300"/>
              </a:solidFill>
            </a:endParaRPr>
          </a:p>
        </p:txBody>
      </p:sp>
      <p:sp>
        <p:nvSpPr>
          <p:cNvPr id="4" name="Rectangle 5"/>
          <p:cNvSpPr>
            <a:spLocks noChangeArrowheads="1"/>
          </p:cNvSpPr>
          <p:nvPr/>
        </p:nvSpPr>
        <p:spPr bwMode="auto">
          <a:xfrm>
            <a:off x="304800" y="2362200"/>
            <a:ext cx="5029200"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multiply (x[1,n], y[1,n]) </a:t>
            </a:r>
            <a:r>
              <a:rPr lang="en-US" sz="1800" dirty="0">
                <a:solidFill>
                  <a:schemeClr val="tx2"/>
                </a:solidFill>
                <a:latin typeface="Courier New" pitchFamily="49" charset="0"/>
              </a:rPr>
              <a:t>{</a:t>
            </a:r>
          </a:p>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  x1 = x[1,n/2];</a:t>
            </a:r>
          </a:p>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  x2 = x[n/2+1, n];</a:t>
            </a:r>
            <a:endParaRPr lang="en-US" sz="1800" dirty="0">
              <a:solidFill>
                <a:schemeClr val="tx2"/>
              </a:solidFill>
              <a:latin typeface="Courier New" pitchFamily="49" charset="0"/>
            </a:endParaRPr>
          </a:p>
          <a:p>
            <a:pPr marL="342900" indent="-342900" eaLnBrk="1" hangingPunct="1">
              <a:lnSpc>
                <a:spcPct val="90000"/>
              </a:lnSpc>
              <a:spcBef>
                <a:spcPct val="20000"/>
              </a:spcBef>
              <a:buClr>
                <a:schemeClr val="accent2"/>
              </a:buClr>
              <a:buFont typeface="Wingdings" pitchFamily="2" charset="2"/>
              <a:buNone/>
            </a:pPr>
            <a:r>
              <a:rPr lang="en-US" sz="1800" dirty="0" smtClean="0">
                <a:solidFill>
                  <a:schemeClr val="tx2"/>
                </a:solidFill>
                <a:latin typeface="Courier New" pitchFamily="49" charset="0"/>
              </a:rPr>
              <a:t>   y1 = y[1, n/2];</a:t>
            </a:r>
          </a:p>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  y2 = y[n/2+1, n];</a:t>
            </a:r>
          </a:p>
          <a:p>
            <a:pPr marL="342900" indent="-342900" eaLnBrk="1" hangingPunct="1">
              <a:lnSpc>
                <a:spcPct val="90000"/>
              </a:lnSpc>
              <a:spcBef>
                <a:spcPct val="20000"/>
              </a:spcBef>
              <a:buClr>
                <a:schemeClr val="accent2"/>
              </a:buClr>
              <a:buFont typeface="Wingdings" pitchFamily="2" charset="2"/>
              <a:buNone/>
            </a:pPr>
            <a:r>
              <a:rPr lang="en-US" sz="1800" dirty="0" smtClean="0">
                <a:solidFill>
                  <a:schemeClr val="tx2"/>
                </a:solidFill>
                <a:latin typeface="Courier New" pitchFamily="49" charset="0"/>
              </a:rPr>
              <a:t>   a = x1 * y1;</a:t>
            </a:r>
          </a:p>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  b = shift( x1 * y2, n/2);</a:t>
            </a:r>
          </a:p>
          <a:p>
            <a:pPr marL="342900" indent="-342900" eaLnBrk="1" hangingPunct="1">
              <a:lnSpc>
                <a:spcPct val="90000"/>
              </a:lnSpc>
              <a:spcBef>
                <a:spcPct val="20000"/>
              </a:spcBef>
              <a:buClr>
                <a:schemeClr val="accent2"/>
              </a:buClr>
              <a:buFont typeface="Wingdings" pitchFamily="2" charset="2"/>
              <a:buNone/>
            </a:pPr>
            <a:r>
              <a:rPr lang="en-US" sz="1800" dirty="0" smtClean="0">
                <a:solidFill>
                  <a:schemeClr val="tx2"/>
                </a:solidFill>
                <a:latin typeface="Courier New" pitchFamily="49" charset="0"/>
              </a:rPr>
              <a:t>   c = shift( x2 * y1, n/2);</a:t>
            </a:r>
          </a:p>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  d = shift( x2 * y2, n);</a:t>
            </a:r>
          </a:p>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  return ( a + b + c + d)</a:t>
            </a:r>
            <a:endParaRPr lang="en-US" sz="1800" dirty="0">
              <a:solidFill>
                <a:schemeClr val="tx2"/>
              </a:solidFill>
              <a:latin typeface="Courier New" pitchFamily="49" charset="0"/>
            </a:endParaRPr>
          </a:p>
          <a:p>
            <a:pPr marL="342900" indent="-342900" eaLnBrk="1" hangingPunct="1">
              <a:lnSpc>
                <a:spcPct val="90000"/>
              </a:lnSpc>
              <a:spcBef>
                <a:spcPct val="20000"/>
              </a:spcBef>
              <a:buClr>
                <a:schemeClr val="accent2"/>
              </a:buClr>
              <a:buFont typeface="Wingdings" pitchFamily="2" charset="2"/>
              <a:buNone/>
            </a:pPr>
            <a:r>
              <a:rPr lang="en-US" sz="1800" dirty="0" smtClean="0">
                <a:solidFill>
                  <a:schemeClr val="tx2"/>
                </a:solidFill>
                <a:latin typeface="Courier New" pitchFamily="49" charset="0"/>
              </a:rPr>
              <a:t>}</a:t>
            </a:r>
            <a:endParaRPr lang="en-US" sz="1800" dirty="0">
              <a:solidFill>
                <a:schemeClr val="tx2"/>
              </a:solidFill>
              <a:latin typeface="Courier New" pitchFamily="49" charset="0"/>
            </a:endParaRPr>
          </a:p>
        </p:txBody>
      </p:sp>
      <p:sp>
        <p:nvSpPr>
          <p:cNvPr id="5" name="Rectangle 3"/>
          <p:cNvSpPr txBox="1">
            <a:spLocks noChangeArrowheads="1"/>
          </p:cNvSpPr>
          <p:nvPr/>
        </p:nvSpPr>
        <p:spPr bwMode="auto">
          <a:xfrm>
            <a:off x="4899338" y="4305300"/>
            <a:ext cx="3670479" cy="762000"/>
          </a:xfrm>
          <a:prstGeom prst="rect">
            <a:avLst/>
          </a:prstGeom>
          <a:solidFill>
            <a:srgbClr val="FFFFCC">
              <a:alpha val="34000"/>
            </a:srgbClr>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90000"/>
              </a:lnSpc>
              <a:buNone/>
            </a:pPr>
            <a:r>
              <a:rPr lang="en-US" sz="2000" b="0" kern="0" dirty="0" smtClean="0">
                <a:solidFill>
                  <a:srgbClr val="003300"/>
                </a:solidFill>
              </a:rPr>
              <a:t>Replace with equivalent code with only 3 multiplications</a:t>
            </a:r>
          </a:p>
          <a:p>
            <a:pPr marL="0" indent="0">
              <a:lnSpc>
                <a:spcPct val="90000"/>
              </a:lnSpc>
              <a:buFontTx/>
              <a:buNone/>
            </a:pPr>
            <a:endParaRPr lang="en-US" sz="2000" b="0" kern="0" dirty="0" smtClean="0">
              <a:solidFill>
                <a:srgbClr val="003300"/>
              </a:solidFill>
            </a:endParaRPr>
          </a:p>
        </p:txBody>
      </p:sp>
      <p:sp>
        <p:nvSpPr>
          <p:cNvPr id="3" name="Right Brace 2"/>
          <p:cNvSpPr/>
          <p:nvPr/>
        </p:nvSpPr>
        <p:spPr bwMode="auto">
          <a:xfrm>
            <a:off x="4343400" y="3886200"/>
            <a:ext cx="533400" cy="1600200"/>
          </a:xfrm>
          <a:prstGeom prst="rightBrac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
        <p:nvSpPr>
          <p:cNvPr id="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9</a:t>
            </a:fld>
            <a:endParaRPr lang="en-US" b="1" dirty="0"/>
          </a:p>
        </p:txBody>
      </p:sp>
    </p:spTree>
    <p:extLst>
      <p:ext uri="{BB962C8B-B14F-4D97-AF65-F5344CB8AC3E}">
        <p14:creationId xmlns:p14="http://schemas.microsoft.com/office/powerpoint/2010/main" val="2064716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5" grpId="0" animBg="1"/>
      <p:bldP spid="3" grpId="0" animBg="1"/>
    </p:bldLst>
  </p:timing>
</p:sld>
</file>

<file path=ppt/theme/theme1.xml><?xml version="1.0" encoding="utf-8"?>
<a:theme xmlns:a="http://schemas.openxmlformats.org/drawingml/2006/main" name="Default Design">
  <a:themeElements>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Default Design">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3399"/>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000" b="1" i="0" u="none" strike="noStrike" cap="none" normalizeH="0" baseline="0" smtClean="0">
            <a:ln>
              <a:noFill/>
            </a:ln>
            <a:solidFill>
              <a:schemeClr val="accent2"/>
            </a:solidFill>
            <a:effectLst/>
            <a:latin typeface="Comic Sans MS" pitchFamily="66" charset="0"/>
          </a:defRPr>
        </a:defPPr>
      </a:lstStyle>
    </a:spDef>
    <a:lnDef>
      <a:spPr bwMode="auto">
        <a:xfrm>
          <a:off x="0" y="0"/>
          <a:ext cx="1" cy="1"/>
        </a:xfrm>
        <a:custGeom>
          <a:avLst/>
          <a:gdLst/>
          <a:ahLst/>
          <a:cxnLst/>
          <a:rect l="0" t="0" r="0" b="0"/>
          <a:pathLst/>
        </a:custGeom>
        <a:solidFill>
          <a:srgbClr val="333399"/>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000" b="1" i="0" u="none" strike="noStrike" cap="none" normalizeH="0" baseline="0" smtClean="0">
            <a:ln>
              <a:noFill/>
            </a:ln>
            <a:solidFill>
              <a:schemeClr val="accent2"/>
            </a:solidFill>
            <a:effectLst/>
            <a:latin typeface="Comic Sans MS" pitchFamily="66"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69675</TotalTime>
  <Words>3519</Words>
  <Application>Microsoft Office PowerPoint</Application>
  <PresentationFormat>On-screen Show (4:3)</PresentationFormat>
  <Paragraphs>938</Paragraphs>
  <Slides>59</Slides>
  <Notes>33</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59</vt:i4>
      </vt:variant>
    </vt:vector>
  </HeadingPairs>
  <TitlesOfParts>
    <vt:vector size="73" baseType="lpstr">
      <vt:lpstr>Arial</vt:lpstr>
      <vt:lpstr>Cambria Math</vt:lpstr>
      <vt:lpstr>Comic Sans MS</vt:lpstr>
      <vt:lpstr>Consolas</vt:lpstr>
      <vt:lpstr>Corbel</vt:lpstr>
      <vt:lpstr>Courier New</vt:lpstr>
      <vt:lpstr>Gulim</vt:lpstr>
      <vt:lpstr>Lucida Sans</vt:lpstr>
      <vt:lpstr>Segoe UI Light</vt:lpstr>
      <vt:lpstr>Symbol</vt:lpstr>
      <vt:lpstr>Times New Roman</vt:lpstr>
      <vt:lpstr>Wingdings</vt:lpstr>
      <vt:lpstr>Wingdings 2</vt:lpstr>
      <vt:lpstr>Default Design</vt:lpstr>
      <vt:lpstr>PowerPoint Presentation</vt:lpstr>
      <vt:lpstr>Program Verification</vt:lpstr>
      <vt:lpstr>Classical Program Synthesis</vt:lpstr>
      <vt:lpstr>Syntax-Guided Synthesis</vt:lpstr>
      <vt:lpstr>Outline</vt:lpstr>
      <vt:lpstr>Syntax-Guided Program Synthesis</vt:lpstr>
      <vt:lpstr>Programming By Examples</vt:lpstr>
      <vt:lpstr>FlashFill: Programming by Examples      Ref: Gulwani (POPL 2011)</vt:lpstr>
      <vt:lpstr>Superoptimizing Compiler</vt:lpstr>
      <vt:lpstr>Side Channel Attacks on Cryptographic Circuits</vt:lpstr>
      <vt:lpstr>Side Channel Attacks on Cryptographic Circuits</vt:lpstr>
      <vt:lpstr>Countermeasure to Attack</vt:lpstr>
      <vt:lpstr>Synthesis of Attack Countermeasures</vt:lpstr>
      <vt:lpstr>Autograder: Feedback on Programming Homeworks       Singh et al (PLDI 2013)</vt:lpstr>
      <vt:lpstr>Automatic Invariant Generation</vt:lpstr>
      <vt:lpstr>Template-based Automatic Invariant Generation</vt:lpstr>
      <vt:lpstr>Template-based Automatic Invariant Generation</vt:lpstr>
      <vt:lpstr>Syntax-Guided Program Synthesis</vt:lpstr>
      <vt:lpstr>SMT: Satisfiability Modulo Theories</vt:lpstr>
      <vt:lpstr>SMT Success Story</vt:lpstr>
      <vt:lpstr>Syntax-Guided Synthesis (SyGuS) Problem</vt:lpstr>
      <vt:lpstr>SyGuS Example</vt:lpstr>
      <vt:lpstr>SyGuS Example</vt:lpstr>
      <vt:lpstr>From SMT-LIB to SYNTH-LIB</vt:lpstr>
      <vt:lpstr>Let Expressions and Auxiliary Variables</vt:lpstr>
      <vt:lpstr>Invariant Generation as SyGuS</vt:lpstr>
      <vt:lpstr>Program Optimization as SyGuS</vt:lpstr>
      <vt:lpstr>Optimality</vt:lpstr>
      <vt:lpstr>Synthesis Puzzle: Cinderella v. stepmother</vt:lpstr>
      <vt:lpstr>Stepmother wins if B&lt;2</vt:lpstr>
      <vt:lpstr>Cinderella wins if B=2</vt:lpstr>
      <vt:lpstr>Cinderella wins if B=2</vt:lpstr>
      <vt:lpstr>Syntax-Guided Synthesis (SyGuS) Problem</vt:lpstr>
      <vt:lpstr>Solving SyGuS</vt:lpstr>
      <vt:lpstr>SyGuS as Active Learning</vt:lpstr>
      <vt:lpstr>Counterexample-Guided Inductive Synthesis </vt:lpstr>
      <vt:lpstr>CEGIS Example</vt:lpstr>
      <vt:lpstr>CEGIS Example</vt:lpstr>
      <vt:lpstr>PowerPoint Presentation</vt:lpstr>
      <vt:lpstr>SyGuS Solutions</vt:lpstr>
      <vt:lpstr>Enumerative Learning</vt:lpstr>
      <vt:lpstr>Enumerative Search Example</vt:lpstr>
      <vt:lpstr>Symbolic Learning</vt:lpstr>
      <vt:lpstr>Symbolic Learning</vt:lpstr>
      <vt:lpstr>Stochastic Learning</vt:lpstr>
      <vt:lpstr>Stochastic Learning</vt:lpstr>
      <vt:lpstr>SyGuS Solvers   Synthesis Tools</vt:lpstr>
      <vt:lpstr>SyGuS Progress</vt:lpstr>
      <vt:lpstr>SyGuS Progress</vt:lpstr>
      <vt:lpstr>Scaling Enumerative Search by Divide&amp;Conquer</vt:lpstr>
      <vt:lpstr>Divide &amp; Conquer Overview</vt:lpstr>
      <vt:lpstr>Conditional Expression Grammars</vt:lpstr>
      <vt:lpstr>Algorithm Overview</vt:lpstr>
      <vt:lpstr>Decision Tree Learning</vt:lpstr>
      <vt:lpstr>How to choose a splitting predicate ?</vt:lpstr>
      <vt:lpstr>Back to Synthesis of Attack Countermeasures</vt:lpstr>
      <vt:lpstr>SyGuS Result</vt:lpstr>
      <vt:lpstr>PowerPoint Presentation</vt:lpstr>
      <vt:lpstr>CAV: A Story of Battling Exponentials</vt:lpstr>
    </vt:vector>
  </TitlesOfParts>
  <Company>Dell Computer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Radu Grosu</dc:creator>
  <cp:lastModifiedBy>Rajeev</cp:lastModifiedBy>
  <cp:revision>1252</cp:revision>
  <cp:lastPrinted>2016-12-02T15:01:03Z</cp:lastPrinted>
  <dcterms:created xsi:type="dcterms:W3CDTF">1998-10-17T01:29:32Z</dcterms:created>
  <dcterms:modified xsi:type="dcterms:W3CDTF">2017-08-02T09:40:41Z</dcterms:modified>
</cp:coreProperties>
</file>